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DBCF7B3-58C6-4FBB-976C-7C7A7FF21617}">
  <a:tblStyle styleId="{1DBCF7B3-58C6-4FBB-976C-7C7A7FF21617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9"/>
  </p:normalViewPr>
  <p:slideViewPr>
    <p:cSldViewPr snapToGrid="0" snapToObjects="1">
      <p:cViewPr varScale="1">
        <p:scale>
          <a:sx n="117" d="100"/>
          <a:sy n="117" d="100"/>
        </p:scale>
        <p:origin x="9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586720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86720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733218" y="2235350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1000"/>
              </a:spcBef>
              <a:buSzPct val="100000"/>
              <a:defRPr sz="4800"/>
            </a:lvl1pPr>
            <a:lvl2pPr lvl="1">
              <a:spcBef>
                <a:spcPts val="1000"/>
              </a:spcBef>
              <a:buSzPct val="100000"/>
              <a:defRPr sz="4800"/>
            </a:lvl2pPr>
            <a:lvl3pPr lvl="2">
              <a:spcBef>
                <a:spcPts val="1000"/>
              </a:spcBef>
              <a:buSzPct val="100000"/>
              <a:defRPr sz="4800"/>
            </a:lvl3pPr>
            <a:lvl4pPr lvl="3">
              <a:spcBef>
                <a:spcPts val="1000"/>
              </a:spcBef>
              <a:buSzPct val="100000"/>
              <a:defRPr sz="4800"/>
            </a:lvl4pPr>
            <a:lvl5pPr lvl="4">
              <a:spcBef>
                <a:spcPts val="1000"/>
              </a:spcBef>
              <a:buSzPct val="100000"/>
              <a:defRPr sz="4800"/>
            </a:lvl5pPr>
            <a:lvl6pPr lvl="5">
              <a:spcBef>
                <a:spcPts val="1000"/>
              </a:spcBef>
              <a:buSzPct val="100000"/>
              <a:defRPr sz="4800"/>
            </a:lvl6pPr>
            <a:lvl7pPr lvl="6">
              <a:spcBef>
                <a:spcPts val="1000"/>
              </a:spcBef>
              <a:buSzPct val="100000"/>
              <a:defRPr sz="4800"/>
            </a:lvl7pPr>
            <a:lvl8pPr lvl="7">
              <a:spcBef>
                <a:spcPts val="1000"/>
              </a:spcBef>
              <a:buSzPct val="100000"/>
              <a:defRPr sz="4800"/>
            </a:lvl8pPr>
            <a:lvl9pPr lvl="8">
              <a:spcBef>
                <a:spcPts val="100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586720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586720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586725" y="1353787"/>
            <a:ext cx="79707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86725" y="2968387"/>
            <a:ext cx="79707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86720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586720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3" name="Shape 23"/>
          <p:cNvCxnSpPr/>
          <p:nvPr/>
        </p:nvCxnSpPr>
        <p:spPr>
          <a:xfrm>
            <a:off x="419425" y="1154194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hape 28"/>
          <p:cNvCxnSpPr/>
          <p:nvPr/>
        </p:nvCxnSpPr>
        <p:spPr>
          <a:xfrm>
            <a:off x="419425" y="1154194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hape 37"/>
          <p:cNvCxnSpPr/>
          <p:nvPr/>
        </p:nvCxnSpPr>
        <p:spPr>
          <a:xfrm>
            <a:off x="411043" y="1417772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586720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586720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8" name="Shape 4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Lato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Emotional  Development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subTitle" idx="1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Guiding Behavior/Discipline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Guidance means using firmness and understanding to help children learn self-discipline (the ability to control their own behavior)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One year to 15 months - remove them from forbidden activities.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15 months to 2 years - spoken restrictions as well as distraction.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2 to 3 years - can grasp the reasoning of adults.</a:t>
            </a:r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0583" y="3260432"/>
            <a:ext cx="2867025" cy="158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Set Limits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Show an understanding of child’s desire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Set the limit and explain it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Acknowledge the child’s feelings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Give alternatives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3950" y="1733025"/>
            <a:ext cx="4149325" cy="3150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Deal with Aggressive Behavior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Aggressive behavior says that a child is upset or that some need is not being met. Adult should look for reason for behavior.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Biting occurs for various reasons - infants don’t understand difference between chewing on a toy versus a person, one year old want to see what happens, two year olds do it to get their way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Hitting, kicking and shoving often occur.  Two and three year olds have trouble controlling impulses.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Time-out can give a toddler time to calm down when they are upset.</a:t>
            </a:r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06975" y="138150"/>
            <a:ext cx="2625325" cy="1415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Social Milestones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152" name="Shape 152"/>
          <p:cNvGraphicFramePr/>
          <p:nvPr/>
        </p:nvGraphicFramePr>
        <p:xfrm>
          <a:off x="952500" y="2000250"/>
          <a:ext cx="7239000" cy="2255430"/>
        </p:xfrm>
        <a:graphic>
          <a:graphicData uri="http://schemas.openxmlformats.org/drawingml/2006/table">
            <a:tbl>
              <a:tblPr>
                <a:noFill/>
                <a:tableStyleId>{1DBCF7B3-58C6-4FBB-976C-7C7A7FF21617}</a:tableStyleId>
              </a:tblPr>
              <a:tblGrid>
                <a:gridCol w="1297775"/>
                <a:gridCol w="5941225"/>
              </a:tblGrid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Age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Developmental Milestones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 year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2860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Plays along but often near others</a:t>
                      </a:r>
                    </a:p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Dislike sharing toys</a:t>
                      </a:r>
                    </a:p>
                    <a:p>
                      <a:pPr marL="457200" lvl="0" indent="-22860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Fears some stranger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 Years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Engages in parallel play</a:t>
                      </a:r>
                    </a:p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Plays simple games with others</a:t>
                      </a:r>
                    </a:p>
                    <a:p>
                      <a:pPr marL="457200" lvl="0" indent="-228600" rtl="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Bosses oter children</a:t>
                      </a:r>
                    </a:p>
                    <a:p>
                      <a:pPr marL="457200" lvl="0" indent="-228600">
                        <a:spcBef>
                          <a:spcPts val="0"/>
                        </a:spcBef>
                        <a:buChar char="-"/>
                      </a:pPr>
                      <a:r>
                        <a:rPr lang="en"/>
                        <a:t>Says”please” if prompted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2850" y="372725"/>
            <a:ext cx="3000375" cy="2119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Social Skills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Establish a basic set of rules to guide social behavior (ie. not hitting)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Model good social skills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Help children understand and respect other’s feelings.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Show respect for other people's belongings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Show children how to use words rather than physically striking out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Eighteen Months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Self-centered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Are likely to do the opposite of what is asked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Desire for independence - saying “no” is child’s way of saying, “Let me decide for myself.”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Frustration- want to do more than their bodies are able to do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Realization of being a separate person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Temper tantrums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95200" y="2615099"/>
            <a:ext cx="1937097" cy="2028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 what should you do?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Give Choices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Redirect the child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Encourage talking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Try to help child find calmer ways of expressing feelings.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5800" y="1154925"/>
            <a:ext cx="2188150" cy="327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Two year olds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Child expresses love and affection freely and seeks approval and praise.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Still have some emotional outbursts but they are fewer and less intense.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Easier to reason with.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More outgoing and friendly and less self-centered.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  <a:buChar char="-"/>
            </a:pPr>
            <a:endParaRPr/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6325" y="2786050"/>
            <a:ext cx="3293300" cy="207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Two 1/2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Not easily distracted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Learning so much they sometimes feel overwhelmed.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Struggle with immaturity and a powerful need for independence.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Need consistency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4800" y="2870439"/>
            <a:ext cx="2857500" cy="2196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Specific Emotions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Anger is often the child's  way of reacting to frustration. Teach them to use words, speak calmly, take deep breaths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Fear of different things.  Phobias are unexplainable fear of something and separation anxiety is common.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Jealousy and sibling rivalry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Love and affection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Empathy (the ability to understand how another person feels)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Self-concept in response to actions, attitudes and comment of others.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Encourage Positive Behaviors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Explore feelings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Acknowledge  feelings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Give choices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0075" y="2283437"/>
            <a:ext cx="3810000" cy="252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Importance of Adequate Sleep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Sleep is essential to good physical and emotional health as well as adequate nutrition.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Prevent sleep deprivation - determine child’s best bedtime,  limit toys in bed, establish a bedtime routine, keep bedtime pleasant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8475" y="2875375"/>
            <a:ext cx="3625474" cy="1871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Social Development 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Socialization is the process of learning to get along with others.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Eighteen month olds do parallel play (is when children play near, but not actually with, other children).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Making friends is important to normal social development.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Imaginary friends help a child experiment with different feelings.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0529" y="0"/>
            <a:ext cx="3831771" cy="15457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ue-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585</Words>
  <Application>Microsoft Macintosh PowerPoint</Application>
  <PresentationFormat>On-screen Show (16:9)</PresentationFormat>
  <Paragraphs>77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Lato</vt:lpstr>
      <vt:lpstr>Arial</vt:lpstr>
      <vt:lpstr>Playfair Display</vt:lpstr>
      <vt:lpstr>blue-gold</vt:lpstr>
      <vt:lpstr>Emotional  Development</vt:lpstr>
      <vt:lpstr>Eighteen Months</vt:lpstr>
      <vt:lpstr>So what should you do?</vt:lpstr>
      <vt:lpstr>Two year olds</vt:lpstr>
      <vt:lpstr>Two 1/2</vt:lpstr>
      <vt:lpstr>Specific Emotions</vt:lpstr>
      <vt:lpstr>Encourage Positive Behaviors</vt:lpstr>
      <vt:lpstr>Importance of Adequate Sleep</vt:lpstr>
      <vt:lpstr>Social Development </vt:lpstr>
      <vt:lpstr>Guiding Behavior/Discipline</vt:lpstr>
      <vt:lpstr>Set Limits</vt:lpstr>
      <vt:lpstr>Deal with Aggressive Behavior</vt:lpstr>
      <vt:lpstr>Social Milestones</vt:lpstr>
      <vt:lpstr>Social Skills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 Development</dc:title>
  <cp:lastModifiedBy>Microsoft Office User</cp:lastModifiedBy>
  <cp:revision>1</cp:revision>
  <dcterms:modified xsi:type="dcterms:W3CDTF">2017-04-25T19:03:52Z</dcterms:modified>
</cp:coreProperties>
</file>