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 smtClean="0"/>
              <a:t>Chapter 5:</a:t>
            </a:r>
            <a:br>
              <a:rPr lang="en-US" sz="1800" dirty="0" smtClean="0"/>
            </a:br>
            <a:r>
              <a:rPr lang="en-US" dirty="0" smtClean="0"/>
              <a:t>The First Month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Keely</a:t>
            </a:r>
            <a:r>
              <a:rPr lang="en-US" dirty="0" smtClean="0"/>
              <a:t>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0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Older Children: </a:t>
            </a:r>
            <a:endParaRPr lang="en-US" dirty="0"/>
          </a:p>
        </p:txBody>
      </p:sp>
      <p:pic>
        <p:nvPicPr>
          <p:cNvPr id="6" name="Content Placeholder 5" descr="mother-and-toddler-play-with-block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r="713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91498" y="3175117"/>
            <a:ext cx="42755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Limit your weight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Blame back not your baby when</a:t>
            </a:r>
          </a:p>
          <a:p>
            <a:r>
              <a:rPr lang="en-US" dirty="0"/>
              <a:t>y</a:t>
            </a:r>
            <a:r>
              <a:rPr lang="en-US" dirty="0" smtClean="0"/>
              <a:t>ou can’t pick up your toddler.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Blaming unborn child for why you can’t</a:t>
            </a:r>
          </a:p>
          <a:p>
            <a:r>
              <a:rPr lang="en-US" dirty="0"/>
              <a:t>c</a:t>
            </a:r>
            <a:r>
              <a:rPr lang="en-US" dirty="0" smtClean="0"/>
              <a:t>arry your other child may bring feelings</a:t>
            </a:r>
          </a:p>
          <a:p>
            <a:r>
              <a:rPr lang="en-US" dirty="0"/>
              <a:t>o</a:t>
            </a:r>
            <a:r>
              <a:rPr lang="en-US" dirty="0" smtClean="0"/>
              <a:t>f rivalry and resentment toward baby.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5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the Rest of you:</a:t>
            </a:r>
            <a:endParaRPr lang="en-US" dirty="0"/>
          </a:p>
        </p:txBody>
      </p:sp>
      <p:pic>
        <p:nvPicPr>
          <p:cNvPr id="7" name="Content Placeholder 6" descr="schaumburg-dentis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3306"/>
          <a:stretch/>
        </p:blipFill>
        <p:spPr>
          <a:xfrm>
            <a:off x="262050" y="2679192"/>
            <a:ext cx="4747118" cy="3447288"/>
          </a:xfrm>
        </p:spPr>
      </p:pic>
      <p:sp>
        <p:nvSpPr>
          <p:cNvPr id="6" name="TextBox 5"/>
          <p:cNvSpPr txBox="1"/>
          <p:nvPr/>
        </p:nvSpPr>
        <p:spPr>
          <a:xfrm>
            <a:off x="5170429" y="3242057"/>
            <a:ext cx="36984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Pay a visit to your dentist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 to your allergist if necessary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Family doctor or specialist should</a:t>
            </a:r>
          </a:p>
          <a:p>
            <a:r>
              <a:rPr lang="en-US" dirty="0"/>
              <a:t>m</a:t>
            </a:r>
            <a:r>
              <a:rPr lang="en-US" dirty="0" smtClean="0"/>
              <a:t>onitor chronic illnesses or other</a:t>
            </a:r>
          </a:p>
          <a:p>
            <a:r>
              <a:rPr lang="en-US" dirty="0"/>
              <a:t>m</a:t>
            </a:r>
            <a:r>
              <a:rPr lang="en-US" dirty="0" smtClean="0"/>
              <a:t>edical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Step:</a:t>
            </a:r>
            <a:endParaRPr lang="en-US" dirty="0"/>
          </a:p>
        </p:txBody>
      </p:sp>
      <p:pic>
        <p:nvPicPr>
          <p:cNvPr id="10" name="Content Placeholder 9" descr="healthy-mom-baby-mom-with-doctor-315x315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4921"/>
          <a:stretch>
            <a:fillRect/>
          </a:stretch>
        </p:blipFill>
        <p:spPr>
          <a:xfrm>
            <a:off x="4788122" y="2600572"/>
            <a:ext cx="3822700" cy="3446463"/>
          </a:xfrm>
        </p:spPr>
      </p:pic>
      <p:sp>
        <p:nvSpPr>
          <p:cNvPr id="9" name="TextBox 8"/>
          <p:cNvSpPr txBox="1"/>
          <p:nvPr/>
        </p:nvSpPr>
        <p:spPr>
          <a:xfrm>
            <a:off x="604729" y="2419137"/>
            <a:ext cx="40846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first month is full of doctor’s </a:t>
            </a:r>
          </a:p>
          <a:p>
            <a:r>
              <a:rPr lang="en-US" dirty="0"/>
              <a:t>v</a:t>
            </a:r>
            <a:r>
              <a:rPr lang="en-US" dirty="0" smtClean="0"/>
              <a:t>isits.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will get your first prenatal </a:t>
            </a:r>
          </a:p>
          <a:p>
            <a:r>
              <a:rPr lang="en-US" dirty="0"/>
              <a:t>v</a:t>
            </a:r>
            <a:r>
              <a:rPr lang="en-US" dirty="0" smtClean="0"/>
              <a:t>isit (longest and most comprehensive).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Practitioner will check pregnancy</a:t>
            </a:r>
          </a:p>
          <a:p>
            <a:r>
              <a:rPr lang="en-US" dirty="0"/>
              <a:t>s</a:t>
            </a:r>
            <a:r>
              <a:rPr lang="en-US" dirty="0" smtClean="0"/>
              <a:t>ymptoms and decide date of last</a:t>
            </a:r>
          </a:p>
          <a:p>
            <a:r>
              <a:rPr lang="en-US" dirty="0" smtClean="0"/>
              <a:t> menstrual period to determine the due</a:t>
            </a:r>
          </a:p>
          <a:p>
            <a:r>
              <a:rPr lang="en-US" dirty="0" smtClean="0"/>
              <a:t> date.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Practitioner will also want to know </a:t>
            </a:r>
          </a:p>
          <a:p>
            <a:r>
              <a:rPr lang="en-US" dirty="0"/>
              <a:t>e</a:t>
            </a:r>
            <a:r>
              <a:rPr lang="en-US" dirty="0" smtClean="0"/>
              <a:t>verything about you: checking records</a:t>
            </a:r>
          </a:p>
          <a:p>
            <a:r>
              <a:rPr lang="en-US" dirty="0"/>
              <a:t>p</a:t>
            </a:r>
            <a:r>
              <a:rPr lang="en-US" dirty="0" smtClean="0"/>
              <a:t>ast doctors, illnesses, family medical</a:t>
            </a:r>
          </a:p>
          <a:p>
            <a:r>
              <a:rPr lang="en-US" dirty="0"/>
              <a:t>h</a:t>
            </a:r>
            <a:r>
              <a:rPr lang="en-US" dirty="0" smtClean="0"/>
              <a:t>istory, allergies, medication your on,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ynechological</a:t>
            </a:r>
            <a:r>
              <a:rPr lang="en-US" dirty="0" smtClean="0"/>
              <a:t> history, first period, if </a:t>
            </a:r>
          </a:p>
          <a:p>
            <a:r>
              <a:rPr lang="en-US" dirty="0"/>
              <a:t>y</a:t>
            </a:r>
            <a:r>
              <a:rPr lang="en-US" dirty="0" smtClean="0"/>
              <a:t>ou’ve been pregnant before,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3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Tests?</a:t>
            </a:r>
            <a:endParaRPr lang="en-US" dirty="0"/>
          </a:p>
        </p:txBody>
      </p:sp>
      <p:pic>
        <p:nvPicPr>
          <p:cNvPr id="8" name="Content Placeholder 7" descr="pregnant-woman-with-doctor-photo-420x420-ts-8650233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4921"/>
          <a:stretch>
            <a:fillRect/>
          </a:stretch>
        </p:blipFill>
        <p:spPr>
          <a:xfrm>
            <a:off x="676655" y="2517916"/>
            <a:ext cx="3822192" cy="3447288"/>
          </a:xfrm>
        </p:spPr>
      </p:pic>
      <p:sp>
        <p:nvSpPr>
          <p:cNvPr id="7" name="TextBox 6"/>
          <p:cNvSpPr txBox="1"/>
          <p:nvPr/>
        </p:nvSpPr>
        <p:spPr>
          <a:xfrm>
            <a:off x="4888222" y="2590492"/>
            <a:ext cx="41472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Your doctor will give you a ton of </a:t>
            </a:r>
          </a:p>
          <a:p>
            <a:r>
              <a:rPr lang="en-US" dirty="0"/>
              <a:t>t</a:t>
            </a:r>
            <a:r>
              <a:rPr lang="en-US" dirty="0" smtClean="0"/>
              <a:t>ests to make sure you are healthy.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Blood Test</a:t>
            </a:r>
            <a:r>
              <a:rPr lang="en-US" dirty="0" smtClean="0"/>
              <a:t>- determine blood type</a:t>
            </a:r>
          </a:p>
          <a:p>
            <a:r>
              <a:rPr lang="en-US" dirty="0"/>
              <a:t>a</a:t>
            </a:r>
            <a:r>
              <a:rPr lang="en-US" dirty="0" smtClean="0"/>
              <a:t>nd Rh status, </a:t>
            </a:r>
            <a:r>
              <a:rPr lang="en-US" dirty="0" err="1" smtClean="0"/>
              <a:t>hcG</a:t>
            </a:r>
            <a:r>
              <a:rPr lang="en-US" dirty="0" smtClean="0"/>
              <a:t> levels, and check</a:t>
            </a:r>
          </a:p>
          <a:p>
            <a:r>
              <a:rPr lang="en-US" dirty="0"/>
              <a:t>f</a:t>
            </a:r>
            <a:r>
              <a:rPr lang="en-US" dirty="0" smtClean="0"/>
              <a:t>or anemia.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Urinalysis</a:t>
            </a:r>
            <a:r>
              <a:rPr lang="en-US" dirty="0" smtClean="0"/>
              <a:t>- checking glucose, protein,</a:t>
            </a:r>
          </a:p>
          <a:p>
            <a:r>
              <a:rPr lang="en-US" dirty="0"/>
              <a:t>w</a:t>
            </a:r>
            <a:r>
              <a:rPr lang="en-US" dirty="0" smtClean="0"/>
              <a:t>hite blood cells, blood, and bacteria.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Pap Smear</a:t>
            </a:r>
            <a:r>
              <a:rPr lang="en-US" dirty="0" smtClean="0"/>
              <a:t>- Check for Cervical cancer.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Blood Sugar level</a:t>
            </a:r>
            <a:r>
              <a:rPr lang="en-US" dirty="0" smtClean="0"/>
              <a:t>- check for diabetes.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Blood Screens</a:t>
            </a:r>
            <a:r>
              <a:rPr lang="en-US" dirty="0" smtClean="0"/>
              <a:t>- to determine antibody</a:t>
            </a:r>
          </a:p>
          <a:p>
            <a:r>
              <a:rPr lang="en-US" dirty="0"/>
              <a:t>l</a:t>
            </a:r>
            <a:r>
              <a:rPr lang="en-US" dirty="0" smtClean="0"/>
              <a:t>evels and immunity to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8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Feel:</a:t>
            </a:r>
            <a:endParaRPr lang="en-US" dirty="0"/>
          </a:p>
        </p:txBody>
      </p:sp>
      <p:pic>
        <p:nvPicPr>
          <p:cNvPr id="11" name="Content Placeholder 10" descr="pregnancy-woes-ed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5339"/>
          <a:stretch>
            <a:fillRect/>
          </a:stretch>
        </p:blipFill>
        <p:spPr>
          <a:xfrm>
            <a:off x="4864100" y="2476039"/>
            <a:ext cx="3972902" cy="3581882"/>
          </a:xfrm>
        </p:spPr>
      </p:pic>
      <p:sp>
        <p:nvSpPr>
          <p:cNvPr id="7" name="TextBox 6"/>
          <p:cNvSpPr txBox="1"/>
          <p:nvPr/>
        </p:nvSpPr>
        <p:spPr>
          <a:xfrm>
            <a:off x="141104" y="2076426"/>
            <a:ext cx="46474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Physically: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Absence of menstruation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Fatigue and sleepiness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Frequent urination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Nausea, with or without vomiting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Excessive salivation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Heartburn, indigestion, flatulence, bloating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Food Cravings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Breast changes: fullness, heaviness, </a:t>
            </a:r>
          </a:p>
          <a:p>
            <a:r>
              <a:rPr lang="en-US" dirty="0"/>
              <a:t>t</a:t>
            </a:r>
            <a:r>
              <a:rPr lang="en-US" dirty="0" smtClean="0"/>
              <a:t>enderness, tingling, etc. </a:t>
            </a:r>
          </a:p>
          <a:p>
            <a:r>
              <a:rPr lang="en-US" b="1" u="sng" dirty="0" smtClean="0"/>
              <a:t>Emotionally: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Instability: mood swings, premenstrual </a:t>
            </a:r>
          </a:p>
          <a:p>
            <a:r>
              <a:rPr lang="en-US" dirty="0"/>
              <a:t>s</a:t>
            </a:r>
            <a:r>
              <a:rPr lang="en-US" dirty="0" smtClean="0"/>
              <a:t>yndrome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Misgivings, fear, joy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3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News: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2891" y="3447269"/>
            <a:ext cx="35439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Only you can choose when the</a:t>
            </a:r>
          </a:p>
          <a:p>
            <a:r>
              <a:rPr lang="en-US" dirty="0"/>
              <a:t>t</a:t>
            </a:r>
            <a:r>
              <a:rPr lang="en-US" dirty="0" smtClean="0"/>
              <a:t>ime is right to tell everyone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people can’t wait to </a:t>
            </a:r>
          </a:p>
          <a:p>
            <a:r>
              <a:rPr lang="en-US" dirty="0"/>
              <a:t>t</a:t>
            </a:r>
            <a:r>
              <a:rPr lang="en-US" dirty="0" smtClean="0"/>
              <a:t>ell the news their pregnant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people decide to tell only</a:t>
            </a:r>
          </a:p>
          <a:p>
            <a:r>
              <a:rPr lang="en-US" dirty="0"/>
              <a:t>a</a:t>
            </a:r>
            <a:r>
              <a:rPr lang="en-US" dirty="0" smtClean="0"/>
              <a:t> few until conditions are obvious. </a:t>
            </a:r>
            <a:endParaRPr lang="en-US" dirty="0"/>
          </a:p>
        </p:txBody>
      </p:sp>
      <p:pic>
        <p:nvPicPr>
          <p:cNvPr id="11" name="Content Placeholder 10" descr="PregnancyTest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r="13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23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of </a:t>
            </a:r>
            <a:r>
              <a:rPr lang="en-US" dirty="0" smtClean="0"/>
              <a:t>Miscarriage: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147" y="2126824"/>
            <a:ext cx="38266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Call Practitioner when: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Pain is severe and continues for </a:t>
            </a:r>
          </a:p>
          <a:p>
            <a:r>
              <a:rPr lang="en-US" dirty="0" smtClean="0"/>
              <a:t>A couple of days.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Bleeding is as heavy as a period, or </a:t>
            </a:r>
          </a:p>
          <a:p>
            <a:r>
              <a:rPr lang="en-US" dirty="0" smtClean="0"/>
              <a:t>A light staining for more than 3 days.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History with miscarriages.</a:t>
            </a:r>
          </a:p>
          <a:p>
            <a:r>
              <a:rPr lang="en-US" b="1" u="sng" dirty="0" smtClean="0"/>
              <a:t>Seek Medical Attention when: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Bleeding is heavy enough to soak</a:t>
            </a:r>
          </a:p>
          <a:p>
            <a:r>
              <a:rPr lang="en-US" dirty="0" smtClean="0"/>
              <a:t>Several pads an hour or pain is so </a:t>
            </a:r>
          </a:p>
          <a:p>
            <a:r>
              <a:rPr lang="en-US" dirty="0" smtClean="0"/>
              <a:t>Severe you can’t bare it.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 you pass clots of grayish or </a:t>
            </a:r>
          </a:p>
          <a:p>
            <a:r>
              <a:rPr lang="en-US" dirty="0" smtClean="0"/>
              <a:t>Pink material- miscarriage may have</a:t>
            </a:r>
          </a:p>
          <a:p>
            <a:r>
              <a:rPr lang="en-US" dirty="0" smtClean="0"/>
              <a:t>Already taken place.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 to ER if you can’t reach</a:t>
            </a:r>
          </a:p>
          <a:p>
            <a:r>
              <a:rPr lang="en-US" dirty="0"/>
              <a:t>p</a:t>
            </a:r>
            <a:r>
              <a:rPr lang="en-US" dirty="0" smtClean="0"/>
              <a:t>ractitioner. </a:t>
            </a:r>
          </a:p>
        </p:txBody>
      </p:sp>
      <p:pic>
        <p:nvPicPr>
          <p:cNvPr id="7" name="Content Placeholder 6" descr="Coping-With-a-Miscarriage-articl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b="4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0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Pregnancy:</a:t>
            </a:r>
            <a:endParaRPr lang="en-US" dirty="0"/>
          </a:p>
        </p:txBody>
      </p:sp>
      <p:pic>
        <p:nvPicPr>
          <p:cNvPr id="12" name="Content Placeholder 11" descr="ectopic_preg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1" r="2562" b="-2768"/>
          <a:stretch/>
        </p:blipFill>
        <p:spPr>
          <a:xfrm>
            <a:off x="191498" y="2679700"/>
            <a:ext cx="4868064" cy="3368141"/>
          </a:xfrm>
        </p:spPr>
      </p:pic>
      <p:sp>
        <p:nvSpPr>
          <p:cNvPr id="13" name="TextBox 12"/>
          <p:cNvSpPr txBox="1"/>
          <p:nvPr/>
        </p:nvSpPr>
        <p:spPr>
          <a:xfrm>
            <a:off x="5291376" y="2862645"/>
            <a:ext cx="374974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Ectopic Pregnancy- a </a:t>
            </a:r>
            <a:r>
              <a:rPr lang="en-US" dirty="0"/>
              <a:t>pregnancy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which the </a:t>
            </a:r>
            <a:r>
              <a:rPr lang="en-US" dirty="0" smtClean="0"/>
              <a:t>fetus develops </a:t>
            </a:r>
          </a:p>
          <a:p>
            <a:r>
              <a:rPr lang="en-US" dirty="0" smtClean="0"/>
              <a:t>outside </a:t>
            </a:r>
            <a:r>
              <a:rPr lang="en-US" dirty="0"/>
              <a:t>the uterus</a:t>
            </a:r>
            <a:r>
              <a:rPr lang="en-US" dirty="0" smtClean="0"/>
              <a:t>, typically </a:t>
            </a:r>
            <a:r>
              <a:rPr lang="en-US" dirty="0"/>
              <a:t>in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en-US" dirty="0"/>
              <a:t>Fallopian tube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few pregnancies are </a:t>
            </a:r>
          </a:p>
          <a:p>
            <a:r>
              <a:rPr lang="en-US" dirty="0"/>
              <a:t>e</a:t>
            </a:r>
            <a:r>
              <a:rPr lang="en-US" dirty="0" smtClean="0"/>
              <a:t>ctopic.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Practitioner confirmed pregnancy</a:t>
            </a:r>
          </a:p>
          <a:p>
            <a:r>
              <a:rPr lang="en-US" dirty="0"/>
              <a:t>t</a:t>
            </a:r>
            <a:r>
              <a:rPr lang="en-US" dirty="0" smtClean="0"/>
              <a:t>hrough a blood test and physical</a:t>
            </a:r>
          </a:p>
          <a:p>
            <a:r>
              <a:rPr lang="en-US" dirty="0"/>
              <a:t>e</a:t>
            </a:r>
            <a:r>
              <a:rPr lang="en-US" dirty="0" smtClean="0"/>
              <a:t>xam and no sign of ectopic </a:t>
            </a:r>
          </a:p>
          <a:p>
            <a:r>
              <a:rPr lang="en-US" dirty="0"/>
              <a:t>p</a:t>
            </a:r>
            <a:r>
              <a:rPr lang="en-US" dirty="0" smtClean="0"/>
              <a:t>regnancy, don</a:t>
            </a:r>
            <a:r>
              <a:rPr lang="fr-FR" dirty="0" smtClean="0"/>
              <a:t>’</a:t>
            </a:r>
            <a:r>
              <a:rPr lang="en-US" dirty="0" smtClean="0"/>
              <a:t>t worry.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in you Life: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52" y="2309860"/>
            <a:ext cx="45576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Talk about it</a:t>
            </a:r>
            <a:r>
              <a:rPr lang="en-US" dirty="0" smtClean="0"/>
              <a:t>- Identify the sources of </a:t>
            </a:r>
          </a:p>
          <a:p>
            <a:r>
              <a:rPr lang="en-US" dirty="0"/>
              <a:t>o</a:t>
            </a:r>
            <a:r>
              <a:rPr lang="en-US" dirty="0" smtClean="0"/>
              <a:t>f stress in your life and determine how </a:t>
            </a:r>
          </a:p>
          <a:p>
            <a:r>
              <a:rPr lang="en-US" dirty="0"/>
              <a:t>t</a:t>
            </a:r>
            <a:r>
              <a:rPr lang="en-US" dirty="0" smtClean="0"/>
              <a:t>hey don</a:t>
            </a:r>
            <a:r>
              <a:rPr lang="fr-FR" dirty="0" smtClean="0"/>
              <a:t>’</a:t>
            </a:r>
            <a:r>
              <a:rPr lang="en-US" dirty="0" smtClean="0"/>
              <a:t>t get you down.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u="sng" dirty="0" smtClean="0"/>
              <a:t>Do something about it</a:t>
            </a:r>
            <a:r>
              <a:rPr lang="en-US" dirty="0" smtClean="0"/>
              <a:t>- Identify sources</a:t>
            </a:r>
          </a:p>
          <a:p>
            <a:r>
              <a:rPr lang="en-US" dirty="0"/>
              <a:t>o</a:t>
            </a:r>
            <a:r>
              <a:rPr lang="en-US" dirty="0" smtClean="0"/>
              <a:t>f stress and determine how they can be</a:t>
            </a:r>
          </a:p>
          <a:p>
            <a:r>
              <a:rPr lang="en-US" dirty="0"/>
              <a:t>m</a:t>
            </a:r>
            <a:r>
              <a:rPr lang="en-US" dirty="0" smtClean="0"/>
              <a:t>odified. 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Sleep it off</a:t>
            </a:r>
            <a:r>
              <a:rPr lang="en-US" dirty="0" smtClean="0"/>
              <a:t>- sleep is ticket to regeneration.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Nourish it</a:t>
            </a:r>
            <a:r>
              <a:rPr lang="en-US" dirty="0" smtClean="0"/>
              <a:t>- Get 3 large or 6 small meals a </a:t>
            </a:r>
          </a:p>
          <a:p>
            <a:r>
              <a:rPr lang="en-US" dirty="0"/>
              <a:t>d</a:t>
            </a:r>
            <a:r>
              <a:rPr lang="en-US" dirty="0" smtClean="0"/>
              <a:t>ay with plenty of snacks.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Wash it away</a:t>
            </a:r>
            <a:r>
              <a:rPr lang="en-US" dirty="0" smtClean="0"/>
              <a:t>- take a warm bath.</a:t>
            </a:r>
          </a:p>
          <a:p>
            <a:pPr marL="285750" indent="-285750">
              <a:buFont typeface="Arial"/>
              <a:buChar char="•"/>
            </a:pPr>
            <a:r>
              <a:rPr lang="en-US" b="1" u="sng" dirty="0" smtClean="0"/>
              <a:t>Get away from it temporarily</a:t>
            </a:r>
            <a:r>
              <a:rPr lang="en-US" dirty="0" smtClean="0"/>
              <a:t>- anything </a:t>
            </a:r>
          </a:p>
          <a:p>
            <a:r>
              <a:rPr lang="en-US" dirty="0"/>
              <a:t>y</a:t>
            </a:r>
            <a:r>
              <a:rPr lang="en-US" dirty="0" smtClean="0"/>
              <a:t>ou find relaxing.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3717" r="16004"/>
          <a:stretch/>
        </p:blipFill>
        <p:spPr>
          <a:xfrm>
            <a:off x="4555622" y="2679192"/>
            <a:ext cx="4588378" cy="3447288"/>
          </a:xfrm>
        </p:spPr>
      </p:pic>
    </p:spTree>
    <p:extLst>
      <p:ext uri="{BB962C8B-B14F-4D97-AF65-F5344CB8AC3E}">
        <p14:creationId xmlns:p14="http://schemas.microsoft.com/office/powerpoint/2010/main" val="43794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Overwhelming Fear of Babies Health: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79" r="5415"/>
          <a:stretch/>
        </p:blipFill>
        <p:spPr>
          <a:xfrm>
            <a:off x="312444" y="2679192"/>
            <a:ext cx="4323808" cy="3447288"/>
          </a:xfrm>
        </p:spPr>
      </p:pic>
      <p:sp>
        <p:nvSpPr>
          <p:cNvPr id="6" name="TextBox 5"/>
          <p:cNvSpPr txBox="1"/>
          <p:nvPr/>
        </p:nvSpPr>
        <p:spPr>
          <a:xfrm>
            <a:off x="4706804" y="2671130"/>
            <a:ext cx="43396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Every expectant mother and father</a:t>
            </a:r>
          </a:p>
          <a:p>
            <a:r>
              <a:rPr lang="en-US" dirty="0"/>
              <a:t>w</a:t>
            </a:r>
            <a:r>
              <a:rPr lang="en-US" dirty="0" smtClean="0"/>
              <a:t>orry about whether their baby will</a:t>
            </a:r>
          </a:p>
          <a:p>
            <a:r>
              <a:rPr lang="en-US" dirty="0"/>
              <a:t>b</a:t>
            </a:r>
            <a:r>
              <a:rPr lang="en-US" dirty="0" smtClean="0"/>
              <a:t>e healthy.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Worrying is a unavoidable side effect </a:t>
            </a:r>
          </a:p>
          <a:p>
            <a:r>
              <a:rPr lang="en-US" dirty="0"/>
              <a:t>o</a:t>
            </a:r>
            <a:r>
              <a:rPr lang="en-US" dirty="0" smtClean="0"/>
              <a:t>f pregnancy.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Talk to practitioner, an ultrasound </a:t>
            </a:r>
          </a:p>
          <a:p>
            <a:r>
              <a:rPr lang="en-US" dirty="0"/>
              <a:t>e</a:t>
            </a:r>
            <a:r>
              <a:rPr lang="en-US" dirty="0" smtClean="0"/>
              <a:t>valuation of fetus and prenatal </a:t>
            </a:r>
          </a:p>
          <a:p>
            <a:r>
              <a:rPr lang="en-US" dirty="0"/>
              <a:t>s</a:t>
            </a:r>
            <a:r>
              <a:rPr lang="en-US" dirty="0" smtClean="0"/>
              <a:t>creening can help calm fears.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nothing calms you down, professional</a:t>
            </a:r>
          </a:p>
          <a:p>
            <a:r>
              <a:rPr lang="en-US" dirty="0"/>
              <a:t>c</a:t>
            </a:r>
            <a:r>
              <a:rPr lang="en-US" dirty="0" smtClean="0"/>
              <a:t>ounseling may be needed to reduce</a:t>
            </a:r>
          </a:p>
          <a:p>
            <a:r>
              <a:rPr lang="en-US" dirty="0"/>
              <a:t>a</a:t>
            </a:r>
            <a:r>
              <a:rPr lang="en-US" dirty="0" smtClean="0"/>
              <a:t>nxiety.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80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105</TotalTime>
  <Words>644</Words>
  <Application>Microsoft Macintosh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Chapter 5: The First Month</vt:lpstr>
      <vt:lpstr>The First Step:</vt:lpstr>
      <vt:lpstr>What Kind of Tests?</vt:lpstr>
      <vt:lpstr>How You Feel:</vt:lpstr>
      <vt:lpstr>Breaking the News:</vt:lpstr>
      <vt:lpstr>Signs of Miscarriage: </vt:lpstr>
      <vt:lpstr>Ectopic Pregnancy:</vt:lpstr>
      <vt:lpstr>Stress in you Life:</vt:lpstr>
      <vt:lpstr>Overwhelming Fear of Babies Health:</vt:lpstr>
      <vt:lpstr>Picking up Older Children: </vt:lpstr>
      <vt:lpstr>Taking Care of the Rest of you: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The First Month</dc:title>
  <dc:creator>Karlyn &amp; Steve Anderson</dc:creator>
  <cp:lastModifiedBy>Karlyn &amp; Steve Anderson</cp:lastModifiedBy>
  <cp:revision>10</cp:revision>
  <dcterms:created xsi:type="dcterms:W3CDTF">2014-03-27T01:35:38Z</dcterms:created>
  <dcterms:modified xsi:type="dcterms:W3CDTF">2014-03-30T16:47:19Z</dcterms:modified>
</cp:coreProperties>
</file>