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lt2"/>
              </a:buClr>
              <a:buNone/>
              <a:defRPr>
                <a:solidFill>
                  <a:schemeClr val="lt2"/>
                </a:solidFill>
              </a:defRPr>
            </a:lvl1pPr>
            <a:lvl2pPr algn="ctr" indent="190500" marL="0">
              <a:spcBef>
                <a:spcPts val="0"/>
              </a:spcBef>
              <a:buClr>
                <a:schemeClr val="lt2"/>
              </a:buClr>
              <a:buSzPct val="100000"/>
              <a:buNone/>
              <a:defRPr sz="3000">
                <a:solidFill>
                  <a:schemeClr val="lt2"/>
                </a:solidFill>
              </a:defRPr>
            </a:lvl2pPr>
            <a:lvl3pPr algn="ctr" indent="190500" marL="0">
              <a:spcBef>
                <a:spcPts val="0"/>
              </a:spcBef>
              <a:buClr>
                <a:schemeClr val="lt2"/>
              </a:buClr>
              <a:buSzPct val="100000"/>
              <a:buNone/>
              <a:defRPr sz="3000">
                <a:solidFill>
                  <a:schemeClr val="lt2"/>
                </a:solidFill>
              </a:defRPr>
            </a:lvl3pPr>
            <a:lvl4pPr algn="ctr" indent="190500" marL="0">
              <a:spcBef>
                <a:spcPts val="0"/>
              </a:spcBef>
              <a:buClr>
                <a:schemeClr val="lt2"/>
              </a:buClr>
              <a:buSzPct val="100000"/>
              <a:buNone/>
              <a:defRPr sz="3000">
                <a:solidFill>
                  <a:schemeClr val="lt2"/>
                </a:solidFill>
              </a:defRPr>
            </a:lvl4pPr>
            <a:lvl5pPr algn="ctr" indent="190500" marL="0">
              <a:spcBef>
                <a:spcPts val="0"/>
              </a:spcBef>
              <a:buClr>
                <a:schemeClr val="lt2"/>
              </a:buClr>
              <a:buSzPct val="100000"/>
              <a:buNone/>
              <a:defRPr sz="3000">
                <a:solidFill>
                  <a:schemeClr val="lt2"/>
                </a:solidFill>
              </a:defRPr>
            </a:lvl5pPr>
            <a:lvl6pPr algn="ctr" indent="190500" marL="0">
              <a:spcBef>
                <a:spcPts val="0"/>
              </a:spcBef>
              <a:buClr>
                <a:schemeClr val="lt2"/>
              </a:buClr>
              <a:buSzPct val="100000"/>
              <a:buNone/>
              <a:defRPr sz="3000">
                <a:solidFill>
                  <a:schemeClr val="lt2"/>
                </a:solidFill>
              </a:defRPr>
            </a:lvl6pPr>
            <a:lvl7pPr algn="ctr" indent="190500" marL="0">
              <a:spcBef>
                <a:spcPts val="0"/>
              </a:spcBef>
              <a:buClr>
                <a:schemeClr val="lt2"/>
              </a:buClr>
              <a:buSzPct val="100000"/>
              <a:buNone/>
              <a:defRPr sz="3000">
                <a:solidFill>
                  <a:schemeClr val="lt2"/>
                </a:solidFill>
              </a:defRPr>
            </a:lvl7pPr>
            <a:lvl8pPr algn="ctr" indent="190500" marL="0">
              <a:spcBef>
                <a:spcPts val="0"/>
              </a:spcBef>
              <a:buClr>
                <a:schemeClr val="lt2"/>
              </a:buClr>
              <a:buSzPct val="100000"/>
              <a:buNone/>
              <a:defRPr sz="3000">
                <a:solidFill>
                  <a:schemeClr val="lt2"/>
                </a:solidFill>
              </a:defRPr>
            </a:lvl8pPr>
            <a:lvl9pPr algn="ctr" indent="190500" marL="0">
              <a:spcBef>
                <a:spcPts val="0"/>
              </a:spcBef>
              <a:buClr>
                <a:schemeClr val="lt2"/>
              </a:buClr>
              <a:buSzPct val="100000"/>
              <a:buNone/>
              <a:defRPr sz="3000">
                <a:solidFill>
                  <a:schemeClr val="lt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1"/>
              </a:buClr>
              <a:buSzPct val="100000"/>
              <a:buNone/>
              <a:defRPr b="1" sz="3600">
                <a:solidFill>
                  <a:schemeClr val="lt1"/>
                </a:solidFill>
              </a:defRPr>
            </a:lvl1pPr>
            <a:lvl2pPr indent="228600" marL="0">
              <a:buClr>
                <a:schemeClr val="lt1"/>
              </a:buClr>
              <a:buSzPct val="100000"/>
              <a:buNone/>
              <a:defRPr b="1" sz="3600">
                <a:solidFill>
                  <a:schemeClr val="lt1"/>
                </a:solidFill>
              </a:defRPr>
            </a:lvl2pPr>
            <a:lvl3pPr indent="228600" marL="0">
              <a:buClr>
                <a:schemeClr val="lt1"/>
              </a:buClr>
              <a:buSzPct val="100000"/>
              <a:buNone/>
              <a:defRPr b="1" sz="3600">
                <a:solidFill>
                  <a:schemeClr val="lt1"/>
                </a:solidFill>
              </a:defRPr>
            </a:lvl3pPr>
            <a:lvl4pPr indent="228600" marL="0">
              <a:buClr>
                <a:schemeClr val="lt1"/>
              </a:buClr>
              <a:buSzPct val="100000"/>
              <a:buNone/>
              <a:defRPr b="1" sz="3600">
                <a:solidFill>
                  <a:schemeClr val="lt1"/>
                </a:solidFill>
              </a:defRPr>
            </a:lvl4pPr>
            <a:lvl5pPr indent="228600" marL="0">
              <a:buClr>
                <a:schemeClr val="lt1"/>
              </a:buClr>
              <a:buSzPct val="100000"/>
              <a:buNone/>
              <a:defRPr b="1" sz="3600">
                <a:solidFill>
                  <a:schemeClr val="lt1"/>
                </a:solidFill>
              </a:defRPr>
            </a:lvl5pPr>
            <a:lvl6pPr indent="228600" marL="0">
              <a:buClr>
                <a:schemeClr val="lt1"/>
              </a:buClr>
              <a:buSzPct val="100000"/>
              <a:buNone/>
              <a:defRPr b="1" sz="3600">
                <a:solidFill>
                  <a:schemeClr val="lt1"/>
                </a:solidFill>
              </a:defRPr>
            </a:lvl6pPr>
            <a:lvl7pPr indent="228600" marL="0">
              <a:buClr>
                <a:schemeClr val="lt1"/>
              </a:buClr>
              <a:buSzPct val="100000"/>
              <a:buNone/>
              <a:defRPr b="1" sz="3600">
                <a:solidFill>
                  <a:schemeClr val="lt1"/>
                </a:solidFill>
              </a:defRPr>
            </a:lvl7pPr>
            <a:lvl8pPr indent="228600" marL="0">
              <a:buClr>
                <a:schemeClr val="lt1"/>
              </a:buClr>
              <a:buSzPct val="100000"/>
              <a:buNone/>
              <a:defRPr b="1" sz="3600">
                <a:solidFill>
                  <a:schemeClr val="lt1"/>
                </a:solidFill>
              </a:defRPr>
            </a:lvl8pPr>
            <a:lvl9pPr indent="228600" marL="0">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defRPr sz="3000">
                <a:solidFill>
                  <a:schemeClr val="lt1"/>
                </a:solidFill>
              </a:defRPr>
            </a:lvl1pPr>
            <a:lvl2pPr indent="-133350" marL="742950">
              <a:spcBef>
                <a:spcPts val="480"/>
              </a:spcBef>
              <a:buClr>
                <a:schemeClr val="lt1"/>
              </a:buClr>
              <a:buSzPct val="100000"/>
              <a:defRPr sz="2400">
                <a:solidFill>
                  <a:schemeClr val="lt1"/>
                </a:solidFill>
              </a:defRPr>
            </a:lvl2pPr>
            <a:lvl3pPr indent="-76200" marL="1143000">
              <a:spcBef>
                <a:spcPts val="480"/>
              </a:spcBef>
              <a:buClr>
                <a:schemeClr val="lt1"/>
              </a:buClr>
              <a:buSzPct val="100000"/>
              <a:defRPr sz="2400">
                <a:solidFill>
                  <a:schemeClr val="lt1"/>
                </a:solidFill>
              </a:defRPr>
            </a:lvl3pPr>
            <a:lvl4pPr indent="-114300" marL="1600200">
              <a:spcBef>
                <a:spcPts val="360"/>
              </a:spcBef>
              <a:buClr>
                <a:schemeClr val="lt1"/>
              </a:buClr>
              <a:buSzPct val="100000"/>
              <a:defRPr sz="1800">
                <a:solidFill>
                  <a:schemeClr val="lt1"/>
                </a:solidFill>
              </a:defRPr>
            </a:lvl4pPr>
            <a:lvl5pPr indent="-114300" marL="2057400">
              <a:spcBef>
                <a:spcPts val="360"/>
              </a:spcBef>
              <a:buClr>
                <a:schemeClr val="lt1"/>
              </a:buClr>
              <a:buSzPct val="100000"/>
              <a:defRPr sz="1800">
                <a:solidFill>
                  <a:schemeClr val="lt1"/>
                </a:solidFill>
              </a:defRPr>
            </a:lvl5pPr>
            <a:lvl6pPr indent="-114300" marL="2514600">
              <a:spcBef>
                <a:spcPts val="360"/>
              </a:spcBef>
              <a:buClr>
                <a:schemeClr val="lt1"/>
              </a:buClr>
              <a:buSzPct val="100000"/>
              <a:defRPr sz="1800">
                <a:solidFill>
                  <a:schemeClr val="lt1"/>
                </a:solidFill>
              </a:defRPr>
            </a:lvl6pPr>
            <a:lvl7pPr indent="-114300" marL="2971800">
              <a:spcBef>
                <a:spcPts val="360"/>
              </a:spcBef>
              <a:buClr>
                <a:schemeClr val="lt1"/>
              </a:buClr>
              <a:buSzPct val="100000"/>
              <a:defRPr sz="1800">
                <a:solidFill>
                  <a:schemeClr val="lt1"/>
                </a:solidFill>
              </a:defRPr>
            </a:lvl7pPr>
            <a:lvl8pPr indent="-114300" marL="3429000">
              <a:spcBef>
                <a:spcPts val="360"/>
              </a:spcBef>
              <a:buClr>
                <a:schemeClr val="lt1"/>
              </a:buClr>
              <a:buSzPct val="100000"/>
              <a:defRPr sz="1800">
                <a:solidFill>
                  <a:schemeClr val="lt1"/>
                </a:solidFill>
              </a:defRPr>
            </a:lvl8pPr>
            <a:lvl9pPr indent="-114300" marL="3886200">
              <a:spcBef>
                <a:spcPts val="360"/>
              </a:spcBef>
              <a:buClr>
                <a:schemeClr val="lt1"/>
              </a:buClr>
              <a:buSzPct val="100000"/>
              <a:defRPr sz="1800">
                <a:solidFill>
                  <a:schemeClr val="lt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buNone/>
            </a:pPr>
            <a:r>
              <a:rPr lang="en"/>
              <a:t>What to Expect When You’re Expecting</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rtl="0" lvl="0">
              <a:buNone/>
            </a:pPr>
            <a:r>
              <a:rPr lang="en"/>
              <a:t>Chapter 12: The Eighth Month</a:t>
            </a:r>
          </a:p>
          <a:p>
            <a:pPr>
              <a:buNone/>
            </a:pPr>
            <a:r>
              <a:rPr lang="en"/>
              <a:t>Samantha Fruh</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Cesarean Section (C-Section)</a:t>
            </a:r>
          </a:p>
        </p:txBody>
      </p:sp>
      <p:sp>
        <p:nvSpPr>
          <p:cNvPr id="78" name="Shape 7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Is a cut on the woman’s abdomen to deliver the baby when a natural birth is dangerous to the baby, mother, or both, the labor has been longer than 15 hours, or there are complications in which the baby needs to be birthed at that moment.</a:t>
            </a:r>
          </a:p>
          <a:p>
            <a:pPr>
              <a:buNone/>
            </a:pPr>
            <a:r>
              <a:rPr lang="en"/>
              <a:t>They’re safe, but the mother’s feelings may interfere with bonding initially.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Breast Feeding</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It is custom to the needs of your baby and it is the easiest for the baby to digest.</a:t>
            </a:r>
          </a:p>
          <a:p>
            <a:pPr rtl="0" lvl="0" indent="-419100" marL="457200">
              <a:buClr>
                <a:schemeClr val="lt1"/>
              </a:buClr>
              <a:buSzPct val="166666"/>
              <a:buFont typeface="Arial"/>
              <a:buChar char="•"/>
            </a:pPr>
            <a:r>
              <a:rPr lang="en"/>
              <a:t>brain booster</a:t>
            </a:r>
          </a:p>
          <a:p>
            <a:pPr rtl="0" lvl="0" indent="-419100" marL="457200">
              <a:buClr>
                <a:schemeClr val="lt1"/>
              </a:buClr>
              <a:buSzPct val="166666"/>
              <a:buFont typeface="Arial"/>
              <a:buChar char="•"/>
            </a:pPr>
            <a:r>
              <a:rPr lang="en"/>
              <a:t>Infection an allergy preventer</a:t>
            </a:r>
          </a:p>
          <a:p>
            <a:pPr rtl="0" lvl="0" indent="-419100" marL="457200">
              <a:buClr>
                <a:schemeClr val="lt1"/>
              </a:buClr>
              <a:buSzPct val="166666"/>
              <a:buFont typeface="Arial"/>
              <a:buChar char="•"/>
            </a:pPr>
            <a:r>
              <a:rPr lang="en"/>
              <a:t>burns fat (for you)</a:t>
            </a:r>
          </a:p>
          <a:p>
            <a:pPr rtl="0" lvl="0" indent="-419100" marL="457200">
              <a:buClr>
                <a:schemeClr val="lt1"/>
              </a:buClr>
              <a:buSzPct val="166666"/>
              <a:buFont typeface="Arial"/>
              <a:buChar char="•"/>
            </a:pPr>
            <a:r>
              <a:rPr lang="en"/>
              <a:t>and many other benifits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Some things to note</a:t>
            </a:r>
          </a:p>
        </p:txBody>
      </p:sp>
      <p:sp>
        <p:nvSpPr>
          <p:cNvPr id="90" name="Shape 9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Any traveling long distances should be avoided if at all possible.</a:t>
            </a:r>
          </a:p>
          <a:p>
            <a:pPr>
              <a:buNone/>
            </a:pPr>
            <a:r>
              <a:rPr lang="en"/>
              <a:t>There is low risk of death during childbirth.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342753" x="457200"/>
            <a:ext cy="857400" cx="8229600"/>
          </a:xfrm>
          <a:prstGeom prst="rect">
            <a:avLst/>
          </a:prstGeom>
        </p:spPr>
        <p:txBody>
          <a:bodyPr bIns="91425" rIns="91425" lIns="91425" tIns="91425" anchor="b" anchorCtr="0">
            <a:noAutofit/>
          </a:bodyPr>
          <a:lstStyle/>
          <a:p>
            <a:pPr>
              <a:buNone/>
            </a:pPr>
            <a:r>
              <a:rPr lang="en"/>
              <a:t>What to expect at this month’s checkups</a:t>
            </a:r>
          </a:p>
        </p:txBody>
      </p:sp>
      <p:sp>
        <p:nvSpPr>
          <p:cNvPr id="30" name="Shape 3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You will have checked:</a:t>
            </a:r>
          </a:p>
          <a:p>
            <a:pPr rtl="0" lvl="0">
              <a:buNone/>
            </a:pPr>
            <a:r>
              <a:rPr lang="en"/>
              <a:t>Weight and blood pressure</a:t>
            </a:r>
          </a:p>
          <a:p>
            <a:pPr rtl="0" lvl="0">
              <a:buNone/>
            </a:pPr>
            <a:r>
              <a:rPr lang="en"/>
              <a:t>urine (for sugar and protein)</a:t>
            </a:r>
          </a:p>
          <a:p>
            <a:pPr rtl="0" lvl="0">
              <a:buNone/>
            </a:pPr>
            <a:r>
              <a:rPr lang="en"/>
              <a:t>fetal heartbeat</a:t>
            </a:r>
          </a:p>
          <a:p>
            <a:pPr rtl="0" lvl="0">
              <a:buNone/>
            </a:pPr>
            <a:r>
              <a:rPr lang="en"/>
              <a:t>size of the baby</a:t>
            </a:r>
          </a:p>
          <a:p>
            <a:pPr rtl="0" lvl="0">
              <a:buNone/>
            </a:pPr>
            <a:r>
              <a:rPr lang="en"/>
              <a:t>feet and hands for swelling and varicose veins</a:t>
            </a:r>
          </a:p>
          <a:p>
            <a:pPr>
              <a:buNone/>
            </a:pPr>
            <a:r>
              <a:rPr lang="en"/>
              <a:t>Group B strep test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3" x="457200"/>
            <a:ext cy="857400" cx="8229600"/>
          </a:xfrm>
          <a:prstGeom prst="rect">
            <a:avLst/>
          </a:prstGeom>
        </p:spPr>
        <p:txBody>
          <a:bodyPr bIns="91425" rIns="91425" lIns="91425" tIns="91425" anchor="b" anchorCtr="0">
            <a:noAutofit/>
          </a:bodyPr>
          <a:lstStyle/>
          <a:p>
            <a:pPr>
              <a:buNone/>
            </a:pPr>
            <a:r>
              <a:rPr lang="en"/>
              <a:t>What you may be feeling</a:t>
            </a:r>
          </a:p>
        </p:txBody>
      </p:sp>
      <p:sp>
        <p:nvSpPr>
          <p:cNvPr id="36" name="Shape 36"/>
          <p:cNvSpPr txBox="1"/>
          <p:nvPr>
            <p:ph idx="1" type="body"/>
          </p:nvPr>
        </p:nvSpPr>
        <p:spPr>
          <a:xfrm>
            <a:off y="708900" x="457200"/>
            <a:ext cy="3725699" cx="8229600"/>
          </a:xfrm>
          <a:prstGeom prst="rect">
            <a:avLst/>
          </a:prstGeom>
        </p:spPr>
        <p:txBody>
          <a:bodyPr bIns="91425" rIns="91425" lIns="91425" tIns="91425" anchor="t" anchorCtr="0">
            <a:noAutofit/>
          </a:bodyPr>
          <a:lstStyle/>
          <a:p>
            <a:pPr rtl="0" lvl="0">
              <a:buNone/>
            </a:pPr>
            <a:r>
              <a:rPr lang="en"/>
              <a:t>strong, regular fetal activity</a:t>
            </a:r>
          </a:p>
          <a:p>
            <a:pPr rtl="0" lvl="0">
              <a:buNone/>
            </a:pPr>
            <a:r>
              <a:rPr lang="en"/>
              <a:t>May have heavy leukorrhea</a:t>
            </a:r>
          </a:p>
          <a:p>
            <a:pPr rtl="0" lvl="0">
              <a:buNone/>
            </a:pPr>
            <a:r>
              <a:rPr lang="en"/>
              <a:t>constipation, heartburn, occasional cold symptoms (headache, congestion), bleeding gums, cramps, back pain, pressure on pelvis, swelling of hands/feet, hemmorrhoids, naval, itchy tummy, shortness of breath, sleep deprevation, “Braxton Hicks” contractions, and clumsiness.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What you may be feeling (con’t)</a:t>
            </a:r>
          </a:p>
        </p:txBody>
      </p:sp>
      <p:sp>
        <p:nvSpPr>
          <p:cNvPr id="42" name="Shape 4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emotionally</a:t>
            </a:r>
          </a:p>
          <a:p>
            <a:pPr rtl="0" lvl="0">
              <a:buNone/>
            </a:pPr>
            <a:r>
              <a:rPr lang="en"/>
              <a:t>wants pregnancy to be over</a:t>
            </a:r>
          </a:p>
          <a:p>
            <a:pPr rtl="0" lvl="0">
              <a:buNone/>
            </a:pPr>
            <a:r>
              <a:rPr lang="en"/>
              <a:t>apprehension about babies health</a:t>
            </a:r>
          </a:p>
          <a:p>
            <a:pPr rtl="0" lvl="0">
              <a:buNone/>
            </a:pPr>
            <a:r>
              <a:rPr lang="en"/>
              <a:t>absentmindedness</a:t>
            </a:r>
          </a:p>
          <a:p>
            <a:pPr>
              <a:buNone/>
            </a:pPr>
            <a:r>
              <a:rPr lang="en"/>
              <a:t>excitement for the baby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Shortness of breath</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Don’t worry too much about having shortness of breath, there are changes to the respiratory system during pregnancy that the baby affects now that it’s full or near full grown.</a:t>
            </a:r>
          </a:p>
          <a:p>
            <a:pPr rtl="0" lvl="0">
              <a:buNone/>
            </a:pPr>
            <a:r>
              <a:rPr lang="en"/>
              <a:t>-however, if it’s accompanied by blue lips, chest pain, a rapid pulse or breathing, go to the ER immediately.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Braxton Hicks contractions</a:t>
            </a:r>
          </a:p>
        </p:txBody>
      </p:sp>
      <p:sp>
        <p:nvSpPr>
          <p:cNvPr id="54" name="Shape 5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These are contractions that are getting your body ready for the day. </a:t>
            </a:r>
          </a:p>
          <a:p>
            <a:pPr rtl="0" lvl="0">
              <a:buNone/>
            </a:pPr>
            <a:r>
              <a:rPr lang="en"/>
              <a:t>They become more frequent as the nine months comes closer.</a:t>
            </a:r>
          </a:p>
          <a:p>
            <a:pPr>
              <a:buNone/>
            </a:pPr>
            <a:r>
              <a:rPr lang="en"/>
              <a:t>Talk to your doctor about if there are more than four in an hour, accompanied with pain, or you’re at risk for premature labor.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Youre size and your delivery</a:t>
            </a:r>
          </a:p>
        </p:txBody>
      </p:sp>
      <p:sp>
        <p:nvSpPr>
          <p:cNvPr id="60" name="Shape 60"/>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lang="en"/>
              <a:t>Giving birth, it’s what’s inside that matters. The size of your pelvis to your baby’s head will determine how hard the labor will be.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Presentation and position of baby</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The best way for a fetus to be lying in head first, makes delivery much easier.</a:t>
            </a:r>
          </a:p>
          <a:p>
            <a:pPr>
              <a:buNone/>
            </a:pPr>
            <a:r>
              <a:rPr lang="en"/>
              <a:t>There are ways to coax the baby into a head first natural position instead of a breech position (where feet or another body part is first)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Twin Labor and Delivery</a:t>
            </a:r>
          </a:p>
        </p:txBody>
      </p:sp>
      <p:sp>
        <p:nvSpPr>
          <p:cNvPr id="72" name="Shape 7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Delivery and Labor isn’t much different than that you’re having two babies instead of one. The second baby will take approximately twenty minutes after the first before it will be delivered.</a:t>
            </a:r>
          </a:p>
          <a:p>
            <a:pPr>
              <a:buNone/>
            </a:pPr>
            <a:r>
              <a:rPr lang="en"/>
              <a:t>Twins also are born slightly more early than one child in the womb.</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