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54" r:id="rId1"/>
  </p:sldMasterIdLst>
  <p:notesMasterIdLst>
    <p:notesMasterId r:id="rId22"/>
  </p:notes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9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3011"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4"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3015"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0B0D206-CFBD-B14A-9017-536BA85982F3}" type="slidenum">
              <a:rPr lang="en-US"/>
              <a:pPr>
                <a:defRPr/>
              </a:pPr>
              <a:t>‹#›</a:t>
            </a:fld>
            <a:endParaRPr lang="en-US"/>
          </a:p>
        </p:txBody>
      </p:sp>
    </p:spTree>
    <p:extLst>
      <p:ext uri="{BB962C8B-B14F-4D97-AF65-F5344CB8AC3E}">
        <p14:creationId xmlns:p14="http://schemas.microsoft.com/office/powerpoint/2010/main" val="5210097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7D00BA24-F1A8-7B4D-90CE-D50034379722}" type="slidenum">
              <a:rPr lang="en-US" sz="1200"/>
              <a:pPr/>
              <a:t>1</a:t>
            </a:fld>
            <a:endParaRPr lang="en-US" sz="1200"/>
          </a:p>
        </p:txBody>
      </p:sp>
      <p:sp>
        <p:nvSpPr>
          <p:cNvPr id="44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123"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7AC26BA5-D6B9-EA48-94AD-C0492FCA1281}" type="slidenum">
              <a:rPr lang="en-US" sz="1200"/>
              <a:pPr/>
              <a:t>11</a:t>
            </a:fld>
            <a:endParaRPr lang="en-US" sz="1200"/>
          </a:p>
        </p:txBody>
      </p:sp>
      <p:sp>
        <p:nvSpPr>
          <p:cNvPr id="532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5"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FE87D5DD-CBD4-2244-89A7-A91DC98A4F58}" type="slidenum">
              <a:rPr lang="en-US" sz="1200"/>
              <a:pPr/>
              <a:t>12</a:t>
            </a:fld>
            <a:endParaRPr lang="en-US" sz="1200"/>
          </a:p>
        </p:txBody>
      </p:sp>
      <p:sp>
        <p:nvSpPr>
          <p:cNvPr id="542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603"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35E8F221-227C-9248-9911-DF68B48A2DAF}" type="slidenum">
              <a:rPr lang="en-US" sz="1200"/>
              <a:pPr/>
              <a:t>13</a:t>
            </a:fld>
            <a:endParaRPr lang="en-US" sz="1200"/>
          </a:p>
        </p:txBody>
      </p:sp>
      <p:sp>
        <p:nvSpPr>
          <p:cNvPr id="552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7651"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03DABDCA-27F0-6D4A-AE7A-87F3DE6BD805}" type="slidenum">
              <a:rPr lang="en-US" sz="1200"/>
              <a:pPr/>
              <a:t>14</a:t>
            </a:fld>
            <a:endParaRPr lang="en-US" sz="1200"/>
          </a:p>
        </p:txBody>
      </p:sp>
      <p:sp>
        <p:nvSpPr>
          <p:cNvPr id="563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9699"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CCD0514A-069D-D242-BD2F-15F983BF487E}" type="slidenum">
              <a:rPr lang="en-US" sz="1200"/>
              <a:pPr/>
              <a:t>15</a:t>
            </a:fld>
            <a:endParaRPr lang="en-US" sz="1200"/>
          </a:p>
        </p:txBody>
      </p:sp>
      <p:sp>
        <p:nvSpPr>
          <p:cNvPr id="573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8BE56321-789E-D849-A0ED-4CEFD4D3CBDE}" type="slidenum">
              <a:rPr lang="en-US" sz="1200"/>
              <a:pPr/>
              <a:t>16</a:t>
            </a:fld>
            <a:endParaRPr lang="en-US" sz="1200"/>
          </a:p>
        </p:txBody>
      </p:sp>
      <p:sp>
        <p:nvSpPr>
          <p:cNvPr id="593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4A529861-84BF-BE4F-A950-A563CA48244A}" type="slidenum">
              <a:rPr lang="en-US" sz="1200"/>
              <a:pPr/>
              <a:t>17</a:t>
            </a:fld>
            <a:endParaRPr lang="en-US" sz="1200"/>
          </a:p>
        </p:txBody>
      </p:sp>
      <p:sp>
        <p:nvSpPr>
          <p:cNvPr id="604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7891" name="Rectangle 3"/>
          <p:cNvSpPr>
            <a:spLocks noGrp="1" noChangeArrowheads="1"/>
          </p:cNvSpPr>
          <p:nvPr>
            <p:ph type="body" idx="1"/>
          </p:nvPr>
        </p:nvSpPr>
        <p:spPr>
          <a:noFill/>
        </p:spPr>
        <p:txBody>
          <a:bodyPr/>
          <a:lstStyle/>
          <a:p>
            <a:pPr eaLnBrk="1" hangingPunct="1"/>
            <a:r>
              <a:rPr lang="en-US"/>
              <a:t>Generation Like…show?</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AE1F1FF1-2C8A-A24C-9DB6-85622133055F}" type="slidenum">
              <a:rPr lang="en-US" sz="1200"/>
              <a:pPr/>
              <a:t>18</a:t>
            </a:fld>
            <a:endParaRPr lang="en-US" sz="1200"/>
          </a:p>
        </p:txBody>
      </p:sp>
      <p:sp>
        <p:nvSpPr>
          <p:cNvPr id="614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9939"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562EFEAB-2D28-C84D-9F02-8DB58A9AA18B}" type="slidenum">
              <a:rPr lang="en-US" sz="1200"/>
              <a:pPr/>
              <a:t>19</a:t>
            </a:fld>
            <a:endParaRPr lang="en-US" sz="1200"/>
          </a:p>
        </p:txBody>
      </p:sp>
      <p:sp>
        <p:nvSpPr>
          <p:cNvPr id="624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98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9A88853D-A77E-8143-8184-ABCF844951C2}" type="slidenum">
              <a:rPr lang="en-US" sz="1200"/>
              <a:pPr/>
              <a:t>20</a:t>
            </a:fld>
            <a:endParaRPr lang="en-US" sz="1200"/>
          </a:p>
        </p:txBody>
      </p:sp>
      <p:sp>
        <p:nvSpPr>
          <p:cNvPr id="634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4035"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CEE749B1-0E71-F941-A552-3C86E1A8257B}" type="slidenum">
              <a:rPr lang="en-US" sz="1200"/>
              <a:pPr/>
              <a:t>3</a:t>
            </a:fld>
            <a:endParaRPr lang="en-US" sz="1200"/>
          </a:p>
        </p:txBody>
      </p:sp>
      <p:sp>
        <p:nvSpPr>
          <p:cNvPr id="45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71"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A8ABAC07-30BE-4C40-B54B-FD6C73A03262}" type="slidenum">
              <a:rPr lang="en-US" sz="1200"/>
              <a:pPr/>
              <a:t>4</a:t>
            </a:fld>
            <a:endParaRPr lang="en-US" sz="1200"/>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219"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1D079710-E033-644C-BBD9-907834682853}" type="slidenum">
              <a:rPr lang="en-US" sz="1200"/>
              <a:pPr/>
              <a:t>5</a:t>
            </a:fld>
            <a:endParaRPr lang="en-US" sz="1200"/>
          </a:p>
        </p:txBody>
      </p:sp>
      <p:sp>
        <p:nvSpPr>
          <p:cNvPr id="471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26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F7E697B9-BF1C-C843-B5E6-CB289C8B17B7}" type="slidenum">
              <a:rPr lang="en-US" sz="1200"/>
              <a:pPr/>
              <a:t>6</a:t>
            </a:fld>
            <a:endParaRPr lang="en-US" sz="1200"/>
          </a:p>
        </p:txBody>
      </p:sp>
      <p:sp>
        <p:nvSpPr>
          <p:cNvPr id="48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315"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963F0F45-8621-9643-86C1-A7C65B4982E5}" type="slidenum">
              <a:rPr lang="en-US" sz="1200"/>
              <a:pPr/>
              <a:t>7</a:t>
            </a:fld>
            <a:endParaRPr lang="en-US" sz="1200"/>
          </a:p>
        </p:txBody>
      </p:sp>
      <p:sp>
        <p:nvSpPr>
          <p:cNvPr id="491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363"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E46618F9-4CD1-A547-BC7C-B4649A326758}" type="slidenum">
              <a:rPr lang="en-US" sz="1200"/>
              <a:pPr/>
              <a:t>8</a:t>
            </a:fld>
            <a:endParaRPr lang="en-US" sz="1200"/>
          </a:p>
        </p:txBody>
      </p:sp>
      <p:sp>
        <p:nvSpPr>
          <p:cNvPr id="50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7411"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ACFD75DB-C1E3-254A-A4B5-0E1B54F44A2E}" type="slidenum">
              <a:rPr lang="en-US" sz="1200"/>
              <a:pPr/>
              <a:t>9</a:t>
            </a:fld>
            <a:endParaRPr lang="en-US" sz="1200"/>
          </a:p>
        </p:txBody>
      </p:sp>
      <p:sp>
        <p:nvSpPr>
          <p:cNvPr id="512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9459"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E4FCE46D-284B-F442-A404-C9C1EF9ED6EB}" type="slidenum">
              <a:rPr lang="en-US" sz="1200"/>
              <a:pPr/>
              <a:t>10</a:t>
            </a:fld>
            <a:endParaRPr lang="en-US" sz="1200"/>
          </a:p>
        </p:txBody>
      </p:sp>
      <p:sp>
        <p:nvSpPr>
          <p:cNvPr id="522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pPr>
              <a:defRPr/>
            </a:pPr>
            <a:fld id="{D25E458E-4B3E-F34C-9412-57B276EEB6F2}"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7CF0C20-F351-F441-9310-39B3BF587F9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CADFAD-70E4-3047-A55A-2A05DB1EAB71}"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AB9F31D-2CA6-0845-B492-80D761EA306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Slide Number Placeholder 7"/>
          <p:cNvSpPr>
            <a:spLocks noGrp="1"/>
          </p:cNvSpPr>
          <p:nvPr>
            <p:ph type="sldNum" sz="quarter" idx="11"/>
          </p:nvPr>
        </p:nvSpPr>
        <p:spPr/>
        <p:txBody>
          <a:bodyPr/>
          <a:lstStyle/>
          <a:p>
            <a:pPr>
              <a:defRPr/>
            </a:pPr>
            <a:fld id="{D1FD3DCB-B64B-B944-B78C-4730D5F147A1}" type="slidenum">
              <a:rPr lang="en-US" smtClean="0"/>
              <a:pPr>
                <a:defRPr/>
              </a:pPr>
              <a:t>‹#›</a:t>
            </a:fld>
            <a:endParaRPr lang="en-US"/>
          </a:p>
        </p:txBody>
      </p:sp>
      <p:sp>
        <p:nvSpPr>
          <p:cNvPr id="9" name="Footer Placeholder 8"/>
          <p:cNvSpPr>
            <a:spLocks noGrp="1"/>
          </p:cNvSpPr>
          <p:nvPr>
            <p:ph type="ftr" sz="quarter" idx="12"/>
          </p:nvPr>
        </p:nvSpPr>
        <p:spPr/>
        <p:txBody>
          <a:body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4DC4F16-4617-DC4E-8FC0-55252DBAB40D}"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7FE3BFD-EEEE-BA41-B470-B4F22869227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7D21EEA-C710-B242-94E9-B7318391C848}"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AA52DB4-F8D5-0E40-BDD7-19A142E2847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D41EDE4-857C-364E-8BBB-26D6C747D108}" type="slidenum">
              <a:rPr lang="en-US" smtClean="0"/>
              <a:pPr>
                <a:defRPr/>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pPr>
              <a:defRPr/>
            </a:pPr>
            <a:fld id="{46D45F1F-9C68-4A43-8EFB-8774D5040226}" type="slidenum">
              <a:rPr lang="en-US" smtClean="0"/>
              <a:pPr>
                <a:defRPr/>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a:defRPr/>
            </a:pPr>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pPr>
              <a:defRPr/>
            </a:pPr>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a:defRPr/>
            </a:pPr>
            <a:fld id="{199C5558-0BE0-BA40-94C4-C1E5CC8F58D3}" type="slidenum">
              <a:rPr lang="en-US" smtClean="0"/>
              <a:pPr>
                <a:defRPr/>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ctrTitle"/>
          </p:nvPr>
        </p:nvSpPr>
        <p:spPr/>
        <p:txBody>
          <a:bodyPr/>
          <a:lstStyle/>
          <a:p>
            <a:pPr eaLnBrk="1" hangingPunct="1"/>
            <a:r>
              <a:rPr lang="en-US" b="1">
                <a:latin typeface="Gadget" charset="0"/>
                <a:ea typeface="ＭＳ Ｐゴシック" charset="0"/>
                <a:cs typeface="ＭＳ Ｐゴシック" charset="0"/>
              </a:rPr>
              <a:t>What IS Sociology?</a:t>
            </a:r>
            <a:r>
              <a:rPr lang="en-US">
                <a:latin typeface="Gadget" charset="0"/>
                <a:ea typeface="ＭＳ Ｐゴシック" charset="0"/>
                <a:cs typeface="ＭＳ Ｐゴシック" charset="0"/>
              </a:rPr>
              <a:t/>
            </a:r>
            <a:br>
              <a:rPr lang="en-US">
                <a:latin typeface="Gadget" charset="0"/>
                <a:ea typeface="ＭＳ Ｐゴシック" charset="0"/>
                <a:cs typeface="ＭＳ Ｐゴシック" charset="0"/>
              </a:rPr>
            </a:br>
            <a:endParaRPr lang="en-US">
              <a:latin typeface="Gadget" charset="0"/>
              <a:ea typeface="ＭＳ Ｐゴシック" charset="0"/>
              <a:cs typeface="ＭＳ Ｐゴシック" charset="0"/>
            </a:endParaRPr>
          </a:p>
        </p:txBody>
      </p:sp>
      <p:sp>
        <p:nvSpPr>
          <p:cNvPr id="4098" name="Rectangle 3"/>
          <p:cNvSpPr>
            <a:spLocks noGrp="1" noChangeArrowheads="1"/>
          </p:cNvSpPr>
          <p:nvPr>
            <p:ph type="subTitle" idx="1"/>
          </p:nvPr>
        </p:nvSpPr>
        <p:spPr/>
        <p:txBody>
          <a:bodyPr/>
          <a:lstStyle/>
          <a:p>
            <a:pPr eaLnBrk="1" hangingPunct="1"/>
            <a:r>
              <a:rPr lang="en-US">
                <a:latin typeface="Arial" charset="0"/>
                <a:ea typeface="ＭＳ Ｐゴシック" charset="0"/>
                <a:cs typeface="ＭＳ Ｐゴシック" charset="0"/>
              </a:rPr>
              <a:t>Chapter 1</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normAutofit/>
          </a:bodyPr>
          <a:lstStyle/>
          <a:p>
            <a:pPr eaLnBrk="1" hangingPunct="1"/>
            <a:r>
              <a:rPr lang="en-US" b="1">
                <a:solidFill>
                  <a:schemeClr val="tx1"/>
                </a:solidFill>
                <a:latin typeface="Gadget" charset="0"/>
                <a:ea typeface="ＭＳ Ｐゴシック" charset="0"/>
                <a:cs typeface="ＭＳ Ｐゴシック" charset="0"/>
              </a:rPr>
              <a:t>The Importance of Global Analysis</a:t>
            </a:r>
          </a:p>
        </p:txBody>
      </p:sp>
      <p:sp>
        <p:nvSpPr>
          <p:cNvPr id="20482" name="Rectangle 3"/>
          <p:cNvSpPr>
            <a:spLocks noGrp="1" noChangeArrowheads="1"/>
          </p:cNvSpPr>
          <p:nvPr>
            <p:ph idx="1"/>
          </p:nvPr>
        </p:nvSpPr>
        <p:spPr/>
        <p:txBody>
          <a:bodyPr>
            <a:normAutofit/>
          </a:bodyPr>
          <a:lstStyle/>
          <a:p>
            <a:pPr eaLnBrk="1" hangingPunct="1">
              <a:lnSpc>
                <a:spcPct val="90000"/>
              </a:lnSpc>
            </a:pPr>
            <a:endParaRPr lang="en-US" sz="2800">
              <a:latin typeface="Gadget" charset="0"/>
              <a:ea typeface="ＭＳ Ｐゴシック" charset="0"/>
              <a:cs typeface="ＭＳ Ｐゴシック" charset="0"/>
            </a:endParaRPr>
          </a:p>
          <a:p>
            <a:pPr eaLnBrk="1" hangingPunct="1">
              <a:lnSpc>
                <a:spcPct val="90000"/>
              </a:lnSpc>
            </a:pPr>
            <a:r>
              <a:rPr lang="en-US" sz="2800">
                <a:latin typeface="Gadget" charset="0"/>
                <a:ea typeface="ＭＳ Ｐゴシック" charset="0"/>
                <a:cs typeface="ＭＳ Ｐゴシック" charset="0"/>
              </a:rPr>
              <a:t>Competing with foreign firms here and abroad forces U.S. corporations to become more efficient and productive.  Shifting low-skilled jobs from the U.S. to poor nations is likely to raise those countries</a:t>
            </a:r>
            <a:r>
              <a:rPr lang="ja-JP" altLang="en-US" sz="2800">
                <a:latin typeface="Arial" charset="0"/>
                <a:ea typeface="ＭＳ Ｐゴシック" charset="0"/>
                <a:cs typeface="ＭＳ Ｐゴシック" charset="0"/>
              </a:rPr>
              <a:t>’</a:t>
            </a:r>
            <a:r>
              <a:rPr lang="en-US" altLang="ja-JP" sz="2800">
                <a:latin typeface="Gadget" charset="0"/>
                <a:ea typeface="ＭＳ Ｐゴシック" charset="0"/>
                <a:cs typeface="ＭＳ Ｐゴシック" charset="0"/>
              </a:rPr>
              <a:t> incomes, making them bigger markets for U.S. goods.  </a:t>
            </a:r>
          </a:p>
          <a:p>
            <a:pPr eaLnBrk="1" hangingPunct="1">
              <a:lnSpc>
                <a:spcPct val="90000"/>
              </a:lnSpc>
              <a:buFont typeface="Arial" charset="0"/>
              <a:buNone/>
            </a:pPr>
            <a:r>
              <a:rPr lang="en-US" sz="2800">
                <a:latin typeface="Gadget" charset="0"/>
                <a:ea typeface="ＭＳ Ｐゴシック" charset="0"/>
                <a:cs typeface="ＭＳ Ｐゴシック" charset="0"/>
              </a:rPr>
              <a:t>	</a:t>
            </a:r>
          </a:p>
          <a:p>
            <a:pPr eaLnBrk="1" hangingPunct="1">
              <a:lnSpc>
                <a:spcPct val="90000"/>
              </a:lnSpc>
            </a:pPr>
            <a:endParaRPr lang="en-US" sz="280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normAutofit/>
          </a:bodyPr>
          <a:lstStyle/>
          <a:p>
            <a:pPr eaLnBrk="1" hangingPunct="1"/>
            <a:r>
              <a:rPr lang="en-US" b="1">
                <a:solidFill>
                  <a:schemeClr val="tx1"/>
                </a:solidFill>
                <a:latin typeface="Gadget" charset="0"/>
                <a:ea typeface="ＭＳ Ｐゴシック" charset="0"/>
                <a:cs typeface="ＭＳ Ｐゴシック" charset="0"/>
              </a:rPr>
              <a:t>The Importance of Global Analysis</a:t>
            </a:r>
          </a:p>
        </p:txBody>
      </p:sp>
      <p:sp>
        <p:nvSpPr>
          <p:cNvPr id="22530" name="Rectangle 3"/>
          <p:cNvSpPr>
            <a:spLocks noGrp="1" noChangeArrowheads="1"/>
          </p:cNvSpPr>
          <p:nvPr>
            <p:ph idx="1"/>
          </p:nvPr>
        </p:nvSpPr>
        <p:spPr/>
        <p:txBody>
          <a:bodyPr>
            <a:normAutofit/>
          </a:bodyPr>
          <a:lstStyle/>
          <a:p>
            <a:pPr eaLnBrk="1" hangingPunct="1"/>
            <a:endParaRPr lang="en-US" sz="2800">
              <a:latin typeface="Gadget" charset="0"/>
              <a:ea typeface="ＭＳ Ｐゴシック" charset="0"/>
              <a:cs typeface="ＭＳ Ｐゴシック" charset="0"/>
            </a:endParaRPr>
          </a:p>
          <a:p>
            <a:pPr eaLnBrk="1" hangingPunct="1"/>
            <a:r>
              <a:rPr lang="en-US" sz="2800">
                <a:latin typeface="Gadget" charset="0"/>
                <a:ea typeface="ＭＳ Ｐゴシック" charset="0"/>
                <a:cs typeface="ＭＳ Ｐゴシック" charset="0"/>
              </a:rPr>
              <a:t>Globalization induces each country to specialize in what it does best-a poor country, for example, in making shoes and a wealthy country in producing computer software.  Competition in the global market may increase the availability of well-made but inexpensive products in all nations.</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normAutofit fontScale="90000"/>
          </a:bodyPr>
          <a:lstStyle/>
          <a:p>
            <a:pPr eaLnBrk="1" hangingPunct="1"/>
            <a:r>
              <a:rPr lang="en-US" b="1">
                <a:latin typeface="Gadget" charset="0"/>
                <a:ea typeface="ＭＳ Ｐゴシック" charset="0"/>
                <a:cs typeface="ＭＳ Ｐゴシック" charset="0"/>
              </a:rPr>
              <a:t>Sociology as a science: Hypothesis and Theory</a:t>
            </a:r>
          </a:p>
        </p:txBody>
      </p:sp>
      <p:sp>
        <p:nvSpPr>
          <p:cNvPr id="24578" name="Rectangle 3"/>
          <p:cNvSpPr>
            <a:spLocks noGrp="1" noChangeArrowheads="1"/>
          </p:cNvSpPr>
          <p:nvPr>
            <p:ph idx="1"/>
          </p:nvPr>
        </p:nvSpPr>
        <p:spPr>
          <a:xfrm>
            <a:off x="457200" y="1752600"/>
            <a:ext cx="7620000" cy="4876800"/>
          </a:xfrm>
        </p:spPr>
        <p:txBody>
          <a:bodyPr>
            <a:normAutofit/>
          </a:bodyPr>
          <a:lstStyle/>
          <a:p>
            <a:pPr eaLnBrk="1" hangingPunct="1">
              <a:lnSpc>
                <a:spcPct val="90000"/>
              </a:lnSpc>
            </a:pPr>
            <a:r>
              <a:rPr lang="en-US" sz="2800" dirty="0">
                <a:latin typeface="Gadget" charset="0"/>
                <a:ea typeface="ＭＳ Ｐゴシック" charset="0"/>
                <a:cs typeface="ＭＳ Ｐゴシック" charset="0"/>
              </a:rPr>
              <a:t>When scientists discover a pattern, they describe it in the form of a hypothesis or a theory.  These attempt to explain how events relate to one another.  </a:t>
            </a:r>
            <a:r>
              <a:rPr lang="en-US" sz="2800" i="1" dirty="0">
                <a:latin typeface="Gadget" charset="0"/>
                <a:ea typeface="ＭＳ Ｐゴシック" charset="0"/>
                <a:cs typeface="ＭＳ Ｐゴシック" charset="0"/>
              </a:rPr>
              <a:t>A good theory will apply to a wide range of existing observations and suggest testable predictions about what can be observed in the future.</a:t>
            </a:r>
            <a:r>
              <a:rPr lang="en-US" sz="2800" dirty="0">
                <a:latin typeface="Gadget" charset="0"/>
                <a:ea typeface="ＭＳ Ｐゴシック" charset="0"/>
                <a:cs typeface="ＭＳ Ｐゴシック" charset="0"/>
              </a:rPr>
              <a:t>  A scientific theory is always subject to verification or refutation by other scientists</a:t>
            </a:r>
            <a:r>
              <a:rPr lang="en-US" sz="2800" dirty="0" smtClean="0">
                <a:latin typeface="Gadget" charset="0"/>
                <a:ea typeface="ＭＳ Ｐゴシック" charset="0"/>
                <a:cs typeface="ＭＳ Ｐゴシック" charset="0"/>
              </a:rPr>
              <a:t>.</a:t>
            </a:r>
          </a:p>
          <a:p>
            <a:pPr eaLnBrk="1" hangingPunct="1">
              <a:lnSpc>
                <a:spcPct val="90000"/>
              </a:lnSpc>
            </a:pPr>
            <a:r>
              <a:rPr lang="en-US" sz="2800" dirty="0" smtClean="0">
                <a:latin typeface="Gadget" charset="0"/>
                <a:ea typeface="ＭＳ Ｐゴシック" charset="0"/>
                <a:cs typeface="ＭＳ Ｐゴシック" charset="0"/>
              </a:rPr>
              <a:t>(Confirm/Contradict…Verify/Refute)</a:t>
            </a:r>
            <a:endParaRPr lang="en-US" sz="2800" dirty="0">
              <a:latin typeface="Gadget" charset="0"/>
              <a:ea typeface="ＭＳ Ｐゴシック" charset="0"/>
              <a:cs typeface="ＭＳ Ｐゴシック" charset="0"/>
            </a:endParaRPr>
          </a:p>
          <a:p>
            <a:pPr eaLnBrk="1" hangingPunct="1">
              <a:lnSpc>
                <a:spcPct val="90000"/>
              </a:lnSpc>
            </a:pPr>
            <a:endParaRPr lang="en-US" sz="2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endParaRPr lang="en-US" dirty="0">
              <a:latin typeface="Arial" charset="0"/>
              <a:ea typeface="ＭＳ Ｐゴシック" charset="0"/>
              <a:cs typeface="ＭＳ Ｐゴシック" charset="0"/>
            </a:endParaRPr>
          </a:p>
        </p:txBody>
      </p:sp>
      <p:sp>
        <p:nvSpPr>
          <p:cNvPr id="26626" name="Rectangle 3"/>
          <p:cNvSpPr>
            <a:spLocks noGrp="1" noChangeArrowheads="1"/>
          </p:cNvSpPr>
          <p:nvPr>
            <p:ph idx="1"/>
          </p:nvPr>
        </p:nvSpPr>
        <p:spPr/>
        <p:txBody>
          <a:bodyPr>
            <a:normAutofit/>
          </a:bodyPr>
          <a:lstStyle/>
          <a:p>
            <a:pPr eaLnBrk="1" hangingPunct="1">
              <a:lnSpc>
                <a:spcPct val="90000"/>
              </a:lnSpc>
            </a:pPr>
            <a:r>
              <a:rPr lang="en-US" sz="2400" b="1" dirty="0">
                <a:latin typeface="Gadget" charset="0"/>
                <a:ea typeface="ＭＳ Ｐゴシック" charset="0"/>
                <a:cs typeface="ＭＳ Ｐゴシック" charset="0"/>
              </a:rPr>
              <a:t>-Hypothesis:</a:t>
            </a:r>
            <a:r>
              <a:rPr lang="en-US" sz="2400" dirty="0">
                <a:latin typeface="Gadget" charset="0"/>
                <a:ea typeface="ＭＳ Ｐゴシック" charset="0"/>
                <a:cs typeface="ＭＳ Ｐゴシック" charset="0"/>
              </a:rPr>
              <a:t>  a tentative statement of how various events are related to one another</a:t>
            </a:r>
            <a:r>
              <a:rPr lang="en-US" sz="2400" dirty="0" smtClean="0">
                <a:latin typeface="Gadget" charset="0"/>
                <a:ea typeface="ＭＳ Ｐゴシック" charset="0"/>
                <a:cs typeface="ＭＳ Ｐゴシック" charset="0"/>
              </a:rPr>
              <a:t>.</a:t>
            </a:r>
          </a:p>
          <a:p>
            <a:pPr eaLnBrk="1" hangingPunct="1">
              <a:lnSpc>
                <a:spcPct val="90000"/>
              </a:lnSpc>
            </a:pPr>
            <a:r>
              <a:rPr lang="en-US" sz="2400" dirty="0">
                <a:latin typeface="Gadget" charset="0"/>
                <a:ea typeface="ＭＳ Ｐゴシック" charset="0"/>
                <a:cs typeface="ＭＳ Ｐゴシック" charset="0"/>
              </a:rPr>
              <a:t>	</a:t>
            </a:r>
            <a:r>
              <a:rPr lang="en-US" sz="2400" i="1" dirty="0" smtClean="0">
                <a:latin typeface="Gadget" charset="0"/>
                <a:ea typeface="ＭＳ Ｐゴシック" charset="0"/>
                <a:cs typeface="ＭＳ Ｐゴシック" charset="0"/>
              </a:rPr>
              <a:t>Students driving to lunch from school have 	a greater chance of getting into accidents.</a:t>
            </a:r>
            <a:endParaRPr lang="en-US" sz="2400" i="1" dirty="0">
              <a:latin typeface="Gadget" charset="0"/>
              <a:ea typeface="ＭＳ Ｐゴシック" charset="0"/>
              <a:cs typeface="ＭＳ Ｐゴシック" charset="0"/>
            </a:endParaRPr>
          </a:p>
          <a:p>
            <a:pPr eaLnBrk="1" hangingPunct="1">
              <a:lnSpc>
                <a:spcPct val="90000"/>
              </a:lnSpc>
            </a:pPr>
            <a:r>
              <a:rPr lang="en-US" sz="2400" b="1" dirty="0">
                <a:latin typeface="Gadget" charset="0"/>
                <a:ea typeface="ＭＳ Ｐゴシック" charset="0"/>
                <a:cs typeface="ＭＳ Ｐゴシック" charset="0"/>
              </a:rPr>
              <a:t>-Theory:</a:t>
            </a:r>
            <a:r>
              <a:rPr lang="en-US" sz="2400" dirty="0">
                <a:latin typeface="Gadget" charset="0"/>
                <a:ea typeface="ＭＳ Ｐゴシック" charset="0"/>
                <a:cs typeface="ＭＳ Ｐゴシック" charset="0"/>
              </a:rPr>
              <a:t>  a set of logically related hypotheses that explains the relationship among various phenomena.</a:t>
            </a:r>
          </a:p>
          <a:p>
            <a:pPr eaLnBrk="1" hangingPunct="1">
              <a:lnSpc>
                <a:spcPct val="90000"/>
              </a:lnSpc>
            </a:pPr>
            <a:r>
              <a:rPr lang="en-US" sz="2400" dirty="0" smtClean="0">
                <a:latin typeface="Arial" charset="0"/>
                <a:ea typeface="ＭＳ Ｐゴシック" charset="0"/>
                <a:cs typeface="ＭＳ Ｐゴシック" charset="0"/>
              </a:rPr>
              <a:t>	</a:t>
            </a:r>
            <a:r>
              <a:rPr lang="en-US" sz="2400" i="1" dirty="0" smtClean="0">
                <a:latin typeface="Arial" charset="0"/>
                <a:ea typeface="ＭＳ Ｐゴシック" charset="0"/>
                <a:cs typeface="ＭＳ Ｐゴシック" charset="0"/>
              </a:rPr>
              <a:t>Revolution Theory: Asia/</a:t>
            </a:r>
            <a:r>
              <a:rPr lang="en-US" sz="2400" i="1" dirty="0" smtClean="0">
                <a:latin typeface="Arial" charset="0"/>
                <a:ea typeface="ＭＳ Ｐゴシック" charset="0"/>
                <a:cs typeface="ＭＳ Ｐゴシック" charset="0"/>
              </a:rPr>
              <a:t>Africa</a:t>
            </a:r>
          </a:p>
          <a:p>
            <a:pPr eaLnBrk="1" hangingPunct="1">
              <a:lnSpc>
                <a:spcPct val="90000"/>
              </a:lnSpc>
            </a:pPr>
            <a:r>
              <a:rPr lang="en-US" sz="2400" i="1" dirty="0">
                <a:latin typeface="Arial" charset="0"/>
                <a:ea typeface="ＭＳ Ｐゴシック" charset="0"/>
                <a:cs typeface="ＭＳ Ｐゴシック" charset="0"/>
              </a:rPr>
              <a:t>	</a:t>
            </a:r>
            <a:r>
              <a:rPr lang="en-US" sz="2400" i="1" dirty="0" smtClean="0">
                <a:latin typeface="Arial" charset="0"/>
                <a:ea typeface="ＭＳ Ｐゴシック" charset="0"/>
                <a:cs typeface="ＭＳ Ｐゴシック" charset="0"/>
              </a:rPr>
              <a:t>European Colonization: discrepancy of what 	was and what it ought to be </a:t>
            </a:r>
            <a:r>
              <a:rPr lang="en-US" sz="2400" i="1" dirty="0" smtClean="0">
                <a:latin typeface="Arial" charset="0"/>
                <a:ea typeface="ＭＳ Ｐゴシック" charset="0"/>
                <a:cs typeface="ＭＳ Ｐゴシック" charset="0"/>
              </a:rPr>
              <a:t> </a:t>
            </a:r>
            <a:endParaRPr lang="en-US" sz="2400" i="1"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normAutofit/>
          </a:bodyPr>
          <a:lstStyle/>
          <a:p>
            <a:pPr eaLnBrk="1" hangingPunct="1"/>
            <a:r>
              <a:rPr lang="en-US" b="1">
                <a:latin typeface="Gadget" charset="0"/>
                <a:ea typeface="ＭＳ Ｐゴシック" charset="0"/>
                <a:cs typeface="ＭＳ Ｐゴシック" charset="0"/>
              </a:rPr>
              <a:t>The Sociological Imagination</a:t>
            </a:r>
          </a:p>
        </p:txBody>
      </p:sp>
      <p:sp>
        <p:nvSpPr>
          <p:cNvPr id="28674" name="Rectangle 3"/>
          <p:cNvSpPr>
            <a:spLocks noGrp="1" noChangeArrowheads="1"/>
          </p:cNvSpPr>
          <p:nvPr>
            <p:ph idx="1"/>
          </p:nvPr>
        </p:nvSpPr>
        <p:spPr/>
        <p:txBody>
          <a:bodyPr>
            <a:normAutofit/>
          </a:bodyPr>
          <a:lstStyle/>
          <a:p>
            <a:pPr eaLnBrk="1" hangingPunct="1">
              <a:lnSpc>
                <a:spcPct val="90000"/>
              </a:lnSpc>
            </a:pPr>
            <a:endParaRPr lang="en-US" sz="2400" dirty="0">
              <a:latin typeface="Gadget" charset="0"/>
              <a:ea typeface="ＭＳ Ｐゴシック" charset="0"/>
              <a:cs typeface="ＭＳ Ｐゴシック" charset="0"/>
            </a:endParaRPr>
          </a:p>
          <a:p>
            <a:pPr eaLnBrk="1" hangingPunct="1">
              <a:lnSpc>
                <a:spcPct val="90000"/>
              </a:lnSpc>
            </a:pPr>
            <a:r>
              <a:rPr lang="en-US" sz="2400" dirty="0">
                <a:latin typeface="Gadget" charset="0"/>
                <a:ea typeface="ＭＳ Ｐゴシック" charset="0"/>
                <a:cs typeface="ＭＳ Ｐゴシック" charset="0"/>
              </a:rPr>
              <a:t>To understand human behavior, sociologists stand back and look </a:t>
            </a:r>
            <a:r>
              <a:rPr lang="ja-JP" altLang="en-US" sz="2400" dirty="0">
                <a:latin typeface="Arial" charset="0"/>
                <a:ea typeface="ＭＳ Ｐゴシック" charset="0"/>
                <a:cs typeface="ＭＳ Ｐゴシック" charset="0"/>
              </a:rPr>
              <a:t>“</a:t>
            </a:r>
            <a:r>
              <a:rPr lang="en-US" altLang="ja-JP" sz="2400" dirty="0">
                <a:latin typeface="Gadget" charset="0"/>
                <a:ea typeface="ＭＳ Ｐゴシック" charset="0"/>
                <a:cs typeface="ＭＳ Ｐゴシック" charset="0"/>
              </a:rPr>
              <a:t>from the outside</a:t>
            </a:r>
            <a:r>
              <a:rPr lang="ja-JP" altLang="en-US" sz="2400" dirty="0">
                <a:latin typeface="Arial" charset="0"/>
                <a:ea typeface="ＭＳ Ｐゴシック" charset="0"/>
                <a:cs typeface="ＭＳ Ｐゴシック" charset="0"/>
              </a:rPr>
              <a:t>”</a:t>
            </a:r>
            <a:r>
              <a:rPr lang="en-US" altLang="ja-JP" sz="2400" dirty="0">
                <a:latin typeface="Gadget" charset="0"/>
                <a:ea typeface="ＭＳ Ｐゴシック" charset="0"/>
                <a:cs typeface="ＭＳ Ｐゴシック" charset="0"/>
              </a:rPr>
              <a:t> at individuals as members of society, rather than </a:t>
            </a:r>
            <a:r>
              <a:rPr lang="ja-JP" altLang="en-US" sz="2400" dirty="0">
                <a:latin typeface="Arial" charset="0"/>
                <a:ea typeface="ＭＳ Ｐゴシック" charset="0"/>
                <a:cs typeface="ＭＳ Ｐゴシック" charset="0"/>
              </a:rPr>
              <a:t>“</a:t>
            </a:r>
            <a:r>
              <a:rPr lang="en-US" altLang="ja-JP" sz="2400" dirty="0">
                <a:latin typeface="Gadget" charset="0"/>
                <a:ea typeface="ＭＳ Ｐゴシック" charset="0"/>
                <a:cs typeface="ＭＳ Ｐゴシック" charset="0"/>
              </a:rPr>
              <a:t>inside</a:t>
            </a:r>
            <a:r>
              <a:rPr lang="ja-JP" altLang="en-US" sz="2400" dirty="0">
                <a:latin typeface="Arial" charset="0"/>
                <a:ea typeface="ＭＳ Ｐゴシック" charset="0"/>
                <a:cs typeface="ＭＳ Ｐゴシック" charset="0"/>
              </a:rPr>
              <a:t>”</a:t>
            </a:r>
            <a:r>
              <a:rPr lang="en-US" altLang="ja-JP" sz="2400" dirty="0">
                <a:latin typeface="Gadget" charset="0"/>
                <a:ea typeface="ＭＳ Ｐゴシック" charset="0"/>
                <a:cs typeface="ＭＳ Ｐゴシック" charset="0"/>
              </a:rPr>
              <a:t> to examine their thoughts, personalities, or motivations.  </a:t>
            </a:r>
          </a:p>
          <a:p>
            <a:pPr eaLnBrk="1" hangingPunct="1">
              <a:lnSpc>
                <a:spcPct val="90000"/>
              </a:lnSpc>
            </a:pPr>
            <a:endParaRPr lang="en-US" sz="24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685800" y="609600"/>
            <a:ext cx="7772400" cy="1828800"/>
          </a:xfrm>
        </p:spPr>
        <p:txBody>
          <a:bodyPr/>
          <a:lstStyle/>
          <a:p>
            <a:pPr eaLnBrk="1" hangingPunct="1"/>
            <a:r>
              <a:rPr lang="en-US" b="1">
                <a:latin typeface="Gadget" charset="0"/>
                <a:ea typeface="ＭＳ Ｐゴシック" charset="0"/>
                <a:cs typeface="ＭＳ Ｐゴシック" charset="0"/>
              </a:rPr>
              <a:t>Social Forces</a:t>
            </a:r>
            <a:r>
              <a:rPr lang="en-US">
                <a:latin typeface="Gadget" charset="0"/>
                <a:ea typeface="ＭＳ Ｐゴシック" charset="0"/>
                <a:cs typeface="ＭＳ Ｐゴシック" charset="0"/>
              </a:rPr>
              <a:t> (forces that arise from the society of which we are a part)</a:t>
            </a:r>
          </a:p>
        </p:txBody>
      </p:sp>
      <p:sp>
        <p:nvSpPr>
          <p:cNvPr id="30722" name="Rectangle 3"/>
          <p:cNvSpPr>
            <a:spLocks noGrp="1" noChangeArrowheads="1"/>
          </p:cNvSpPr>
          <p:nvPr>
            <p:ph idx="1"/>
          </p:nvPr>
        </p:nvSpPr>
        <p:spPr>
          <a:xfrm>
            <a:off x="685800" y="2590800"/>
            <a:ext cx="7772400" cy="3810000"/>
          </a:xfrm>
        </p:spPr>
        <p:txBody>
          <a:bodyPr/>
          <a:lstStyle/>
          <a:p>
            <a:pPr eaLnBrk="1" hangingPunct="1"/>
            <a:endParaRPr lang="en-US" sz="2800">
              <a:latin typeface="Gadget" charset="0"/>
              <a:ea typeface="ＭＳ Ｐゴシック" charset="0"/>
              <a:cs typeface="ＭＳ Ｐゴシック" charset="0"/>
            </a:endParaRPr>
          </a:p>
          <a:p>
            <a:pPr eaLnBrk="1" hangingPunct="1"/>
            <a:r>
              <a:rPr lang="en-US" sz="2800">
                <a:latin typeface="Gadget" charset="0"/>
                <a:ea typeface="ＭＳ Ｐゴシック" charset="0"/>
                <a:cs typeface="ＭＳ Ｐゴシック" charset="0"/>
              </a:rPr>
              <a:t> </a:t>
            </a:r>
            <a:r>
              <a:rPr lang="en-US" sz="2800" i="1">
                <a:latin typeface="Gadget" charset="0"/>
                <a:ea typeface="ＭＳ Ｐゴシック" charset="0"/>
                <a:cs typeface="ＭＳ Ｐゴシック" charset="0"/>
              </a:rPr>
              <a:t>C. Wright Mills</a:t>
            </a:r>
            <a:r>
              <a:rPr lang="en-US" sz="2800">
                <a:latin typeface="Gadget" charset="0"/>
                <a:ea typeface="ＭＳ Ｐゴシック" charset="0"/>
                <a:cs typeface="ＭＳ Ｐゴシック" charset="0"/>
              </a:rPr>
              <a:t> referred to the ability to see the impact of social forces on individuals, especially in their private lives, as the </a:t>
            </a:r>
            <a:r>
              <a:rPr lang="en-US" sz="2800" b="1" u="sng">
                <a:latin typeface="Gadget" charset="0"/>
                <a:ea typeface="ＭＳ Ｐゴシック" charset="0"/>
                <a:cs typeface="ＭＳ Ｐゴシック" charset="0"/>
              </a:rPr>
              <a:t>sociological imagination</a:t>
            </a:r>
            <a:r>
              <a:rPr lang="en-US" sz="2800" b="1">
                <a:latin typeface="Gadget" charset="0"/>
                <a:ea typeface="ＭＳ Ｐゴシック" charset="0"/>
                <a:cs typeface="ＭＳ Ｐゴシック" charset="0"/>
              </a:rPr>
              <a:t>. </a:t>
            </a:r>
            <a:r>
              <a:rPr lang="en-US" sz="2800">
                <a:latin typeface="Gadget" charset="0"/>
                <a:ea typeface="ＭＳ Ｐゴシック" charset="0"/>
                <a:cs typeface="ＭＳ Ｐゴシック" charset="0"/>
              </a:rPr>
              <a:t>Society exercises so much power on individuals that we can see it through their behaviors.</a:t>
            </a:r>
          </a:p>
          <a:p>
            <a:pPr eaLnBrk="1" hangingPunct="1"/>
            <a:endParaRPr lang="en-US" sz="280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dirty="0" smtClean="0">
                <a:latin typeface="Arial" charset="0"/>
                <a:ea typeface="ＭＳ Ｐゴシック" charset="0"/>
                <a:cs typeface="ＭＳ Ｐゴシック" charset="0"/>
              </a:rPr>
              <a:t>Social Forces…</a:t>
            </a:r>
            <a:endParaRPr lang="en-US" dirty="0">
              <a:latin typeface="Arial" charset="0"/>
              <a:ea typeface="ＭＳ Ｐゴシック" charset="0"/>
              <a:cs typeface="ＭＳ Ｐゴシック" charset="0"/>
            </a:endParaRPr>
          </a:p>
        </p:txBody>
      </p:sp>
      <p:sp>
        <p:nvSpPr>
          <p:cNvPr id="34818" name="Rectangle 3"/>
          <p:cNvSpPr>
            <a:spLocks noGrp="1" noChangeArrowheads="1"/>
          </p:cNvSpPr>
          <p:nvPr>
            <p:ph idx="1"/>
          </p:nvPr>
        </p:nvSpPr>
        <p:spPr/>
        <p:txBody>
          <a:bodyPr/>
          <a:lstStyle/>
          <a:p>
            <a:pPr eaLnBrk="1" hangingPunct="1"/>
            <a:endParaRPr lang="en-US" dirty="0">
              <a:latin typeface="Gadget" charset="0"/>
              <a:ea typeface="ＭＳ Ｐゴシック" charset="0"/>
              <a:cs typeface="ＭＳ Ｐゴシック" charset="0"/>
            </a:endParaRPr>
          </a:p>
          <a:p>
            <a:pPr eaLnBrk="1" hangingPunct="1"/>
            <a:r>
              <a:rPr lang="en-US" dirty="0" smtClean="0">
                <a:latin typeface="Gadget" charset="0"/>
                <a:ea typeface="ＭＳ Ｐゴシック" charset="0"/>
                <a:cs typeface="ＭＳ Ｐゴシック" charset="0"/>
              </a:rPr>
              <a:t>Exist in the form of social relationships </a:t>
            </a:r>
            <a:r>
              <a:rPr lang="en-US" dirty="0" smtClean="0">
                <a:latin typeface="Gadget" charset="0"/>
                <a:ea typeface="ＭＳ Ｐゴシック" charset="0"/>
                <a:cs typeface="ＭＳ Ｐゴシック" charset="0"/>
              </a:rPr>
              <a:t>with friends, relatives, people in educational, economic, religious, and other institutions.  </a:t>
            </a:r>
            <a:r>
              <a:rPr lang="en-US" dirty="0" smtClean="0">
                <a:latin typeface="Gadget" charset="0"/>
                <a:ea typeface="ＭＳ Ｐゴシック" charset="0"/>
                <a:cs typeface="ＭＳ Ｐゴシック" charset="0"/>
              </a:rPr>
              <a:t>The impact of social forces on individuals lives is understood through </a:t>
            </a:r>
            <a:r>
              <a:rPr lang="en-US" u="sng" dirty="0">
                <a:latin typeface="Gadget" charset="0"/>
                <a:ea typeface="ＭＳ Ｐゴシック" charset="0"/>
                <a:cs typeface="ＭＳ Ｐゴシック" charset="0"/>
              </a:rPr>
              <a:t>sociological </a:t>
            </a:r>
            <a:r>
              <a:rPr lang="en-US" u="sng" dirty="0" smtClean="0">
                <a:latin typeface="Gadget" charset="0"/>
                <a:ea typeface="ＭＳ Ｐゴシック" charset="0"/>
                <a:cs typeface="ＭＳ Ｐゴシック" charset="0"/>
              </a:rPr>
              <a:t>imagination.</a:t>
            </a:r>
            <a:r>
              <a:rPr lang="en-US" dirty="0" smtClean="0">
                <a:latin typeface="Gadget" charset="0"/>
                <a:ea typeface="ＭＳ Ｐゴシック" charset="0"/>
                <a:cs typeface="ＭＳ Ｐゴシック" charset="0"/>
              </a:rPr>
              <a:t> </a:t>
            </a:r>
            <a:endParaRPr lang="en-US" i="1" dirty="0">
              <a:latin typeface="Gadget"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endParaRPr lang="en-US">
              <a:latin typeface="Arial" charset="0"/>
              <a:ea typeface="ＭＳ Ｐゴシック" charset="0"/>
              <a:cs typeface="ＭＳ Ｐゴシック" charset="0"/>
            </a:endParaRPr>
          </a:p>
        </p:txBody>
      </p:sp>
      <p:sp>
        <p:nvSpPr>
          <p:cNvPr id="36866" name="Rectangle 3"/>
          <p:cNvSpPr>
            <a:spLocks noGrp="1" noChangeArrowheads="1"/>
          </p:cNvSpPr>
          <p:nvPr>
            <p:ph idx="1"/>
          </p:nvPr>
        </p:nvSpPr>
        <p:spPr/>
        <p:txBody>
          <a:bodyPr>
            <a:normAutofit/>
          </a:bodyPr>
          <a:lstStyle/>
          <a:p>
            <a:pPr eaLnBrk="1" hangingPunct="1">
              <a:lnSpc>
                <a:spcPct val="90000"/>
              </a:lnSpc>
            </a:pPr>
            <a:r>
              <a:rPr lang="en-US" sz="2800" i="1">
                <a:latin typeface="Gadget" charset="0"/>
                <a:ea typeface="ＭＳ Ｐゴシック" charset="0"/>
                <a:cs typeface="ＭＳ Ｐゴシック" charset="0"/>
              </a:rPr>
              <a:t>Emile Durkheim</a:t>
            </a:r>
            <a:r>
              <a:rPr lang="en-US" sz="2800">
                <a:latin typeface="Gadget" charset="0"/>
                <a:ea typeface="ＭＳ Ｐゴシック" charset="0"/>
                <a:cs typeface="ＭＳ Ｐゴシック" charset="0"/>
              </a:rPr>
              <a:t> examined suicide rates in the late 1800s and looked at social forces.  One force that he found to have great impact on suicide was </a:t>
            </a:r>
            <a:r>
              <a:rPr lang="en-US" sz="2800" b="1" u="sng">
                <a:latin typeface="Gadget" charset="0"/>
                <a:ea typeface="ＭＳ Ｐゴシック" charset="0"/>
                <a:cs typeface="ＭＳ Ｐゴシック" charset="0"/>
              </a:rPr>
              <a:t>social integration</a:t>
            </a:r>
            <a:r>
              <a:rPr lang="en-US" sz="2800" b="1">
                <a:latin typeface="Gadget" charset="0"/>
                <a:ea typeface="ＭＳ Ｐゴシック" charset="0"/>
                <a:cs typeface="ＭＳ Ｐゴシック" charset="0"/>
              </a:rPr>
              <a:t> (the degree to which people are tied to a social group).  </a:t>
            </a:r>
          </a:p>
          <a:p>
            <a:pPr eaLnBrk="1" hangingPunct="1">
              <a:lnSpc>
                <a:spcPct val="90000"/>
              </a:lnSpc>
            </a:pPr>
            <a:r>
              <a:rPr lang="en-US" sz="2800" i="1">
                <a:latin typeface="Gadget" charset="0"/>
                <a:ea typeface="ＭＳ Ｐゴシック" charset="0"/>
                <a:cs typeface="ＭＳ Ｐゴシック" charset="0"/>
              </a:rPr>
              <a:t>Where there is either excessive or inadequate social integration, suicide rates are likely to be high</a:t>
            </a:r>
            <a:r>
              <a:rPr lang="en-US" sz="2800">
                <a:latin typeface="Gadget" charset="0"/>
                <a:ea typeface="ＭＳ Ｐゴシック" charset="0"/>
                <a:cs typeface="ＭＳ Ｐゴシック" charset="0"/>
              </a:rPr>
              <a:t>.  (examples pg. 7)</a:t>
            </a:r>
          </a:p>
          <a:p>
            <a:pPr eaLnBrk="1" hangingPunct="1">
              <a:lnSpc>
                <a:spcPct val="90000"/>
              </a:lnSpc>
            </a:pPr>
            <a:endParaRPr lang="en-US" sz="280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b="1">
                <a:latin typeface="Gadget" charset="0"/>
                <a:ea typeface="ＭＳ Ｐゴシック" charset="0"/>
                <a:cs typeface="ＭＳ Ｐゴシック" charset="0"/>
              </a:rPr>
              <a:t>History of Sociology</a:t>
            </a:r>
            <a:r>
              <a:rPr lang="en-US">
                <a:latin typeface="Gadget" charset="0"/>
                <a:ea typeface="ＭＳ Ｐゴシック" charset="0"/>
                <a:cs typeface="ＭＳ Ｐゴシック" charset="0"/>
              </a:rPr>
              <a:t>  </a:t>
            </a:r>
          </a:p>
        </p:txBody>
      </p:sp>
      <p:sp>
        <p:nvSpPr>
          <p:cNvPr id="38914" name="Rectangle 3"/>
          <p:cNvSpPr>
            <a:spLocks noGrp="1" noChangeArrowheads="1"/>
          </p:cNvSpPr>
          <p:nvPr>
            <p:ph idx="1"/>
          </p:nvPr>
        </p:nvSpPr>
        <p:spPr/>
        <p:txBody>
          <a:bodyPr>
            <a:normAutofit/>
          </a:bodyPr>
          <a:lstStyle/>
          <a:p>
            <a:pPr eaLnBrk="1" hangingPunct="1">
              <a:lnSpc>
                <a:spcPct val="90000"/>
              </a:lnSpc>
            </a:pPr>
            <a:r>
              <a:rPr lang="en-US" sz="2800">
                <a:latin typeface="Gadget" charset="0"/>
                <a:ea typeface="ＭＳ Ｐゴシック" charset="0"/>
                <a:cs typeface="ＭＳ Ｐゴシック" charset="0"/>
              </a:rPr>
              <a:t>Sociology has a short history</a:t>
            </a:r>
          </a:p>
          <a:p>
            <a:pPr eaLnBrk="1" hangingPunct="1">
              <a:lnSpc>
                <a:spcPct val="90000"/>
              </a:lnSpc>
            </a:pPr>
            <a:endParaRPr lang="en-US" sz="2800">
              <a:latin typeface="Gadget" charset="0"/>
              <a:ea typeface="ＭＳ Ｐゴシック" charset="0"/>
              <a:cs typeface="ＭＳ Ｐゴシック" charset="0"/>
            </a:endParaRPr>
          </a:p>
          <a:p>
            <a:pPr eaLnBrk="1" hangingPunct="1">
              <a:lnSpc>
                <a:spcPct val="90000"/>
              </a:lnSpc>
            </a:pPr>
            <a:r>
              <a:rPr lang="en-US" sz="2800">
                <a:latin typeface="Gadget" charset="0"/>
                <a:ea typeface="ＭＳ Ｐゴシック" charset="0"/>
                <a:cs typeface="ＭＳ Ｐゴシック" charset="0"/>
              </a:rPr>
              <a:t>1800</a:t>
            </a:r>
            <a:r>
              <a:rPr lang="ja-JP" altLang="en-US" sz="2800">
                <a:latin typeface="Arial" charset="0"/>
                <a:ea typeface="ＭＳ Ｐゴシック" charset="0"/>
                <a:cs typeface="ＭＳ Ｐゴシック" charset="0"/>
              </a:rPr>
              <a:t>’</a:t>
            </a:r>
            <a:r>
              <a:rPr lang="en-US" altLang="ja-JP" sz="2800">
                <a:latin typeface="Gadget" charset="0"/>
                <a:ea typeface="ＭＳ Ｐゴシック" charset="0"/>
                <a:cs typeface="ＭＳ Ｐゴシック" charset="0"/>
              </a:rPr>
              <a:t>s in Europe </a:t>
            </a:r>
            <a:r>
              <a:rPr lang="en-US" altLang="ja-JP" sz="2800">
                <a:latin typeface="Arial" charset="0"/>
                <a:ea typeface="ＭＳ Ｐゴシック" charset="0"/>
                <a:cs typeface="ＭＳ Ｐゴシック" charset="0"/>
              </a:rPr>
              <a:t>–</a:t>
            </a:r>
            <a:r>
              <a:rPr lang="en-US" altLang="ja-JP" sz="2800">
                <a:latin typeface="Gadget" charset="0"/>
                <a:ea typeface="ＭＳ Ｐゴシック" charset="0"/>
                <a:cs typeface="ＭＳ Ｐゴシック" charset="0"/>
              </a:rPr>
              <a:t> A period of social upheaval </a:t>
            </a:r>
            <a:r>
              <a:rPr lang="en-US" altLang="ja-JP" sz="2800">
                <a:latin typeface="Arial" charset="0"/>
                <a:ea typeface="ＭＳ Ｐゴシック" charset="0"/>
                <a:cs typeface="ＭＳ Ｐゴシック" charset="0"/>
              </a:rPr>
              <a:t>–</a:t>
            </a:r>
            <a:r>
              <a:rPr lang="en-US" altLang="ja-JP" sz="2800">
                <a:latin typeface="Gadget" charset="0"/>
                <a:ea typeface="ＭＳ Ｐゴシック" charset="0"/>
                <a:cs typeface="ＭＳ Ｐゴシック" charset="0"/>
              </a:rPr>
              <a:t> societies had been stable for centuries, but now were chaotic.  Relate migration from farms to cities, congestion and poverty in cities, crowded housing, broken families and rising crime.  </a:t>
            </a:r>
          </a:p>
          <a:p>
            <a:pPr eaLnBrk="1" hangingPunct="1">
              <a:lnSpc>
                <a:spcPct val="90000"/>
              </a:lnSpc>
            </a:pPr>
            <a:endParaRPr lang="en-US" sz="280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b="1">
                <a:latin typeface="Gadget" charset="0"/>
                <a:ea typeface="ＭＳ Ｐゴシック" charset="0"/>
                <a:cs typeface="ＭＳ Ｐゴシック" charset="0"/>
              </a:rPr>
              <a:t>History of Sociology</a:t>
            </a:r>
          </a:p>
        </p:txBody>
      </p:sp>
      <p:sp>
        <p:nvSpPr>
          <p:cNvPr id="40962" name="Rectangle 3"/>
          <p:cNvSpPr>
            <a:spLocks noGrp="1" noChangeArrowheads="1"/>
          </p:cNvSpPr>
          <p:nvPr>
            <p:ph idx="1"/>
          </p:nvPr>
        </p:nvSpPr>
        <p:spPr/>
        <p:txBody>
          <a:bodyPr>
            <a:normAutofit/>
          </a:bodyPr>
          <a:lstStyle/>
          <a:p>
            <a:pPr eaLnBrk="1" hangingPunct="1"/>
            <a:r>
              <a:rPr lang="en-US" sz="2400" dirty="0">
                <a:latin typeface="Gadget" charset="0"/>
                <a:ea typeface="ＭＳ Ｐゴシック" charset="0"/>
                <a:cs typeface="ＭＳ Ｐゴシック" charset="0"/>
              </a:rPr>
              <a:t>There was also an emphasis on science and the scientific method </a:t>
            </a:r>
            <a:r>
              <a:rPr lang="en-US" sz="2400" dirty="0">
                <a:latin typeface="Arial" charset="0"/>
                <a:ea typeface="ＭＳ Ｐゴシック" charset="0"/>
                <a:cs typeface="ＭＳ Ｐゴシック" charset="0"/>
              </a:rPr>
              <a:t>–</a:t>
            </a:r>
            <a:r>
              <a:rPr lang="en-US" sz="2400" dirty="0">
                <a:latin typeface="Gadget" charset="0"/>
                <a:ea typeface="ＭＳ Ｐゴシック" charset="0"/>
                <a:cs typeface="ＭＳ Ｐゴシック" charset="0"/>
              </a:rPr>
              <a:t> observation and forming/testing hypotheses to explain our physical world.  The first sociologists used the scientific model of the natural sciences to explain what was going on in society.</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Questions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How does sociology differ from common sense?</a:t>
            </a:r>
          </a:p>
          <a:p>
            <a:pPr marL="457200" indent="-457200">
              <a:buFont typeface="+mj-lt"/>
              <a:buAutoNum type="arabicPeriod"/>
            </a:pPr>
            <a:r>
              <a:rPr lang="en-US" dirty="0" smtClean="0"/>
              <a:t>Why is it important to study social diversity in the United States and the world?</a:t>
            </a:r>
          </a:p>
          <a:p>
            <a:pPr marL="457200" indent="-457200">
              <a:buFont typeface="+mj-lt"/>
              <a:buAutoNum type="arabicPeriod"/>
            </a:pPr>
            <a:r>
              <a:rPr lang="en-US" dirty="0" smtClean="0"/>
              <a:t>What is the nature of sociology as a science?</a:t>
            </a:r>
          </a:p>
          <a:p>
            <a:pPr marL="457200" indent="-457200">
              <a:buFont typeface="+mj-lt"/>
              <a:buAutoNum type="arabicPeriod"/>
            </a:pPr>
            <a:r>
              <a:rPr lang="en-US" dirty="0" smtClean="0"/>
              <a:t>How does the sociological imagination clarify the influence of social forces on the experiences of individuals?</a:t>
            </a:r>
            <a:endParaRPr lang="en-US" dirty="0"/>
          </a:p>
        </p:txBody>
      </p:sp>
    </p:spTree>
    <p:extLst>
      <p:ext uri="{BB962C8B-B14F-4D97-AF65-F5344CB8AC3E}">
        <p14:creationId xmlns:p14="http://schemas.microsoft.com/office/powerpoint/2010/main" val="1326487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US" b="1">
                <a:latin typeface="Gadget" charset="0"/>
                <a:ea typeface="ＭＳ Ｐゴシック" charset="0"/>
                <a:cs typeface="ＭＳ Ｐゴシック" charset="0"/>
              </a:rPr>
              <a:t>History of Sociology</a:t>
            </a:r>
          </a:p>
        </p:txBody>
      </p:sp>
      <p:sp>
        <p:nvSpPr>
          <p:cNvPr id="43010" name="Rectangle 3"/>
          <p:cNvSpPr>
            <a:spLocks noGrp="1" noChangeArrowheads="1"/>
          </p:cNvSpPr>
          <p:nvPr>
            <p:ph idx="1"/>
          </p:nvPr>
        </p:nvSpPr>
        <p:spPr/>
        <p:txBody>
          <a:bodyPr>
            <a:normAutofit/>
          </a:bodyPr>
          <a:lstStyle/>
          <a:p>
            <a:pPr eaLnBrk="1" hangingPunct="1"/>
            <a:r>
              <a:rPr lang="en-US" sz="2800" dirty="0">
                <a:latin typeface="Gadget" charset="0"/>
                <a:ea typeface="ＭＳ Ｐゴシック" charset="0"/>
                <a:cs typeface="ＭＳ Ｐゴシック" charset="0"/>
              </a:rPr>
              <a:t>Sociology </a:t>
            </a:r>
            <a:r>
              <a:rPr lang="en-US" sz="2800" dirty="0" smtClean="0">
                <a:latin typeface="Gadget" charset="0"/>
                <a:ea typeface="ＭＳ Ｐゴシック" charset="0"/>
                <a:cs typeface="ＭＳ Ｐゴシック" charset="0"/>
              </a:rPr>
              <a:t>was </a:t>
            </a:r>
            <a:r>
              <a:rPr lang="en-US" sz="2800" dirty="0">
                <a:latin typeface="Gadget" charset="0"/>
                <a:ea typeface="ＭＳ Ｐゴシック" charset="0"/>
                <a:cs typeface="ＭＳ Ｐゴシック" charset="0"/>
              </a:rPr>
              <a:t>introduced in the U.S. in the 1800</a:t>
            </a:r>
            <a:r>
              <a:rPr lang="ja-JP" altLang="en-US" sz="2800" dirty="0">
                <a:latin typeface="Arial" charset="0"/>
                <a:ea typeface="ＭＳ Ｐゴシック" charset="0"/>
                <a:cs typeface="ＭＳ Ｐゴシック" charset="0"/>
              </a:rPr>
              <a:t>’</a:t>
            </a:r>
            <a:r>
              <a:rPr lang="en-US" altLang="ja-JP" sz="2800" dirty="0">
                <a:latin typeface="Gadget" charset="0"/>
                <a:ea typeface="ＭＳ Ｐゴシック" charset="0"/>
                <a:cs typeface="ＭＳ Ｐゴシック" charset="0"/>
              </a:rPr>
              <a:t>s, but it was not widely studied/researched.</a:t>
            </a:r>
          </a:p>
          <a:p>
            <a:pPr eaLnBrk="1" hangingPunct="1"/>
            <a:endParaRPr lang="en-US" sz="2800" dirty="0">
              <a:latin typeface="Gadget" charset="0"/>
              <a:ea typeface="ＭＳ Ｐゴシック" charset="0"/>
              <a:cs typeface="ＭＳ Ｐゴシック" charset="0"/>
            </a:endParaRPr>
          </a:p>
          <a:p>
            <a:pPr eaLnBrk="1" hangingPunct="1"/>
            <a:r>
              <a:rPr lang="en-US" sz="2800" dirty="0">
                <a:latin typeface="Gadget" charset="0"/>
                <a:ea typeface="ＭＳ Ｐゴシック" charset="0"/>
                <a:cs typeface="ＭＳ Ｐゴシック" charset="0"/>
              </a:rPr>
              <a:t>It gained much popularity in the U.S. during the Civil Rights Movement (1954-1968). (Many people in the U.S. during this time  followed the Conflict Perspective).</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pPr eaLnBrk="1" hangingPunct="1"/>
            <a:r>
              <a:rPr lang="en-US" b="1">
                <a:solidFill>
                  <a:schemeClr val="tx1"/>
                </a:solidFill>
                <a:latin typeface="Gadget" charset="0"/>
                <a:ea typeface="ＭＳ Ｐゴシック" charset="0"/>
                <a:cs typeface="ＭＳ Ｐゴシック" charset="0"/>
              </a:rPr>
              <a:t>Basis of Sociology</a:t>
            </a:r>
            <a:r>
              <a:rPr lang="en-US">
                <a:solidFill>
                  <a:schemeClr val="tx1"/>
                </a:solidFill>
                <a:latin typeface="Gadget" charset="0"/>
                <a:ea typeface="ＭＳ Ｐゴシック" charset="0"/>
                <a:cs typeface="ＭＳ Ｐゴシック" charset="0"/>
              </a:rPr>
              <a:t> </a:t>
            </a:r>
          </a:p>
        </p:txBody>
      </p:sp>
      <p:sp>
        <p:nvSpPr>
          <p:cNvPr id="6146" name="Rectangle 3"/>
          <p:cNvSpPr>
            <a:spLocks noGrp="1" noChangeArrowheads="1"/>
          </p:cNvSpPr>
          <p:nvPr>
            <p:ph idx="1"/>
          </p:nvPr>
        </p:nvSpPr>
        <p:spPr/>
        <p:txBody>
          <a:bodyPr>
            <a:normAutofit/>
          </a:bodyPr>
          <a:lstStyle/>
          <a:p>
            <a:pPr eaLnBrk="1" hangingPunct="1"/>
            <a:r>
              <a:rPr lang="en-US" sz="2400" dirty="0">
                <a:latin typeface="Gadget" charset="0"/>
                <a:ea typeface="ＭＳ Ｐゴシック" charset="0"/>
                <a:cs typeface="ＭＳ Ｐゴシック" charset="0"/>
              </a:rPr>
              <a:t>we will know ourselves better by studying others</a:t>
            </a:r>
          </a:p>
          <a:p>
            <a:pPr eaLnBrk="1" hangingPunct="1"/>
            <a:endParaRPr lang="en-US" sz="2400" dirty="0">
              <a:latin typeface="Gadget" charset="0"/>
              <a:ea typeface="ＭＳ Ｐゴシック" charset="0"/>
              <a:cs typeface="ＭＳ Ｐゴシック" charset="0"/>
            </a:endParaRPr>
          </a:p>
          <a:p>
            <a:pPr eaLnBrk="1" hangingPunct="1"/>
            <a:r>
              <a:rPr lang="en-US" sz="2400" b="1" dirty="0">
                <a:latin typeface="Gadget" charset="0"/>
                <a:ea typeface="ＭＳ Ｐゴシック" charset="0"/>
                <a:cs typeface="ＭＳ Ｐゴシック" charset="0"/>
              </a:rPr>
              <a:t>Sociology </a:t>
            </a:r>
            <a:r>
              <a:rPr lang="en-US" sz="2400" dirty="0">
                <a:latin typeface="Gadget" charset="0"/>
                <a:ea typeface="ＭＳ Ｐゴシック" charset="0"/>
                <a:cs typeface="ＭＳ Ｐゴシック" charset="0"/>
              </a:rPr>
              <a:t>is the </a:t>
            </a:r>
            <a:r>
              <a:rPr lang="en-US" sz="2400" b="1" dirty="0">
                <a:latin typeface="Gadget" charset="0"/>
                <a:ea typeface="ＭＳ Ｐゴシック" charset="0"/>
                <a:cs typeface="ＭＳ Ｐゴシック" charset="0"/>
              </a:rPr>
              <a:t>Study of Social Life</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p:txBody>
          <a:bodyPr>
            <a:normAutofit/>
          </a:bodyPr>
          <a:lstStyle/>
          <a:p>
            <a:pPr eaLnBrk="1" hangingPunct="1"/>
            <a:r>
              <a:rPr lang="en-US" b="1">
                <a:solidFill>
                  <a:schemeClr val="tx1"/>
                </a:solidFill>
                <a:latin typeface="Gadget" charset="0"/>
                <a:ea typeface="ＭＳ Ｐゴシック" charset="0"/>
                <a:cs typeface="ＭＳ Ｐゴシック" charset="0"/>
              </a:rPr>
              <a:t>More than just common sense</a:t>
            </a:r>
            <a:r>
              <a:rPr lang="en-US">
                <a:solidFill>
                  <a:schemeClr val="tx1"/>
                </a:solidFill>
                <a:latin typeface="Arial" charset="0"/>
                <a:ea typeface="ＭＳ Ｐゴシック" charset="0"/>
                <a:cs typeface="ＭＳ Ｐゴシック" charset="0"/>
              </a:rPr>
              <a:t>…</a:t>
            </a:r>
            <a:endParaRPr lang="en-US">
              <a:solidFill>
                <a:schemeClr val="tx1"/>
              </a:solidFill>
              <a:latin typeface="Gadget" charset="0"/>
              <a:ea typeface="ＭＳ Ｐゴシック" charset="0"/>
              <a:cs typeface="ＭＳ Ｐゴシック" charset="0"/>
            </a:endParaRPr>
          </a:p>
        </p:txBody>
      </p:sp>
      <p:sp>
        <p:nvSpPr>
          <p:cNvPr id="8194" name="Rectangle 3"/>
          <p:cNvSpPr>
            <a:spLocks noGrp="1" noChangeArrowheads="1"/>
          </p:cNvSpPr>
          <p:nvPr>
            <p:ph idx="1"/>
          </p:nvPr>
        </p:nvSpPr>
        <p:spPr>
          <a:xfrm>
            <a:off x="838200" y="1905000"/>
            <a:ext cx="7520940" cy="4004772"/>
          </a:xfrm>
        </p:spPr>
        <p:txBody>
          <a:bodyPr>
            <a:normAutofit/>
          </a:bodyPr>
          <a:lstStyle/>
          <a:p>
            <a:pPr eaLnBrk="1" hangingPunct="1"/>
            <a:r>
              <a:rPr lang="en-US" sz="2800" dirty="0">
                <a:latin typeface="Gadget" charset="0"/>
                <a:ea typeface="ＭＳ Ｐゴシック" charset="0"/>
                <a:cs typeface="ＭＳ Ｐゴシック" charset="0"/>
              </a:rPr>
              <a:t>Sociology differs from common sense in that it seeks </a:t>
            </a:r>
            <a:r>
              <a:rPr lang="en-US" sz="2800" i="1" dirty="0">
                <a:latin typeface="Gadget" charset="0"/>
                <a:ea typeface="ＭＳ Ｐゴシック" charset="0"/>
                <a:cs typeface="ＭＳ Ｐゴシック" charset="0"/>
              </a:rPr>
              <a:t>objective </a:t>
            </a:r>
            <a:r>
              <a:rPr lang="en-US" sz="2800" dirty="0">
                <a:latin typeface="Gadget" charset="0"/>
                <a:ea typeface="ＭＳ Ｐゴシック" charset="0"/>
                <a:cs typeface="ＭＳ Ｐゴシック" charset="0"/>
              </a:rPr>
              <a:t>and </a:t>
            </a:r>
            <a:r>
              <a:rPr lang="en-US" sz="2800" i="1" dirty="0">
                <a:latin typeface="Gadget" charset="0"/>
                <a:ea typeface="ＭＳ Ｐゴシック" charset="0"/>
                <a:cs typeface="ＭＳ Ｐゴシック" charset="0"/>
              </a:rPr>
              <a:t>consistent information</a:t>
            </a:r>
            <a:r>
              <a:rPr lang="en-US" sz="2800" dirty="0">
                <a:latin typeface="Gadget" charset="0"/>
                <a:ea typeface="ＭＳ Ｐゴシック" charset="0"/>
                <a:cs typeface="ＭＳ Ｐゴシック" charset="0"/>
              </a:rPr>
              <a:t> through the use of </a:t>
            </a:r>
            <a:r>
              <a:rPr lang="en-US" sz="2800" i="1" dirty="0">
                <a:latin typeface="Gadget" charset="0"/>
                <a:ea typeface="ＭＳ Ｐゴシック" charset="0"/>
                <a:cs typeface="ＭＳ Ｐゴシック" charset="0"/>
              </a:rPr>
              <a:t>scientific methods.</a:t>
            </a:r>
            <a:r>
              <a:rPr lang="en-US" sz="2800" dirty="0">
                <a:latin typeface="Gadget" charset="0"/>
                <a:ea typeface="ＭＳ Ｐゴシック" charset="0"/>
                <a:cs typeface="ＭＳ Ｐゴシック" charset="0"/>
              </a:rPr>
              <a:t> </a:t>
            </a:r>
          </a:p>
          <a:p>
            <a:pPr eaLnBrk="1" hangingPunct="1"/>
            <a:r>
              <a:rPr lang="en-US" sz="2800" dirty="0">
                <a:latin typeface="Gadget" charset="0"/>
                <a:ea typeface="ＭＳ Ｐゴシック" charset="0"/>
                <a:cs typeface="ＭＳ Ｐゴシック" charset="0"/>
              </a:rPr>
              <a:t>Sociology helps us dispel many myths and confusion that make up our common sense understanding of social life. </a:t>
            </a:r>
            <a:endParaRPr lang="en-US" sz="2800" dirty="0" smtClean="0">
              <a:latin typeface="Gadget" charset="0"/>
              <a:ea typeface="ＭＳ Ｐゴシック" charset="0"/>
              <a:cs typeface="ＭＳ Ｐゴシック" charset="0"/>
            </a:endParaRPr>
          </a:p>
          <a:p>
            <a:pPr eaLnBrk="1" hangingPunct="1"/>
            <a:r>
              <a:rPr lang="en-US" sz="2800" dirty="0">
                <a:latin typeface="Gadget" charset="0"/>
                <a:ea typeface="ＭＳ Ｐゴシック" charset="0"/>
                <a:cs typeface="ＭＳ Ｐゴシック" charset="0"/>
              </a:rPr>
              <a:t>	</a:t>
            </a:r>
            <a:r>
              <a:rPr lang="en-US" sz="2800" dirty="0" smtClean="0">
                <a:latin typeface="Gadget" charset="0"/>
                <a:ea typeface="ＭＳ Ｐゴシック" charset="0"/>
                <a:cs typeface="ＭＳ Ｐゴシック" charset="0"/>
              </a:rPr>
              <a:t>(Myth </a:t>
            </a:r>
            <a:r>
              <a:rPr lang="en-US" sz="2800" dirty="0" err="1" smtClean="0">
                <a:latin typeface="Gadget" charset="0"/>
                <a:ea typeface="ＭＳ Ｐゴシック" charset="0"/>
                <a:cs typeface="ＭＳ Ｐゴシック" charset="0"/>
              </a:rPr>
              <a:t>vs</a:t>
            </a:r>
            <a:r>
              <a:rPr lang="en-US" sz="2800" dirty="0" smtClean="0">
                <a:latin typeface="Gadget" charset="0"/>
                <a:ea typeface="ＭＳ Ｐゴシック" charset="0"/>
                <a:cs typeface="ＭＳ Ｐゴシック" charset="0"/>
              </a:rPr>
              <a:t> Reality)</a:t>
            </a:r>
            <a:endParaRPr lang="en-US" sz="2800" dirty="0">
              <a:latin typeface="Gadget" charset="0"/>
              <a:ea typeface="ＭＳ Ｐゴシック" charset="0"/>
              <a:cs typeface="ＭＳ Ｐゴシック" charset="0"/>
            </a:endParaRPr>
          </a:p>
          <a:p>
            <a:pPr eaLnBrk="1" hangingPunct="1"/>
            <a:endParaRPr lang="en-US" sz="2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a:xfrm>
            <a:off x="457200" y="152718"/>
            <a:ext cx="8382000" cy="1371600"/>
          </a:xfrm>
        </p:spPr>
        <p:txBody>
          <a:bodyPr>
            <a:normAutofit/>
          </a:bodyPr>
          <a:lstStyle/>
          <a:p>
            <a:pPr eaLnBrk="1" hangingPunct="1"/>
            <a:r>
              <a:rPr lang="en-US" b="1" dirty="0">
                <a:solidFill>
                  <a:schemeClr val="tx1"/>
                </a:solidFill>
                <a:latin typeface="Gadget" charset="0"/>
                <a:ea typeface="ＭＳ Ｐゴシック" charset="0"/>
                <a:cs typeface="ＭＳ Ｐゴシック" charset="0"/>
              </a:rPr>
              <a:t>The Appreciation of Social Diversity </a:t>
            </a:r>
            <a:r>
              <a:rPr lang="en-US" b="1" dirty="0" smtClean="0">
                <a:solidFill>
                  <a:schemeClr val="tx1"/>
                </a:solidFill>
                <a:latin typeface="Gadget" charset="0"/>
                <a:ea typeface="ＭＳ Ｐゴシック" charset="0"/>
                <a:cs typeface="ＭＳ Ｐゴシック" charset="0"/>
              </a:rPr>
              <a:t>“Know Thyself”</a:t>
            </a:r>
            <a:endParaRPr lang="en-US" b="1" dirty="0">
              <a:solidFill>
                <a:schemeClr val="tx1"/>
              </a:solidFill>
              <a:latin typeface="Gadget" charset="0"/>
              <a:ea typeface="ＭＳ Ｐゴシック" charset="0"/>
              <a:cs typeface="ＭＳ Ｐゴシック" charset="0"/>
            </a:endParaRPr>
          </a:p>
        </p:txBody>
      </p:sp>
      <p:sp>
        <p:nvSpPr>
          <p:cNvPr id="10242" name="Rectangle 3"/>
          <p:cNvSpPr>
            <a:spLocks noGrp="1" noChangeArrowheads="1"/>
          </p:cNvSpPr>
          <p:nvPr>
            <p:ph idx="1"/>
          </p:nvPr>
        </p:nvSpPr>
        <p:spPr/>
        <p:txBody>
          <a:bodyPr>
            <a:normAutofit fontScale="92500" lnSpcReduction="10000"/>
          </a:bodyPr>
          <a:lstStyle/>
          <a:p>
            <a:pPr eaLnBrk="1" hangingPunct="1">
              <a:lnSpc>
                <a:spcPct val="90000"/>
              </a:lnSpc>
            </a:pPr>
            <a:r>
              <a:rPr lang="en-US" sz="2800" dirty="0" smtClean="0">
                <a:latin typeface="Gadget" charset="0"/>
                <a:ea typeface="ＭＳ Ｐゴシック" charset="0"/>
                <a:cs typeface="ＭＳ Ｐゴシック" charset="0"/>
              </a:rPr>
              <a:t>By </a:t>
            </a:r>
            <a:r>
              <a:rPr lang="en-US" sz="2800" dirty="0">
                <a:latin typeface="Gadget" charset="0"/>
                <a:ea typeface="ＭＳ Ｐゴシック" charset="0"/>
                <a:cs typeface="ＭＳ Ｐゴシック" charset="0"/>
              </a:rPr>
              <a:t>studying the </a:t>
            </a:r>
            <a:r>
              <a:rPr lang="en-US" sz="2800" b="1" dirty="0">
                <a:latin typeface="Gadget" charset="0"/>
                <a:ea typeface="ＭＳ Ｐゴシック" charset="0"/>
                <a:cs typeface="ＭＳ Ｐゴシック" charset="0"/>
              </a:rPr>
              <a:t>social diversity</a:t>
            </a:r>
            <a:r>
              <a:rPr lang="en-US" sz="2800" dirty="0">
                <a:latin typeface="Gadget" charset="0"/>
                <a:ea typeface="ＭＳ Ｐゴシック" charset="0"/>
                <a:cs typeface="ＭＳ Ｐゴシック" charset="0"/>
              </a:rPr>
              <a:t> of the U.S., sociology can help us understand the various ways society influences the lives of different groups and individuals, especially those who experience </a:t>
            </a:r>
            <a:r>
              <a:rPr lang="en-US" sz="2800" b="1" u="sng" dirty="0">
                <a:latin typeface="Gadget" charset="0"/>
                <a:ea typeface="ＭＳ Ｐゴシック" charset="0"/>
                <a:cs typeface="ＭＳ Ｐゴシック" charset="0"/>
              </a:rPr>
              <a:t>social </a:t>
            </a:r>
            <a:r>
              <a:rPr lang="en-US" sz="2800" b="1" u="sng" dirty="0" smtClean="0">
                <a:latin typeface="Gadget" charset="0"/>
                <a:ea typeface="ＭＳ Ｐゴシック" charset="0"/>
                <a:cs typeface="ＭＳ Ｐゴシック" charset="0"/>
              </a:rPr>
              <a:t>marginality</a:t>
            </a:r>
            <a:r>
              <a:rPr lang="en-US" sz="2800" b="1" dirty="0" smtClean="0">
                <a:latin typeface="Gadget" charset="0"/>
                <a:ea typeface="ＭＳ Ｐゴシック" charset="0"/>
                <a:cs typeface="ＭＳ Ｐゴシック" charset="0"/>
              </a:rPr>
              <a:t> through exclusion. (Prejudice and Discrimination)</a:t>
            </a:r>
            <a:endParaRPr lang="en-US" sz="2800" b="1" u="sng" dirty="0" smtClean="0">
              <a:latin typeface="Gadget" charset="0"/>
              <a:ea typeface="ＭＳ Ｐゴシック" charset="0"/>
              <a:cs typeface="ＭＳ Ｐゴシック" charset="0"/>
            </a:endParaRPr>
          </a:p>
          <a:p>
            <a:pPr marL="914400" lvl="1" indent="-457200">
              <a:lnSpc>
                <a:spcPct val="90000"/>
              </a:lnSpc>
              <a:buFont typeface="Arial"/>
              <a:buChar char="•"/>
            </a:pPr>
            <a:r>
              <a:rPr lang="en-US" sz="2400" b="1" dirty="0" smtClean="0">
                <a:latin typeface="Gadget" charset="0"/>
                <a:ea typeface="ＭＳ Ｐゴシック" charset="0"/>
                <a:cs typeface="ＭＳ Ｐゴシック" charset="0"/>
              </a:rPr>
              <a:t>Racial/Ethnic minorities</a:t>
            </a:r>
          </a:p>
          <a:p>
            <a:pPr marL="914400" lvl="1" indent="-457200">
              <a:lnSpc>
                <a:spcPct val="90000"/>
              </a:lnSpc>
              <a:buFont typeface="Arial"/>
              <a:buChar char="•"/>
            </a:pPr>
            <a:r>
              <a:rPr lang="en-US" sz="2400" b="1" dirty="0" smtClean="0">
                <a:latin typeface="Gadget" charset="0"/>
                <a:ea typeface="ＭＳ Ｐゴシック" charset="0"/>
                <a:cs typeface="ＭＳ Ｐゴシック" charset="0"/>
              </a:rPr>
              <a:t>Women (Gender)</a:t>
            </a:r>
          </a:p>
          <a:p>
            <a:pPr marL="914400" lvl="1" indent="-457200">
              <a:lnSpc>
                <a:spcPct val="90000"/>
              </a:lnSpc>
              <a:buFont typeface="Arial"/>
              <a:buChar char="•"/>
            </a:pPr>
            <a:r>
              <a:rPr lang="en-US" sz="2400" b="1" dirty="0" smtClean="0">
                <a:latin typeface="Gadget" charset="0"/>
                <a:ea typeface="ＭＳ Ｐゴシック" charset="0"/>
                <a:cs typeface="ＭＳ Ｐゴシック" charset="0"/>
              </a:rPr>
              <a:t>Poor (Socio-Economic)</a:t>
            </a:r>
          </a:p>
          <a:p>
            <a:pPr marL="914400" lvl="1" indent="-457200">
              <a:lnSpc>
                <a:spcPct val="90000"/>
              </a:lnSpc>
              <a:buFont typeface="Arial"/>
              <a:buChar char="•"/>
            </a:pPr>
            <a:r>
              <a:rPr lang="en-US" sz="2400" b="1" dirty="0" smtClean="0">
                <a:latin typeface="Gadget" charset="0"/>
                <a:ea typeface="ＭＳ Ｐゴシック" charset="0"/>
                <a:cs typeface="ＭＳ Ｐゴシック" charset="0"/>
              </a:rPr>
              <a:t>Homeless (Socio-Economic/Unemployment)</a:t>
            </a:r>
          </a:p>
          <a:p>
            <a:pPr marL="914400" lvl="1" indent="-457200">
              <a:lnSpc>
                <a:spcPct val="90000"/>
              </a:lnSpc>
              <a:buFont typeface="Arial"/>
              <a:buChar char="•"/>
            </a:pPr>
            <a:r>
              <a:rPr lang="en-US" sz="2400" b="1" dirty="0" smtClean="0">
                <a:latin typeface="Gadget" charset="0"/>
                <a:ea typeface="ＭＳ Ｐゴシック" charset="0"/>
                <a:cs typeface="ＭＳ Ｐゴシック" charset="0"/>
              </a:rPr>
              <a:t>Age</a:t>
            </a:r>
          </a:p>
          <a:p>
            <a:pPr marL="914400" lvl="1" indent="-457200">
              <a:lnSpc>
                <a:spcPct val="90000"/>
              </a:lnSpc>
              <a:buFont typeface="Arial"/>
              <a:buChar char="•"/>
            </a:pPr>
            <a:r>
              <a:rPr lang="en-US" sz="2400" b="1" dirty="0" smtClean="0">
                <a:latin typeface="Gadget" charset="0"/>
                <a:ea typeface="ＭＳ Ｐゴシック" charset="0"/>
                <a:cs typeface="ＭＳ Ｐゴシック" charset="0"/>
              </a:rPr>
              <a:t>Sexual orientation</a:t>
            </a:r>
          </a:p>
          <a:p>
            <a:pPr lvl="1" indent="0">
              <a:lnSpc>
                <a:spcPct val="90000"/>
              </a:lnSpc>
              <a:buNone/>
            </a:pPr>
            <a:endParaRPr lang="en-US" sz="24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p:txBody>
          <a:bodyPr>
            <a:normAutofit/>
          </a:bodyPr>
          <a:lstStyle/>
          <a:p>
            <a:pPr eaLnBrk="1" hangingPunct="1"/>
            <a:r>
              <a:rPr lang="en-US" b="1">
                <a:solidFill>
                  <a:schemeClr val="tx1"/>
                </a:solidFill>
                <a:latin typeface="Gadget" charset="0"/>
                <a:ea typeface="ＭＳ Ｐゴシック" charset="0"/>
                <a:cs typeface="ＭＳ Ｐゴシック" charset="0"/>
              </a:rPr>
              <a:t>The Importance of Global Analysis </a:t>
            </a:r>
          </a:p>
        </p:txBody>
      </p:sp>
      <p:sp>
        <p:nvSpPr>
          <p:cNvPr id="12290" name="Rectangle 3"/>
          <p:cNvSpPr>
            <a:spLocks noGrp="1" noChangeArrowheads="1"/>
          </p:cNvSpPr>
          <p:nvPr>
            <p:ph idx="1"/>
          </p:nvPr>
        </p:nvSpPr>
        <p:spPr/>
        <p:txBody>
          <a:bodyPr>
            <a:normAutofit/>
          </a:bodyPr>
          <a:lstStyle/>
          <a:p>
            <a:pPr eaLnBrk="1" hangingPunct="1">
              <a:lnSpc>
                <a:spcPct val="90000"/>
              </a:lnSpc>
            </a:pPr>
            <a:r>
              <a:rPr lang="en-US" sz="2800">
                <a:latin typeface="Gadget" charset="0"/>
                <a:ea typeface="ＭＳ Ｐゴシック" charset="0"/>
                <a:cs typeface="ＭＳ Ｐゴシック" charset="0"/>
              </a:rPr>
              <a:t>We can gain further insight into ourselves and our society by going beyond our national boundaries to study other societies.  Whatever happens far way can affect our lives here, so it is important to consider the various ways in which </a:t>
            </a:r>
            <a:r>
              <a:rPr lang="en-US" sz="2800" b="1" u="sng">
                <a:latin typeface="Gadget" charset="0"/>
                <a:ea typeface="ＭＳ Ｐゴシック" charset="0"/>
                <a:cs typeface="ＭＳ Ｐゴシック" charset="0"/>
              </a:rPr>
              <a:t>economic globalization</a:t>
            </a:r>
            <a:r>
              <a:rPr lang="en-US" sz="2800" b="1">
                <a:latin typeface="Gadget" charset="0"/>
                <a:ea typeface="ＭＳ Ｐゴシック" charset="0"/>
                <a:cs typeface="ＭＳ Ｐゴシック" charset="0"/>
              </a:rPr>
              <a:t> (the interrelationships among the world</a:t>
            </a:r>
            <a:r>
              <a:rPr lang="ja-JP" altLang="en-US" sz="2800" b="1">
                <a:latin typeface="Arial" charset="0"/>
                <a:ea typeface="ＭＳ Ｐゴシック" charset="0"/>
                <a:cs typeface="ＭＳ Ｐゴシック" charset="0"/>
              </a:rPr>
              <a:t>’</a:t>
            </a:r>
            <a:r>
              <a:rPr lang="en-US" altLang="ja-JP" sz="2800" b="1">
                <a:latin typeface="Gadget" charset="0"/>
                <a:ea typeface="ＭＳ Ｐゴシック" charset="0"/>
                <a:cs typeface="ＭＳ Ｐゴシック" charset="0"/>
              </a:rPr>
              <a:t>s economies)</a:t>
            </a:r>
            <a:r>
              <a:rPr lang="en-US" altLang="ja-JP" sz="2800">
                <a:latin typeface="Gadget" charset="0"/>
                <a:ea typeface="ＭＳ Ｐゴシック" charset="0"/>
                <a:cs typeface="ＭＳ Ｐゴシック" charset="0"/>
              </a:rPr>
              <a:t> can influence the U.S. economy and society at large.  </a:t>
            </a:r>
          </a:p>
          <a:p>
            <a:pPr eaLnBrk="1" hangingPunct="1">
              <a:lnSpc>
                <a:spcPct val="90000"/>
              </a:lnSpc>
            </a:pPr>
            <a:endParaRPr lang="en-US" sz="280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normAutofit/>
          </a:bodyPr>
          <a:lstStyle/>
          <a:p>
            <a:pPr eaLnBrk="1" hangingPunct="1"/>
            <a:r>
              <a:rPr lang="en-US" b="1">
                <a:solidFill>
                  <a:schemeClr val="tx1"/>
                </a:solidFill>
                <a:latin typeface="Gadget" charset="0"/>
                <a:ea typeface="ＭＳ Ｐゴシック" charset="0"/>
                <a:cs typeface="ＭＳ Ｐゴシック" charset="0"/>
              </a:rPr>
              <a:t>The Importance of Global Analysis</a:t>
            </a:r>
          </a:p>
        </p:txBody>
      </p:sp>
      <p:sp>
        <p:nvSpPr>
          <p:cNvPr id="14338" name="Rectangle 3"/>
          <p:cNvSpPr>
            <a:spLocks noGrp="1" noChangeArrowheads="1"/>
          </p:cNvSpPr>
          <p:nvPr>
            <p:ph idx="1"/>
          </p:nvPr>
        </p:nvSpPr>
        <p:spPr/>
        <p:txBody>
          <a:bodyPr/>
          <a:lstStyle/>
          <a:p>
            <a:pPr eaLnBrk="1" hangingPunct="1">
              <a:lnSpc>
                <a:spcPct val="90000"/>
              </a:lnSpc>
              <a:buFont typeface="Arial" charset="0"/>
              <a:buNone/>
            </a:pPr>
            <a:endParaRPr lang="en-US" dirty="0">
              <a:latin typeface="Gadget" charset="0"/>
              <a:ea typeface="ＭＳ Ｐゴシック" charset="0"/>
              <a:cs typeface="ＭＳ Ｐゴシック" charset="0"/>
            </a:endParaRPr>
          </a:p>
          <a:p>
            <a:pPr eaLnBrk="1" hangingPunct="1">
              <a:lnSpc>
                <a:spcPct val="90000"/>
              </a:lnSpc>
              <a:buFont typeface="Arial" charset="0"/>
              <a:buNone/>
            </a:pPr>
            <a:r>
              <a:rPr lang="en-US" dirty="0" smtClean="0">
                <a:latin typeface="Gadget" charset="0"/>
                <a:ea typeface="ＭＳ Ｐゴシック" charset="0"/>
                <a:cs typeface="ＭＳ Ｐゴシック" charset="0"/>
              </a:rPr>
              <a:t>Potential Impact: </a:t>
            </a:r>
          </a:p>
          <a:p>
            <a:pPr eaLnBrk="1" hangingPunct="1">
              <a:lnSpc>
                <a:spcPct val="90000"/>
              </a:lnSpc>
              <a:buFont typeface="Arial" charset="0"/>
              <a:buNone/>
            </a:pPr>
            <a:r>
              <a:rPr lang="en-US" sz="2400" dirty="0" smtClean="0">
                <a:latin typeface="Gadget" charset="0"/>
                <a:ea typeface="ＭＳ Ｐゴシック" charset="0"/>
                <a:cs typeface="ＭＳ Ｐゴシック" charset="0"/>
              </a:rPr>
              <a:t>Abundance </a:t>
            </a:r>
            <a:r>
              <a:rPr lang="en-US" sz="2400" dirty="0">
                <a:latin typeface="Gadget" charset="0"/>
                <a:ea typeface="ＭＳ Ｐゴシック" charset="0"/>
                <a:cs typeface="ＭＳ Ｐゴシック" charset="0"/>
              </a:rPr>
              <a:t>of low-paid workers in relatively poor countries tend to decrease the wages of American workers because employers want to reduce production costs, including wages, in order to compete.  </a:t>
            </a:r>
          </a:p>
          <a:p>
            <a:pPr eaLnBrk="1" hangingPunct="1">
              <a:lnSpc>
                <a:spcPct val="90000"/>
              </a:lnSpc>
              <a:buFont typeface="Arial" charset="0"/>
              <a:buNone/>
            </a:pPr>
            <a:endParaRPr lang="en-US"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normAutofit/>
          </a:bodyPr>
          <a:lstStyle/>
          <a:p>
            <a:pPr eaLnBrk="1" hangingPunct="1"/>
            <a:r>
              <a:rPr lang="en-US" b="1">
                <a:solidFill>
                  <a:schemeClr val="tx1"/>
                </a:solidFill>
                <a:latin typeface="Gadget" charset="0"/>
                <a:ea typeface="ＭＳ Ｐゴシック" charset="0"/>
                <a:cs typeface="ＭＳ Ｐゴシック" charset="0"/>
              </a:rPr>
              <a:t>The Importance of Global Analysis</a:t>
            </a:r>
          </a:p>
        </p:txBody>
      </p:sp>
      <p:sp>
        <p:nvSpPr>
          <p:cNvPr id="16386" name="Rectangle 3"/>
          <p:cNvSpPr>
            <a:spLocks noGrp="1" noChangeArrowheads="1"/>
          </p:cNvSpPr>
          <p:nvPr>
            <p:ph idx="1"/>
          </p:nvPr>
        </p:nvSpPr>
        <p:spPr/>
        <p:txBody>
          <a:bodyPr>
            <a:normAutofit/>
          </a:bodyPr>
          <a:lstStyle/>
          <a:p>
            <a:pPr eaLnBrk="1" hangingPunct="1">
              <a:lnSpc>
                <a:spcPct val="90000"/>
              </a:lnSpc>
            </a:pPr>
            <a:r>
              <a:rPr lang="en-US" sz="2800" dirty="0" smtClean="0">
                <a:latin typeface="Gadget" charset="0"/>
                <a:ea typeface="ＭＳ Ｐゴシック" charset="0"/>
                <a:cs typeface="ＭＳ Ｐゴシック" charset="0"/>
              </a:rPr>
              <a:t>Potential Impact:</a:t>
            </a:r>
          </a:p>
          <a:p>
            <a:pPr eaLnBrk="1" hangingPunct="1">
              <a:lnSpc>
                <a:spcPct val="90000"/>
              </a:lnSpc>
            </a:pPr>
            <a:endParaRPr lang="en-US" sz="2800" dirty="0">
              <a:latin typeface="Gadget" charset="0"/>
              <a:ea typeface="ＭＳ Ｐゴシック" charset="0"/>
              <a:cs typeface="ＭＳ Ｐゴシック" charset="0"/>
            </a:endParaRPr>
          </a:p>
          <a:p>
            <a:pPr eaLnBrk="1" hangingPunct="1">
              <a:lnSpc>
                <a:spcPct val="90000"/>
              </a:lnSpc>
            </a:pPr>
            <a:r>
              <a:rPr lang="en-US" sz="2800" dirty="0">
                <a:latin typeface="Gadget" charset="0"/>
                <a:ea typeface="ＭＳ Ｐゴシック" charset="0"/>
                <a:cs typeface="ＭＳ Ｐゴシック" charset="0"/>
              </a:rPr>
              <a:t>Abundance of low-paid foreign workers also encourages </a:t>
            </a:r>
            <a:r>
              <a:rPr lang="en-US" sz="2800" b="1" u="sng" dirty="0">
                <a:latin typeface="Gadget" charset="0"/>
                <a:ea typeface="ＭＳ Ｐゴシック" charset="0"/>
                <a:cs typeface="ＭＳ Ｐゴシック" charset="0"/>
              </a:rPr>
              <a:t>out-sourcing</a:t>
            </a:r>
            <a:r>
              <a:rPr lang="en-US" sz="2800" dirty="0">
                <a:latin typeface="Gadget" charset="0"/>
                <a:ea typeface="ＭＳ Ｐゴシック" charset="0"/>
                <a:cs typeface="ＭＳ Ｐゴシック" charset="0"/>
              </a:rPr>
              <a:t> (the practice of producing inexpensive products by building factories and hiring workers abroad).  This may increase plant closings, unemployment, low-wage employment, poverty and community breakdown in the U.S.  </a:t>
            </a:r>
          </a:p>
          <a:p>
            <a:pPr eaLnBrk="1" hangingPunct="1">
              <a:lnSpc>
                <a:spcPct val="90000"/>
              </a:lnSpc>
            </a:pPr>
            <a:endParaRPr lang="en-US" sz="2800" dirty="0">
              <a:latin typeface="Arial" charset="0"/>
              <a:ea typeface="ＭＳ Ｐゴシック" charset="0"/>
              <a:cs typeface="ＭＳ Ｐゴシック" charset="0"/>
            </a:endParaRPr>
          </a:p>
          <a:p>
            <a:pPr eaLnBrk="1" hangingPunct="1">
              <a:lnSpc>
                <a:spcPct val="90000"/>
              </a:lnSpc>
            </a:pPr>
            <a:endParaRPr lang="en-US" sz="2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normAutofit/>
          </a:bodyPr>
          <a:lstStyle/>
          <a:p>
            <a:pPr eaLnBrk="1" hangingPunct="1"/>
            <a:r>
              <a:rPr lang="en-US" b="1">
                <a:solidFill>
                  <a:schemeClr val="tx1"/>
                </a:solidFill>
                <a:latin typeface="Gadget" charset="0"/>
                <a:ea typeface="ＭＳ Ｐゴシック" charset="0"/>
                <a:cs typeface="ＭＳ Ｐゴシック" charset="0"/>
              </a:rPr>
              <a:t>The Importance of Global Analysis</a:t>
            </a:r>
          </a:p>
        </p:txBody>
      </p:sp>
      <p:sp>
        <p:nvSpPr>
          <p:cNvPr id="18434" name="Rectangle 3"/>
          <p:cNvSpPr>
            <a:spLocks noGrp="1" noChangeArrowheads="1"/>
          </p:cNvSpPr>
          <p:nvPr>
            <p:ph idx="1"/>
          </p:nvPr>
        </p:nvSpPr>
        <p:spPr/>
        <p:txBody>
          <a:bodyPr>
            <a:normAutofit/>
          </a:bodyPr>
          <a:lstStyle/>
          <a:p>
            <a:pPr eaLnBrk="1" hangingPunct="1"/>
            <a:r>
              <a:rPr lang="en-US" sz="2400" dirty="0">
                <a:latin typeface="Gadget" charset="0"/>
                <a:ea typeface="ＭＳ Ｐゴシック" charset="0"/>
                <a:cs typeface="ＭＳ Ｐゴシック" charset="0"/>
              </a:rPr>
              <a:t>Out-sourcing also tends to impoverish the government by reducing its tax base, because U.S. companies and their employees abroad do not pay taxes to the U.S. government.  All of this may cause the living standard in the U.S. to decline and its social problems to increase.</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87</TotalTime>
  <Words>1028</Words>
  <Application>Microsoft Macintosh PowerPoint</Application>
  <PresentationFormat>On-screen Show (4:3)</PresentationFormat>
  <Paragraphs>91</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Essential</vt:lpstr>
      <vt:lpstr>What IS Sociology? </vt:lpstr>
      <vt:lpstr>Focus Questions </vt:lpstr>
      <vt:lpstr>Basis of Sociology </vt:lpstr>
      <vt:lpstr>More than just common sense…</vt:lpstr>
      <vt:lpstr>The Appreciation of Social Diversity “Know Thyself”</vt:lpstr>
      <vt:lpstr>The Importance of Global Analysis </vt:lpstr>
      <vt:lpstr>The Importance of Global Analysis</vt:lpstr>
      <vt:lpstr>The Importance of Global Analysis</vt:lpstr>
      <vt:lpstr>The Importance of Global Analysis</vt:lpstr>
      <vt:lpstr>The Importance of Global Analysis</vt:lpstr>
      <vt:lpstr>The Importance of Global Analysis</vt:lpstr>
      <vt:lpstr>Sociology as a science: Hypothesis and Theory</vt:lpstr>
      <vt:lpstr>PowerPoint Presentation</vt:lpstr>
      <vt:lpstr>The Sociological Imagination</vt:lpstr>
      <vt:lpstr>Social Forces (forces that arise from the society of which we are a part)</vt:lpstr>
      <vt:lpstr>Social Forces…</vt:lpstr>
      <vt:lpstr>PowerPoint Presentation</vt:lpstr>
      <vt:lpstr>History of Sociology  </vt:lpstr>
      <vt:lpstr>History of Sociology</vt:lpstr>
      <vt:lpstr>History of Sociology</vt:lpstr>
    </vt:vector>
  </TitlesOfParts>
  <Company>Lincoln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Sociology? </dc:title>
  <dc:creator>Lincoln Public Schools</dc:creator>
  <cp:lastModifiedBy>LPS LPS</cp:lastModifiedBy>
  <cp:revision>13</cp:revision>
  <dcterms:created xsi:type="dcterms:W3CDTF">2006-11-08T07:52:42Z</dcterms:created>
  <dcterms:modified xsi:type="dcterms:W3CDTF">2014-08-14T04:45:27Z</dcterms:modified>
</cp:coreProperties>
</file>