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4" d="100"/>
          <a:sy n="34" d="100"/>
        </p:scale>
        <p:origin x="-20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C97AD3-8574-4F44-835A-A81CAD6FE30C}" type="datetimeFigureOut">
              <a:rPr lang="en-US" smtClean="0"/>
              <a:t>1/27/15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A3A670-BB63-6D45-9AD6-5232B06018AE}" type="slidenum">
              <a:rPr lang="en-US" smtClean="0"/>
              <a:t>‹#›</a:t>
            </a:fld>
            <a:endParaRPr lang="en-US"/>
          </a:p>
        </p:txBody>
      </p:sp>
    </p:spTree>
    <p:extLst>
      <p:ext uri="{BB962C8B-B14F-4D97-AF65-F5344CB8AC3E}">
        <p14:creationId xmlns:p14="http://schemas.microsoft.com/office/powerpoint/2010/main" val="9506264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3A670-BB63-6D45-9AD6-5232B06018AE}" type="slidenum">
              <a:rPr lang="en-US" smtClean="0"/>
              <a:t>1</a:t>
            </a:fld>
            <a:endParaRPr lang="en-US"/>
          </a:p>
        </p:txBody>
      </p:sp>
    </p:spTree>
    <p:extLst>
      <p:ext uri="{BB962C8B-B14F-4D97-AF65-F5344CB8AC3E}">
        <p14:creationId xmlns:p14="http://schemas.microsoft.com/office/powerpoint/2010/main" val="110807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D9ECF0D-08D9-7848-B325-CE197779E381}" type="datetimeFigureOut">
              <a:rPr lang="en-US" smtClean="0"/>
              <a:t>1/27/15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242DF9F-49DE-FC4D-ACC3-393F02FA00E9}"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ECF0D-08D9-7848-B325-CE197779E381}" type="datetimeFigureOut">
              <a:rPr lang="en-US" smtClean="0"/>
              <a:t>1/27/15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2DF9F-49DE-FC4D-ACC3-393F02FA00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9ECF0D-08D9-7848-B325-CE197779E381}" type="datetimeFigureOut">
              <a:rPr lang="en-US" smtClean="0"/>
              <a:t>1/27/15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2DF9F-49DE-FC4D-ACC3-393F02FA00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ECF0D-08D9-7848-B325-CE197779E381}" type="datetimeFigureOut">
              <a:rPr lang="en-US" smtClean="0"/>
              <a:t>1/27/15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2DF9F-49DE-FC4D-ACC3-393F02FA00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D9ECF0D-08D9-7848-B325-CE197779E381}" type="datetimeFigureOut">
              <a:rPr lang="en-US" smtClean="0"/>
              <a:t>1/27/15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2DF9F-49DE-FC4D-ACC3-393F02FA00E9}"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9ECF0D-08D9-7848-B325-CE197779E381}" type="datetimeFigureOut">
              <a:rPr lang="en-US" smtClean="0"/>
              <a:t>1/27/15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2DF9F-49DE-FC4D-ACC3-393F02FA00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9ECF0D-08D9-7848-B325-CE197779E381}" type="datetimeFigureOut">
              <a:rPr lang="en-US" smtClean="0"/>
              <a:t>1/27/15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42DF9F-49DE-FC4D-ACC3-393F02FA00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ECF0D-08D9-7848-B325-CE197779E381}" type="datetimeFigureOut">
              <a:rPr lang="en-US" smtClean="0"/>
              <a:t>1/27/15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42DF9F-49DE-FC4D-ACC3-393F02FA00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D9ECF0D-08D9-7848-B325-CE197779E381}" type="datetimeFigureOut">
              <a:rPr lang="en-US" smtClean="0"/>
              <a:t>1/27/15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42DF9F-49DE-FC4D-ACC3-393F02FA00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9ECF0D-08D9-7848-B325-CE197779E381}" type="datetimeFigureOut">
              <a:rPr lang="en-US" smtClean="0"/>
              <a:t>1/27/15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2DF9F-49DE-FC4D-ACC3-393F02FA00E9}"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9D9ECF0D-08D9-7848-B325-CE197779E381}" type="datetimeFigureOut">
              <a:rPr lang="en-US" smtClean="0"/>
              <a:t>1/27/15</a:t>
            </a:fld>
            <a:endParaRPr lang="en-US"/>
          </a:p>
        </p:txBody>
      </p:sp>
      <p:sp>
        <p:nvSpPr>
          <p:cNvPr id="7" name="Slide Number Placeholder 6"/>
          <p:cNvSpPr>
            <a:spLocks noGrp="1"/>
          </p:cNvSpPr>
          <p:nvPr>
            <p:ph type="sldNum" sz="quarter" idx="12"/>
          </p:nvPr>
        </p:nvSpPr>
        <p:spPr/>
        <p:txBody>
          <a:bodyPr/>
          <a:lstStyle/>
          <a:p>
            <a:fld id="{0242DF9F-49DE-FC4D-ACC3-393F02FA00E9}"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D9ECF0D-08D9-7848-B325-CE197779E381}" type="datetimeFigureOut">
              <a:rPr lang="en-US" smtClean="0"/>
              <a:t>1/27/15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242DF9F-49DE-FC4D-ACC3-393F02FA00E9}"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uT3SBzmDxG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GOHvMz7dl2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mU35XlTkLn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Culture</a:t>
            </a:r>
            <a:endParaRPr lang="en-US" dirty="0"/>
          </a:p>
        </p:txBody>
      </p:sp>
    </p:spTree>
    <p:extLst>
      <p:ext uri="{BB962C8B-B14F-4D97-AF65-F5344CB8AC3E}">
        <p14:creationId xmlns:p14="http://schemas.microsoft.com/office/powerpoint/2010/main" val="34578913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Criticisms of </a:t>
            </a:r>
            <a:r>
              <a:rPr lang="en-US" dirty="0" err="1" smtClean="0"/>
              <a:t>sapir-whorf</a:t>
            </a:r>
            <a:r>
              <a:rPr lang="en-US" dirty="0" smtClean="0"/>
              <a:t> hypothesis</a:t>
            </a:r>
            <a:endParaRPr lang="en-US" dirty="0"/>
          </a:p>
        </p:txBody>
      </p:sp>
      <p:sp>
        <p:nvSpPr>
          <p:cNvPr id="3" name="Content Placeholder 2"/>
          <p:cNvSpPr>
            <a:spLocks noGrp="1"/>
          </p:cNvSpPr>
          <p:nvPr>
            <p:ph idx="1"/>
          </p:nvPr>
        </p:nvSpPr>
        <p:spPr/>
        <p:txBody>
          <a:bodyPr>
            <a:normAutofit lnSpcReduction="10000"/>
          </a:bodyPr>
          <a:lstStyle/>
          <a:p>
            <a:r>
              <a:rPr lang="en-US" dirty="0"/>
              <a:t>The hypothesis overemphasizes the power of language. Language only influences – rather than determines – how we think. </a:t>
            </a:r>
            <a:endParaRPr lang="en-US" dirty="0" smtClean="0"/>
          </a:p>
          <a:p>
            <a:r>
              <a:rPr lang="en-US" dirty="0"/>
              <a:t>If language determined thought, people who spoke different languages would always think differently, and it would be impossible for us to comprehend English translations of foreign languages. </a:t>
            </a:r>
            <a:endParaRPr lang="en-US" dirty="0" smtClean="0"/>
          </a:p>
          <a:p>
            <a:r>
              <a:rPr lang="en-US" dirty="0"/>
              <a:t>Critics do admit that language has some influence on cognition.  Virtually all social scientists agree that language influences perception and thinking, though they disagree on the amount of influence. </a:t>
            </a:r>
            <a:endParaRPr lang="en-US" dirty="0" smtClean="0"/>
          </a:p>
          <a:p>
            <a:endParaRPr lang="en-US" dirty="0"/>
          </a:p>
        </p:txBody>
      </p:sp>
    </p:spTree>
    <p:extLst>
      <p:ext uri="{BB962C8B-B14F-4D97-AF65-F5344CB8AC3E}">
        <p14:creationId xmlns:p14="http://schemas.microsoft.com/office/powerpoint/2010/main" val="21478994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Popular culture</a:t>
            </a:r>
            <a:endParaRPr lang="en-US" dirty="0"/>
          </a:p>
        </p:txBody>
      </p:sp>
      <p:sp>
        <p:nvSpPr>
          <p:cNvPr id="3" name="Content Placeholder 2"/>
          <p:cNvSpPr>
            <a:spLocks noGrp="1"/>
          </p:cNvSpPr>
          <p:nvPr>
            <p:ph idx="1"/>
          </p:nvPr>
        </p:nvSpPr>
        <p:spPr/>
        <p:txBody>
          <a:bodyPr>
            <a:normAutofit/>
          </a:bodyPr>
          <a:lstStyle/>
          <a:p>
            <a:r>
              <a:rPr lang="en-US" sz="1800" dirty="0"/>
              <a:t>is part of the symbolic component.  Pop culture is a collection of artistic creations that appeal to the masses of a society. </a:t>
            </a:r>
            <a:endParaRPr lang="en-US" sz="1800" dirty="0" smtClean="0"/>
          </a:p>
          <a:p>
            <a:pPr lvl="1"/>
            <a:r>
              <a:rPr lang="en-US" sz="1800" dirty="0"/>
              <a:t>Mass culture is supported through U.S. democracy, which gives protection to free speech, even if it is offensive to some audiences. </a:t>
            </a:r>
            <a:endParaRPr lang="en-US" sz="1800" dirty="0" smtClean="0"/>
          </a:p>
          <a:p>
            <a:pPr lvl="1"/>
            <a:r>
              <a:rPr lang="en-US" sz="1800" dirty="0"/>
              <a:t>Capitalism and the pursuit of profit leads to the effort to please consumers who want popular culture. (Demand for products, entertainment, etc., drives popular culture trends</a:t>
            </a:r>
            <a:r>
              <a:rPr lang="en-US" sz="1800" dirty="0" smtClean="0"/>
              <a:t>)</a:t>
            </a:r>
          </a:p>
          <a:p>
            <a:pPr lvl="1"/>
            <a:r>
              <a:rPr lang="en-US" sz="1800" dirty="0"/>
              <a:t>Feminists believe that popular culture is patriarchal and upholds the view that men are more important than women. </a:t>
            </a:r>
            <a:endParaRPr lang="en-US" sz="1800" dirty="0" smtClean="0"/>
          </a:p>
          <a:p>
            <a:pPr lvl="1"/>
            <a:r>
              <a:rPr lang="en-US" sz="1800" dirty="0" smtClean="0"/>
              <a:t> </a:t>
            </a:r>
            <a:r>
              <a:rPr lang="en-US" sz="1800" dirty="0"/>
              <a:t>U.S. popular culture exerts a powerful cultural and economic influence on the world </a:t>
            </a:r>
            <a:endParaRPr lang="en-US" sz="1800" dirty="0" smtClean="0"/>
          </a:p>
          <a:p>
            <a:endParaRPr lang="en-US" sz="1800" dirty="0"/>
          </a:p>
        </p:txBody>
      </p:sp>
    </p:spTree>
    <p:extLst>
      <p:ext uri="{BB962C8B-B14F-4D97-AF65-F5344CB8AC3E}">
        <p14:creationId xmlns:p14="http://schemas.microsoft.com/office/powerpoint/2010/main" val="25080426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 culture v popular culture</a:t>
            </a:r>
            <a:endParaRPr lang="en-US" dirty="0"/>
          </a:p>
        </p:txBody>
      </p:sp>
      <p:sp>
        <p:nvSpPr>
          <p:cNvPr id="3" name="Content Placeholder 2"/>
          <p:cNvSpPr>
            <a:spLocks noGrp="1"/>
          </p:cNvSpPr>
          <p:nvPr>
            <p:ph idx="1"/>
          </p:nvPr>
        </p:nvSpPr>
        <p:spPr/>
        <p:txBody>
          <a:bodyPr>
            <a:normAutofit lnSpcReduction="10000"/>
          </a:bodyPr>
          <a:lstStyle/>
          <a:p>
            <a:r>
              <a:rPr lang="en-US" sz="1800" dirty="0" smtClean="0"/>
              <a:t>High Culture: </a:t>
            </a:r>
            <a:r>
              <a:rPr lang="en-US" sz="1800" dirty="0"/>
              <a:t>to refer to </a:t>
            </a:r>
            <a:r>
              <a:rPr lang="en-US" sz="1800" i="1" dirty="0"/>
              <a:t>cultural patterns that distinguish a society’s elite</a:t>
            </a:r>
            <a:r>
              <a:rPr lang="en-US" sz="1800" dirty="0"/>
              <a:t> </a:t>
            </a:r>
            <a:endParaRPr lang="en-US" sz="1800" dirty="0" smtClean="0"/>
          </a:p>
          <a:p>
            <a:r>
              <a:rPr lang="en-US" sz="1800" dirty="0" smtClean="0"/>
              <a:t>Popular Culture: </a:t>
            </a:r>
            <a:r>
              <a:rPr lang="en-US" sz="1800" dirty="0"/>
              <a:t>to describe </a:t>
            </a:r>
            <a:r>
              <a:rPr lang="en-US" sz="1800" i="1" dirty="0"/>
              <a:t>cultural patterns that are widespread among a society’s population.</a:t>
            </a:r>
            <a:r>
              <a:rPr lang="en-US" sz="1800" dirty="0"/>
              <a:t> </a:t>
            </a:r>
            <a:endParaRPr lang="en-US" sz="1800" dirty="0" smtClean="0"/>
          </a:p>
          <a:p>
            <a:r>
              <a:rPr lang="en-US" sz="1800" dirty="0"/>
              <a:t>We often speak less kindly of ordinary people, assuming that everyday culture is somehow less worthy. For example: We are tempted to judge a person who attends an opera as more “cultured” than a person who attends a hip-hop concert. </a:t>
            </a:r>
            <a:endParaRPr lang="en-US" sz="1800" dirty="0" smtClean="0"/>
          </a:p>
          <a:p>
            <a:r>
              <a:rPr lang="en-US" sz="1800" dirty="0"/>
              <a:t>Common sense may suggest that high culture is superior to popular culture, but sociologists are uneasy with such judgments for two reasons</a:t>
            </a:r>
            <a:r>
              <a:rPr lang="en-US" sz="1800" dirty="0" smtClean="0"/>
              <a:t>:</a:t>
            </a:r>
          </a:p>
          <a:p>
            <a:pPr lvl="1"/>
            <a:r>
              <a:rPr lang="en-US" sz="1400" dirty="0"/>
              <a:t>Neither “elites” nor “ordinary” people share all the same tastes and interests; people in both categories differ in numerous ways. </a:t>
            </a:r>
            <a:endParaRPr lang="en-US" sz="1400" dirty="0" smtClean="0"/>
          </a:p>
          <a:p>
            <a:pPr lvl="1"/>
            <a:r>
              <a:rPr lang="en-US" sz="1400" dirty="0"/>
              <a:t>Do we praise high culture because it is really better than popular culture or simply because its supporters have more money, power, and prestige? </a:t>
            </a:r>
            <a:endParaRPr lang="en-US" sz="1400" dirty="0" smtClean="0"/>
          </a:p>
          <a:p>
            <a:pPr lvl="1"/>
            <a:endParaRPr lang="en-US" sz="1000" dirty="0"/>
          </a:p>
          <a:p>
            <a:r>
              <a:rPr lang="en-US" sz="1800" dirty="0">
                <a:hlinkClick r:id="rId2"/>
              </a:rPr>
              <a:t>http://youtu.be/</a:t>
            </a:r>
            <a:r>
              <a:rPr lang="en-US" sz="1800" dirty="0" smtClean="0">
                <a:hlinkClick r:id="rId2"/>
              </a:rPr>
              <a:t>uT3SBzmDxGk</a:t>
            </a:r>
            <a:endParaRPr lang="en-US" sz="1800" dirty="0" smtClean="0"/>
          </a:p>
          <a:p>
            <a:pPr marL="114300" indent="0">
              <a:buNone/>
            </a:pPr>
            <a:endParaRPr lang="en-US" sz="1800" dirty="0"/>
          </a:p>
        </p:txBody>
      </p:sp>
    </p:spTree>
    <p:extLst>
      <p:ext uri="{BB962C8B-B14F-4D97-AF65-F5344CB8AC3E}">
        <p14:creationId xmlns:p14="http://schemas.microsoft.com/office/powerpoint/2010/main" val="5294365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subcultures</a:t>
            </a:r>
            <a:endParaRPr lang="en-US" dirty="0"/>
          </a:p>
        </p:txBody>
      </p:sp>
      <p:sp>
        <p:nvSpPr>
          <p:cNvPr id="3" name="Content Placeholder 2"/>
          <p:cNvSpPr>
            <a:spLocks noGrp="1"/>
          </p:cNvSpPr>
          <p:nvPr>
            <p:ph idx="1"/>
          </p:nvPr>
        </p:nvSpPr>
        <p:spPr/>
        <p:txBody>
          <a:bodyPr>
            <a:normAutofit/>
          </a:bodyPr>
          <a:lstStyle/>
          <a:p>
            <a:r>
              <a:rPr lang="en-US" sz="1800" dirty="0"/>
              <a:t>simply put, a subculture is a culture within a culture.  There is no total break with the larger culture.  In modern cultures there are likely to be differences along many lines-such as gender, age, class or region. </a:t>
            </a:r>
            <a:endParaRPr lang="en-US" sz="1800" dirty="0" smtClean="0"/>
          </a:p>
          <a:p>
            <a:pPr lvl="1"/>
            <a:r>
              <a:rPr lang="en-US" sz="1800" b="1" dirty="0"/>
              <a:t>VARIANT SUBCULTURES:</a:t>
            </a:r>
            <a:r>
              <a:rPr lang="en-US" sz="1800" dirty="0"/>
              <a:t> differ from the dominant culture in some way-their values are still basically accepted by the larger culture as a </a:t>
            </a:r>
            <a:r>
              <a:rPr lang="en-US" sz="1800" dirty="0" smtClean="0"/>
              <a:t>whole. (</a:t>
            </a:r>
            <a:r>
              <a:rPr lang="en-US" sz="1800" dirty="0"/>
              <a:t>ex: high school </a:t>
            </a:r>
            <a:r>
              <a:rPr lang="en-US" sz="1800" dirty="0" smtClean="0"/>
              <a:t>students)</a:t>
            </a:r>
          </a:p>
          <a:p>
            <a:pPr lvl="1"/>
            <a:r>
              <a:rPr lang="en-US" sz="1800" b="1" dirty="0"/>
              <a:t>COUNTERCULTURES:</a:t>
            </a:r>
            <a:r>
              <a:rPr lang="en-US" sz="1800" dirty="0"/>
              <a:t>  their values are not accepted by the larger culture as a whole, but are not generally considered to be illegal.  (ex: hippies in the 1960s) </a:t>
            </a:r>
          </a:p>
          <a:p>
            <a:pPr lvl="1"/>
            <a:r>
              <a:rPr lang="en-US" sz="1800" b="1" dirty="0"/>
              <a:t>DEVIANT SUBCULTURES:</a:t>
            </a:r>
            <a:r>
              <a:rPr lang="en-US" sz="1800" dirty="0"/>
              <a:t>  their values are not accepted by the larger culture as a whole, and may be considered illegal. (ex: gangs) </a:t>
            </a:r>
            <a:endParaRPr lang="en-US" sz="1800" dirty="0" smtClean="0"/>
          </a:p>
        </p:txBody>
      </p:sp>
    </p:spTree>
    <p:extLst>
      <p:ext uri="{BB962C8B-B14F-4D97-AF65-F5344CB8AC3E}">
        <p14:creationId xmlns:p14="http://schemas.microsoft.com/office/powerpoint/2010/main" val="7043835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change</a:t>
            </a:r>
            <a:endParaRPr lang="en-US" dirty="0"/>
          </a:p>
        </p:txBody>
      </p:sp>
      <p:sp>
        <p:nvSpPr>
          <p:cNvPr id="3" name="Content Placeholder 2"/>
          <p:cNvSpPr>
            <a:spLocks noGrp="1"/>
          </p:cNvSpPr>
          <p:nvPr>
            <p:ph idx="1"/>
          </p:nvPr>
        </p:nvSpPr>
        <p:spPr>
          <a:xfrm>
            <a:off x="457200" y="1752600"/>
            <a:ext cx="8229600" cy="4648632"/>
          </a:xfrm>
        </p:spPr>
        <p:txBody>
          <a:bodyPr>
            <a:normAutofit fontScale="92500" lnSpcReduction="10000"/>
          </a:bodyPr>
          <a:lstStyle/>
          <a:p>
            <a:r>
              <a:rPr lang="en-US" sz="1800" dirty="0"/>
              <a:t>Every culture changes in order to adapt to the ever-changing physical and social environment. </a:t>
            </a:r>
            <a:r>
              <a:rPr lang="en-US" sz="1800" b="1" dirty="0"/>
              <a:t>What drives Cultural Change in an environment?</a:t>
            </a:r>
            <a:r>
              <a:rPr lang="en-US" sz="1800" dirty="0"/>
              <a:t> </a:t>
            </a:r>
            <a:endParaRPr lang="en-US" sz="1800" dirty="0" smtClean="0"/>
          </a:p>
          <a:p>
            <a:pPr marL="571500" indent="-457200">
              <a:buFont typeface="+mj-lt"/>
              <a:buAutoNum type="arabicPeriod"/>
            </a:pPr>
            <a:r>
              <a:rPr lang="en-US" sz="1800" dirty="0" smtClean="0"/>
              <a:t>Technology: </a:t>
            </a:r>
            <a:r>
              <a:rPr lang="en-US" sz="1800" dirty="0"/>
              <a:t>Modern transportation and communication have made the world smaller, increased contacts among cultures, and accelerated the pace of change. </a:t>
            </a:r>
            <a:endParaRPr lang="en-US" sz="1800" dirty="0" smtClean="0"/>
          </a:p>
          <a:p>
            <a:pPr lvl="1"/>
            <a:r>
              <a:rPr lang="en-US" sz="1800" dirty="0"/>
              <a:t>Technology also may create </a:t>
            </a:r>
            <a:r>
              <a:rPr lang="en-US" sz="1800" b="1" u="sng" dirty="0"/>
              <a:t>cultural lag</a:t>
            </a:r>
            <a:r>
              <a:rPr lang="en-US" sz="1800" dirty="0"/>
              <a:t>:</a:t>
            </a:r>
            <a:r>
              <a:rPr lang="en-US" sz="1800" b="1" dirty="0"/>
              <a:t> the social situation in which a culture’s values and beliefs fail to catch up with technology. </a:t>
            </a:r>
            <a:r>
              <a:rPr lang="en-US" sz="1800" dirty="0"/>
              <a:t>(ex: Medical technology is lowering death rates in many poor countries, but traditional values and beliefs that favor having many children are not changing. The result of this cultural lag is overpopulation.</a:t>
            </a:r>
            <a:r>
              <a:rPr lang="en-US" sz="1800" dirty="0" smtClean="0"/>
              <a:t>)</a:t>
            </a:r>
          </a:p>
          <a:p>
            <a:pPr marL="571500" indent="-457200">
              <a:buFont typeface="+mj-lt"/>
              <a:buAutoNum type="arabicPeriod" startAt="2"/>
            </a:pPr>
            <a:r>
              <a:rPr lang="en-US" sz="2200" dirty="0" smtClean="0"/>
              <a:t>Innovation: </a:t>
            </a:r>
            <a:r>
              <a:rPr lang="en-US" sz="2000" dirty="0"/>
              <a:t>Cultures must support inventions and </a:t>
            </a:r>
            <a:r>
              <a:rPr lang="en-US" sz="2000" dirty="0" smtClean="0"/>
              <a:t>discoveries</a:t>
            </a:r>
          </a:p>
          <a:p>
            <a:pPr marL="571500" indent="-457200">
              <a:buFont typeface="+mj-lt"/>
              <a:buAutoNum type="arabicPeriod" startAt="2"/>
            </a:pPr>
            <a:r>
              <a:rPr lang="en-US" sz="2000" b="1" dirty="0"/>
              <a:t>Diffusion: </a:t>
            </a:r>
            <a:r>
              <a:rPr lang="en-US" sz="2000" i="1" dirty="0"/>
              <a:t>The spread of things, ideas, beliefs or some other cultural items from one society to another.</a:t>
            </a:r>
            <a:r>
              <a:rPr lang="en-US" sz="2000" dirty="0"/>
              <a:t> Diffusion results from contact between societies. Generally, the more contacts a society establishes with others, the higher its rate of cultural change. (ex: compare U.S. to North Korea) </a:t>
            </a:r>
          </a:p>
          <a:p>
            <a:pPr marL="571500" indent="-457200">
              <a:buFont typeface="+mj-lt"/>
              <a:buAutoNum type="arabicPeriod" startAt="2"/>
            </a:pPr>
            <a:endParaRPr lang="en-US" sz="2200" dirty="0" smtClean="0"/>
          </a:p>
        </p:txBody>
      </p:sp>
    </p:spTree>
    <p:extLst>
      <p:ext uri="{BB962C8B-B14F-4D97-AF65-F5344CB8AC3E}">
        <p14:creationId xmlns:p14="http://schemas.microsoft.com/office/powerpoint/2010/main" val="99271485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analysis of culture</a:t>
            </a:r>
            <a:endParaRPr lang="en-US" dirty="0"/>
          </a:p>
        </p:txBody>
      </p:sp>
      <p:sp>
        <p:nvSpPr>
          <p:cNvPr id="3" name="Content Placeholder 2"/>
          <p:cNvSpPr>
            <a:spLocks noGrp="1"/>
          </p:cNvSpPr>
          <p:nvPr>
            <p:ph idx="1"/>
          </p:nvPr>
        </p:nvSpPr>
        <p:spPr>
          <a:xfrm>
            <a:off x="457200" y="1752600"/>
            <a:ext cx="8229600" cy="4726380"/>
          </a:xfrm>
        </p:spPr>
        <p:txBody>
          <a:bodyPr>
            <a:normAutofit lnSpcReduction="10000"/>
          </a:bodyPr>
          <a:lstStyle/>
          <a:p>
            <a:r>
              <a:rPr lang="en-US" b="1" dirty="0"/>
              <a:t>CULTURAL UNIVERSALS:</a:t>
            </a:r>
            <a:r>
              <a:rPr lang="en-US" dirty="0"/>
              <a:t> practices found in all cultures as the means for meeting the same human needs. (ex: food, shelter, symbols, language, clothing) </a:t>
            </a:r>
            <a:endParaRPr lang="en-US" dirty="0" smtClean="0"/>
          </a:p>
          <a:p>
            <a:pPr lvl="1"/>
            <a:r>
              <a:rPr lang="en-US" dirty="0"/>
              <a:t>While cultural universals reflect the </a:t>
            </a:r>
            <a:r>
              <a:rPr lang="en-US" i="1" dirty="0"/>
              <a:t>general </a:t>
            </a:r>
            <a:r>
              <a:rPr lang="en-US" dirty="0"/>
              <a:t>means by which all societies meet their common needs, the </a:t>
            </a:r>
            <a:r>
              <a:rPr lang="en-US" i="1" dirty="0"/>
              <a:t>specific</a:t>
            </a:r>
            <a:r>
              <a:rPr lang="en-US" dirty="0"/>
              <a:t> content of these means varies from culture to culture. </a:t>
            </a:r>
            <a:endParaRPr lang="en-US" dirty="0" smtClean="0"/>
          </a:p>
          <a:p>
            <a:pPr lvl="1"/>
            <a:r>
              <a:rPr lang="en-US" dirty="0"/>
              <a:t>From a very young age, we are taught that our way of life is good, moral, civilized or natural.  At the same time we learn to feel that other peoples’ ways of life are not. The result could be </a:t>
            </a:r>
            <a:r>
              <a:rPr lang="en-US" b="1" dirty="0"/>
              <a:t>ETHNOCENTRISM:</a:t>
            </a:r>
            <a:r>
              <a:rPr lang="en-US" dirty="0"/>
              <a:t> the attitude that one’s own culture is superior to those of others. Ethnocentrism exists to one degree or another in every society. </a:t>
            </a:r>
            <a:endParaRPr lang="en-US" dirty="0" smtClean="0"/>
          </a:p>
          <a:p>
            <a:pPr lvl="1"/>
            <a:r>
              <a:rPr lang="en-US" dirty="0"/>
              <a:t>The alternative to ethnocentrism is cultural relativism</a:t>
            </a: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1015079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analysis of culture</a:t>
            </a:r>
            <a:endParaRPr lang="en-US" dirty="0"/>
          </a:p>
        </p:txBody>
      </p:sp>
      <p:sp>
        <p:nvSpPr>
          <p:cNvPr id="3" name="Content Placeholder 2"/>
          <p:cNvSpPr>
            <a:spLocks noGrp="1"/>
          </p:cNvSpPr>
          <p:nvPr>
            <p:ph idx="1"/>
          </p:nvPr>
        </p:nvSpPr>
        <p:spPr/>
        <p:txBody>
          <a:bodyPr/>
          <a:lstStyle/>
          <a:p>
            <a:r>
              <a:rPr lang="en-US" b="1" dirty="0"/>
              <a:t>CULTURAL RELATIVISM:</a:t>
            </a:r>
            <a:r>
              <a:rPr lang="en-US" dirty="0"/>
              <a:t> the practice of judging a culture by its own standards - looking at a culture through the perspective of the people within the culture. </a:t>
            </a:r>
            <a:endParaRPr lang="en-US" dirty="0" smtClean="0"/>
          </a:p>
          <a:p>
            <a:pPr lvl="1"/>
            <a:r>
              <a:rPr lang="en-US" dirty="0"/>
              <a:t>Cultural relativism can be difficult for travelers to adopt: it requires not only openness to unfamiliar values and norms but also the ability to put aside cultural standards we have known all our lives. Even so, as people of the world increasingly come into contact with one another, the importance of understanding other cultures will become even greater. </a:t>
            </a:r>
          </a:p>
          <a:p>
            <a:pPr lvl="1"/>
            <a:endParaRPr lang="en-US" dirty="0"/>
          </a:p>
        </p:txBody>
      </p:sp>
    </p:spTree>
    <p:extLst>
      <p:ext uri="{BB962C8B-B14F-4D97-AF65-F5344CB8AC3E}">
        <p14:creationId xmlns:p14="http://schemas.microsoft.com/office/powerpoint/2010/main" val="211532480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Sociological perspective on culture </a:t>
            </a:r>
            <a:endParaRPr lang="en-US" dirty="0"/>
          </a:p>
        </p:txBody>
      </p:sp>
      <p:sp>
        <p:nvSpPr>
          <p:cNvPr id="3" name="Content Placeholder 2"/>
          <p:cNvSpPr>
            <a:spLocks noGrp="1"/>
          </p:cNvSpPr>
          <p:nvPr>
            <p:ph idx="1"/>
          </p:nvPr>
        </p:nvSpPr>
        <p:spPr/>
        <p:txBody>
          <a:bodyPr/>
          <a:lstStyle/>
          <a:p>
            <a:r>
              <a:rPr lang="en-US" dirty="0" smtClean="0"/>
              <a:t>Functionalist: Culture meets human needs</a:t>
            </a:r>
          </a:p>
          <a:p>
            <a:pPr lvl="1"/>
            <a:r>
              <a:rPr lang="en-US" dirty="0"/>
              <a:t>Most important function of culture is to ensure SOCIAL ORDER &amp; STABILITY. </a:t>
            </a:r>
            <a:endParaRPr lang="en-US" dirty="0" smtClean="0"/>
          </a:p>
          <a:p>
            <a:r>
              <a:rPr lang="en-US" dirty="0" smtClean="0"/>
              <a:t>Conflict: Culture supports inequality</a:t>
            </a:r>
          </a:p>
          <a:p>
            <a:pPr lvl="1"/>
            <a:r>
              <a:rPr lang="en-US" dirty="0"/>
              <a:t>Culture represents the interests of the RICH &amp; POWERFUL </a:t>
            </a:r>
            <a:endParaRPr lang="en-US" dirty="0" smtClean="0"/>
          </a:p>
          <a:p>
            <a:pPr lvl="1"/>
            <a:r>
              <a:rPr lang="en-US" dirty="0"/>
              <a:t>Popular media distracts the exploited and the powerless </a:t>
            </a:r>
            <a:endParaRPr lang="en-US" dirty="0" smtClean="0"/>
          </a:p>
          <a:p>
            <a:r>
              <a:rPr lang="en-US" dirty="0" smtClean="0"/>
              <a:t>Symbolic </a:t>
            </a:r>
            <a:r>
              <a:rPr lang="en-US" dirty="0" err="1" smtClean="0"/>
              <a:t>Interactionist</a:t>
            </a:r>
            <a:r>
              <a:rPr lang="en-US" dirty="0" smtClean="0"/>
              <a:t>: Culture reflects shared understandings.</a:t>
            </a:r>
          </a:p>
          <a:p>
            <a:pPr lvl="1"/>
            <a:r>
              <a:rPr lang="en-US" dirty="0"/>
              <a:t>Stresses culture is a product of human creation </a:t>
            </a:r>
            <a:endParaRPr lang="en-US" dirty="0" smtClean="0"/>
          </a:p>
          <a:p>
            <a:pPr lvl="1"/>
            <a:r>
              <a:rPr lang="en-US" dirty="0"/>
              <a:t>People use culture as a guide during interactions and conversations </a:t>
            </a:r>
          </a:p>
        </p:txBody>
      </p:sp>
    </p:spTree>
    <p:extLst>
      <p:ext uri="{BB962C8B-B14F-4D97-AF65-F5344CB8AC3E}">
        <p14:creationId xmlns:p14="http://schemas.microsoft.com/office/powerpoint/2010/main" val="24076063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Culture?</a:t>
            </a:r>
            <a:endParaRPr lang="en-US" dirty="0"/>
          </a:p>
        </p:txBody>
      </p:sp>
      <p:sp>
        <p:nvSpPr>
          <p:cNvPr id="3" name="Content Placeholder 2"/>
          <p:cNvSpPr>
            <a:spLocks noGrp="1"/>
          </p:cNvSpPr>
          <p:nvPr>
            <p:ph idx="1"/>
          </p:nvPr>
        </p:nvSpPr>
        <p:spPr>
          <a:xfrm>
            <a:off x="673973" y="2020888"/>
            <a:ext cx="7701629" cy="4105275"/>
          </a:xfrm>
        </p:spPr>
        <p:txBody>
          <a:bodyPr/>
          <a:lstStyle/>
          <a:p>
            <a:r>
              <a:rPr lang="en-US" b="1" dirty="0"/>
              <a:t>*CULTURE: a design for living that includes knowledge, beliefs, art, morality and customs</a:t>
            </a:r>
            <a:r>
              <a:rPr lang="en-US" b="1" dirty="0" smtClean="0"/>
              <a:t>.</a:t>
            </a:r>
          </a:p>
          <a:p>
            <a:pPr lvl="1"/>
            <a:r>
              <a:rPr lang="en-US" b="1" dirty="0" smtClean="0"/>
              <a:t>Material Culture: physical object produced by humans reflecting the nature of society.</a:t>
            </a:r>
          </a:p>
          <a:p>
            <a:pPr lvl="1"/>
            <a:r>
              <a:rPr lang="en-US" b="1" dirty="0" smtClean="0"/>
              <a:t>Non-Material Culture: intangible aspects </a:t>
            </a:r>
            <a:r>
              <a:rPr lang="en-US" b="1" smtClean="0"/>
              <a:t>of culture…</a:t>
            </a:r>
            <a:endParaRPr lang="en-US" dirty="0"/>
          </a:p>
          <a:p>
            <a:pPr marL="0" indent="0">
              <a:buNone/>
            </a:pPr>
            <a:r>
              <a:rPr lang="en-US" dirty="0"/>
              <a:t> </a:t>
            </a:r>
          </a:p>
          <a:p>
            <a:r>
              <a:rPr lang="en-US" dirty="0"/>
              <a:t>There are 3 components of culture:  COGNITIVE, NORMATIVE and SYMBOLIC</a:t>
            </a:r>
          </a:p>
          <a:p>
            <a:endParaRPr lang="en-US" dirty="0"/>
          </a:p>
        </p:txBody>
      </p:sp>
    </p:spTree>
    <p:extLst>
      <p:ext uri="{BB962C8B-B14F-4D97-AF65-F5344CB8AC3E}">
        <p14:creationId xmlns:p14="http://schemas.microsoft.com/office/powerpoint/2010/main" val="28193390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Components</a:t>
            </a:r>
            <a:endParaRPr lang="en-US" dirty="0"/>
          </a:p>
        </p:txBody>
      </p:sp>
      <p:sp>
        <p:nvSpPr>
          <p:cNvPr id="3" name="Content Placeholder 2"/>
          <p:cNvSpPr>
            <a:spLocks noGrp="1"/>
          </p:cNvSpPr>
          <p:nvPr>
            <p:ph idx="1"/>
          </p:nvPr>
        </p:nvSpPr>
        <p:spPr>
          <a:xfrm>
            <a:off x="426128" y="1943694"/>
            <a:ext cx="8465131" cy="4182469"/>
          </a:xfrm>
        </p:spPr>
        <p:txBody>
          <a:bodyPr>
            <a:normAutofit fontScale="92500" lnSpcReduction="10000"/>
          </a:bodyPr>
          <a:lstStyle/>
          <a:p>
            <a:r>
              <a:rPr lang="en-US" sz="2000" b="1" dirty="0" smtClean="0">
                <a:latin typeface="American Typewriter"/>
                <a:cs typeface="American Typewriter"/>
              </a:rPr>
              <a:t>COGNITIVE </a:t>
            </a:r>
            <a:r>
              <a:rPr lang="en-US" sz="2000" b="1" dirty="0">
                <a:latin typeface="American Typewriter"/>
                <a:cs typeface="American Typewriter"/>
              </a:rPr>
              <a:t>COMPONENT:</a:t>
            </a:r>
            <a:endParaRPr lang="en-US" sz="2000" dirty="0">
              <a:latin typeface="American Typewriter"/>
              <a:cs typeface="American Typewriter"/>
            </a:endParaRPr>
          </a:p>
          <a:p>
            <a:r>
              <a:rPr lang="en-US" sz="2000" dirty="0">
                <a:latin typeface="American Typewriter"/>
                <a:cs typeface="American Typewriter"/>
              </a:rPr>
              <a:t>-Culture helps us develop certain </a:t>
            </a:r>
            <a:r>
              <a:rPr lang="en-US" sz="2000" dirty="0" smtClean="0">
                <a:latin typeface="American Typewriter"/>
                <a:cs typeface="American Typewriter"/>
              </a:rPr>
              <a:t>KNOWLEDGE (objective) </a:t>
            </a:r>
            <a:r>
              <a:rPr lang="en-US" sz="2000" dirty="0">
                <a:latin typeface="American Typewriter"/>
                <a:cs typeface="American Typewriter"/>
              </a:rPr>
              <a:t>and </a:t>
            </a:r>
            <a:r>
              <a:rPr lang="en-US" sz="2000" dirty="0" smtClean="0">
                <a:latin typeface="American Typewriter"/>
                <a:cs typeface="American Typewriter"/>
              </a:rPr>
              <a:t>BELIEFS (subjective)  </a:t>
            </a:r>
            <a:r>
              <a:rPr lang="en-US" sz="2000" dirty="0">
                <a:latin typeface="American Typewriter"/>
                <a:cs typeface="American Typewriter"/>
              </a:rPr>
              <a:t>about what is going on in the world</a:t>
            </a:r>
            <a:r>
              <a:rPr lang="en-US" sz="2000" dirty="0" smtClean="0">
                <a:latin typeface="American Typewriter"/>
                <a:cs typeface="American Typewriter"/>
              </a:rPr>
              <a:t>.</a:t>
            </a:r>
            <a:endParaRPr lang="en-US" sz="2000" dirty="0">
              <a:latin typeface="American Typewriter"/>
              <a:cs typeface="American Typewriter"/>
            </a:endParaRPr>
          </a:p>
          <a:p>
            <a:r>
              <a:rPr lang="en-US" sz="2000" b="1" dirty="0" smtClean="0">
                <a:latin typeface="American Typewriter"/>
                <a:cs typeface="American Typewriter"/>
              </a:rPr>
              <a:t>NORMATIVE </a:t>
            </a:r>
            <a:r>
              <a:rPr lang="en-US" sz="2000" b="1" dirty="0">
                <a:latin typeface="American Typewriter"/>
                <a:cs typeface="American Typewriter"/>
              </a:rPr>
              <a:t>COMPONENT:</a:t>
            </a:r>
            <a:endParaRPr lang="en-US" sz="2000" dirty="0">
              <a:latin typeface="American Typewriter"/>
              <a:cs typeface="American Typewriter"/>
            </a:endParaRPr>
          </a:p>
          <a:p>
            <a:r>
              <a:rPr lang="en-US" sz="2000" dirty="0">
                <a:latin typeface="American Typewriter"/>
                <a:cs typeface="American Typewriter"/>
              </a:rPr>
              <a:t>-Each culture has its own ideas about what is important and how people should act. </a:t>
            </a:r>
            <a:endParaRPr lang="en-US" sz="2000" dirty="0" smtClean="0">
              <a:latin typeface="American Typewriter"/>
              <a:cs typeface="American Typewriter"/>
            </a:endParaRPr>
          </a:p>
          <a:p>
            <a:r>
              <a:rPr lang="en-US" sz="2000" b="1" dirty="0" smtClean="0">
                <a:latin typeface="American Typewriter"/>
                <a:cs typeface="American Typewriter"/>
              </a:rPr>
              <a:t>SYMBOLIC COMPONENT:</a:t>
            </a:r>
          </a:p>
          <a:p>
            <a:r>
              <a:rPr lang="en-US" sz="2000" dirty="0" smtClean="0">
                <a:latin typeface="American Typewriter"/>
                <a:cs typeface="American Typewriter"/>
              </a:rPr>
              <a:t>Cognitive/Normative do not exist without this cultural component.  A symbol is a word, gesture, music, or anything that stands for some other thing. A key example is language.</a:t>
            </a:r>
            <a:endParaRPr lang="en-US" sz="2000" dirty="0">
              <a:latin typeface="American Typewriter"/>
              <a:cs typeface="American Typewriter"/>
            </a:endParaRPr>
          </a:p>
          <a:p>
            <a:endParaRPr lang="en-US" dirty="0" smtClean="0"/>
          </a:p>
          <a:p>
            <a:r>
              <a:rPr lang="en-US" dirty="0" smtClean="0"/>
              <a:t>HSBC…Cultural Differences</a:t>
            </a:r>
          </a:p>
          <a:p>
            <a:r>
              <a:rPr lang="en-US" dirty="0">
                <a:hlinkClick r:id="rId2"/>
              </a:rPr>
              <a:t>http://youtu.be/GOHvMz7dl2A</a:t>
            </a:r>
            <a:endParaRPr lang="en-US" dirty="0"/>
          </a:p>
        </p:txBody>
      </p:sp>
    </p:spTree>
    <p:extLst>
      <p:ext uri="{BB962C8B-B14F-4D97-AF65-F5344CB8AC3E}">
        <p14:creationId xmlns:p14="http://schemas.microsoft.com/office/powerpoint/2010/main" val="6540405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Normative Component</a:t>
            </a:r>
            <a:endParaRPr lang="en-US" dirty="0"/>
          </a:p>
        </p:txBody>
      </p:sp>
      <p:sp>
        <p:nvSpPr>
          <p:cNvPr id="3" name="Content Placeholder 2"/>
          <p:cNvSpPr>
            <a:spLocks noGrp="1"/>
          </p:cNvSpPr>
          <p:nvPr>
            <p:ph idx="1"/>
          </p:nvPr>
        </p:nvSpPr>
        <p:spPr>
          <a:xfrm>
            <a:off x="207376" y="1773338"/>
            <a:ext cx="8572615" cy="4728900"/>
          </a:xfrm>
        </p:spPr>
        <p:txBody>
          <a:bodyPr>
            <a:normAutofit lnSpcReduction="10000"/>
          </a:bodyPr>
          <a:lstStyle/>
          <a:p>
            <a:r>
              <a:rPr lang="en-US" dirty="0"/>
              <a:t>-VALUES: ideas shared by the culture about what is good or </a:t>
            </a:r>
            <a:r>
              <a:rPr lang="en-US" dirty="0" smtClean="0"/>
              <a:t>important</a:t>
            </a:r>
          </a:p>
          <a:p>
            <a:pPr lvl="1"/>
            <a:r>
              <a:rPr lang="en-US" dirty="0"/>
              <a:t>values are the general ideas that support the norms</a:t>
            </a:r>
          </a:p>
          <a:p>
            <a:r>
              <a:rPr lang="en-US" dirty="0" smtClean="0"/>
              <a:t>-</a:t>
            </a:r>
            <a:r>
              <a:rPr lang="en-US" dirty="0"/>
              <a:t>NORMS: social rules about how people should </a:t>
            </a:r>
            <a:r>
              <a:rPr lang="en-US" dirty="0" smtClean="0"/>
              <a:t>act</a:t>
            </a:r>
          </a:p>
          <a:p>
            <a:r>
              <a:rPr lang="en-US" dirty="0"/>
              <a:t>Example:  picture on pg. 53.  Our ancestors placed a high value on fertility (having kids) when you get married.  There developed a norm of showering a bride with rice after a wedding.  We continue to do so even today. </a:t>
            </a:r>
            <a:endParaRPr lang="en-US" sz="1400" dirty="0"/>
          </a:p>
          <a:p>
            <a:r>
              <a:rPr lang="en-US" dirty="0"/>
              <a:t>-Norms can change.  (Ex: in America prior to WWII, racial equality was not valued.  This supported the norm of racial segregation.  Today, racial equality is valued and our society </a:t>
            </a:r>
            <a:r>
              <a:rPr lang="en-US" dirty="0" smtClean="0"/>
              <a:t>is more </a:t>
            </a:r>
            <a:r>
              <a:rPr lang="en-US" dirty="0"/>
              <a:t>integrated.) </a:t>
            </a:r>
            <a:endParaRPr lang="en-US" sz="1400" dirty="0"/>
          </a:p>
          <a:p>
            <a:pPr lvl="1"/>
            <a:endParaRPr lang="en-US" dirty="0"/>
          </a:p>
        </p:txBody>
      </p:sp>
    </p:spTree>
    <p:extLst>
      <p:ext uri="{BB962C8B-B14F-4D97-AF65-F5344CB8AC3E}">
        <p14:creationId xmlns:p14="http://schemas.microsoft.com/office/powerpoint/2010/main" val="4495236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03" y="242315"/>
            <a:ext cx="7731937" cy="1464029"/>
          </a:xfrm>
        </p:spPr>
        <p:txBody>
          <a:bodyPr>
            <a:normAutofit/>
          </a:bodyPr>
          <a:lstStyle/>
          <a:p>
            <a:r>
              <a:rPr lang="en-US" dirty="0" smtClean="0"/>
              <a:t>More about Norms…</a:t>
            </a:r>
            <a:endParaRPr lang="en-US" dirty="0"/>
          </a:p>
        </p:txBody>
      </p:sp>
      <p:sp>
        <p:nvSpPr>
          <p:cNvPr id="3" name="Content Placeholder 2"/>
          <p:cNvSpPr>
            <a:spLocks noGrp="1"/>
          </p:cNvSpPr>
          <p:nvPr>
            <p:ph idx="1"/>
          </p:nvPr>
        </p:nvSpPr>
        <p:spPr>
          <a:xfrm>
            <a:off x="188504" y="1706345"/>
            <a:ext cx="8728678" cy="4746719"/>
          </a:xfrm>
        </p:spPr>
        <p:txBody>
          <a:bodyPr>
            <a:normAutofit lnSpcReduction="10000"/>
          </a:bodyPr>
          <a:lstStyle/>
          <a:p>
            <a:r>
              <a:rPr lang="en-US" sz="1600" dirty="0"/>
              <a:t>FOLKWAYS: WEAK norms which specify expectations about proper behavior.  You would NOT be punished for violating a folkway, but people might consider you to be rude. </a:t>
            </a:r>
            <a:endParaRPr lang="en-US" sz="1600" dirty="0" smtClean="0"/>
          </a:p>
          <a:p>
            <a:r>
              <a:rPr lang="en-US" sz="1600" dirty="0"/>
              <a:t>MORES: STRONG norms which specify normal behavior and are DEMANDS (not just expectations).  In most modern societies, most mores are formalized into laws.</a:t>
            </a:r>
          </a:p>
          <a:p>
            <a:r>
              <a:rPr lang="en-US" sz="1600" dirty="0"/>
              <a:t>INSTITUTIONALIZED DEVIANCE: a norm violation that is so prevalent it has become socially acceptable. </a:t>
            </a:r>
            <a:endParaRPr lang="en-US" sz="1600" dirty="0" smtClean="0"/>
          </a:p>
          <a:p>
            <a:pPr lvl="1"/>
            <a:r>
              <a:rPr lang="en-US" sz="1600" dirty="0" smtClean="0"/>
              <a:t>Ex: speeding, J-walking, speeding up at a yellow light</a:t>
            </a:r>
          </a:p>
          <a:p>
            <a:r>
              <a:rPr lang="en-US" sz="1800" dirty="0">
                <a:hlinkClick r:id="rId2"/>
              </a:rPr>
              <a:t>http://youtu.be/</a:t>
            </a:r>
            <a:r>
              <a:rPr lang="en-US" sz="1800" dirty="0" smtClean="0">
                <a:hlinkClick r:id="rId2"/>
              </a:rPr>
              <a:t>mU35XlTkLnA</a:t>
            </a:r>
            <a:r>
              <a:rPr lang="en-US" sz="1800" dirty="0" smtClean="0"/>
              <a:t>…Traffic Lights</a:t>
            </a:r>
          </a:p>
          <a:p>
            <a:endParaRPr lang="en-US" sz="1600" dirty="0" smtClean="0"/>
          </a:p>
          <a:p>
            <a:r>
              <a:rPr lang="en-US" sz="1600" dirty="0" smtClean="0"/>
              <a:t>SANCTIONS</a:t>
            </a:r>
            <a:r>
              <a:rPr lang="en-US" sz="1600" dirty="0"/>
              <a:t>: the way in which a culture enforces norms are called sanctions.  Sanctions can be positive or negative. </a:t>
            </a:r>
            <a:endParaRPr lang="en-US" sz="1600" dirty="0" smtClean="0"/>
          </a:p>
          <a:p>
            <a:pPr lvl="1"/>
            <a:r>
              <a:rPr lang="en-US" sz="1600" dirty="0"/>
              <a:t>POSITIVE SANCTIONS: rewards for conforming to norms </a:t>
            </a:r>
            <a:endParaRPr lang="en-US" sz="1600" dirty="0" smtClean="0"/>
          </a:p>
          <a:p>
            <a:pPr lvl="2"/>
            <a:r>
              <a:rPr lang="en-US" sz="1600" dirty="0" smtClean="0"/>
              <a:t>Ex: congrats by friends, getting food or candy, getting a sticker, monetary reward</a:t>
            </a:r>
          </a:p>
          <a:p>
            <a:pPr lvl="1"/>
            <a:r>
              <a:rPr lang="en-US" sz="1600" dirty="0"/>
              <a:t>NEGATIVE SANCTIONS: punishment for violation of a norm </a:t>
            </a:r>
            <a:endParaRPr lang="en-US" sz="1600" dirty="0" smtClean="0"/>
          </a:p>
          <a:p>
            <a:pPr lvl="2"/>
            <a:r>
              <a:rPr lang="en-US" sz="1600" dirty="0" smtClean="0"/>
              <a:t>Ex: getting a dirty look, grounded, timeout</a:t>
            </a:r>
          </a:p>
          <a:p>
            <a:pPr lvl="2"/>
            <a:endParaRPr lang="en-US" sz="1600" dirty="0"/>
          </a:p>
        </p:txBody>
      </p:sp>
    </p:spTree>
    <p:extLst>
      <p:ext uri="{BB962C8B-B14F-4D97-AF65-F5344CB8AC3E}">
        <p14:creationId xmlns:p14="http://schemas.microsoft.com/office/powerpoint/2010/main" val="40300528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7366" y="501475"/>
            <a:ext cx="4948238" cy="886968"/>
          </a:xfrm>
        </p:spPr>
        <p:txBody>
          <a:bodyPr>
            <a:normAutofit fontScale="90000"/>
          </a:bodyPr>
          <a:lstStyle/>
          <a:p>
            <a:r>
              <a:rPr lang="en-US" dirty="0" smtClean="0"/>
              <a:t>Not Finished with Norms…</a:t>
            </a:r>
            <a:endParaRPr lang="en-US" dirty="0"/>
          </a:p>
        </p:txBody>
      </p:sp>
      <p:sp>
        <p:nvSpPr>
          <p:cNvPr id="3" name="Content Placeholder 2"/>
          <p:cNvSpPr>
            <a:spLocks noGrp="1"/>
          </p:cNvSpPr>
          <p:nvPr>
            <p:ph idx="1"/>
          </p:nvPr>
        </p:nvSpPr>
        <p:spPr>
          <a:xfrm>
            <a:off x="233299" y="1632703"/>
            <a:ext cx="8683884" cy="4990755"/>
          </a:xfrm>
        </p:spPr>
        <p:txBody>
          <a:bodyPr>
            <a:normAutofit/>
          </a:bodyPr>
          <a:lstStyle/>
          <a:p>
            <a:r>
              <a:rPr lang="en-US" dirty="0"/>
              <a:t>Some sanctions are applied by formal agents of social control such as the police and judges, but most often sanctions are applied informally by parents, neighbors, strangers, etc. </a:t>
            </a:r>
            <a:endParaRPr lang="en-US" dirty="0" smtClean="0"/>
          </a:p>
          <a:p>
            <a:r>
              <a:rPr lang="en-US" dirty="0"/>
              <a:t>Values and norms do not describe actual behavior so much as they suggest how we </a:t>
            </a:r>
            <a:r>
              <a:rPr lang="en-US" i="1" dirty="0"/>
              <a:t>should </a:t>
            </a:r>
            <a:r>
              <a:rPr lang="en-US" dirty="0"/>
              <a:t>behave.  We must remember that </a:t>
            </a:r>
            <a:r>
              <a:rPr lang="en-US" i="1" dirty="0"/>
              <a:t>ideal culture</a:t>
            </a:r>
            <a:r>
              <a:rPr lang="en-US" dirty="0"/>
              <a:t> differs from </a:t>
            </a:r>
            <a:r>
              <a:rPr lang="en-US" i="1" dirty="0"/>
              <a:t>real culture</a:t>
            </a:r>
            <a:r>
              <a:rPr lang="en-US" dirty="0"/>
              <a:t>, which is what actually occurs in everyday life. </a:t>
            </a:r>
            <a:endParaRPr lang="en-US" dirty="0" smtClean="0"/>
          </a:p>
          <a:p>
            <a:pPr lvl="1"/>
            <a:r>
              <a:rPr lang="en-US" dirty="0"/>
              <a:t>IDEAL CULTURE: how people SHOULD behave </a:t>
            </a:r>
            <a:endParaRPr lang="en-US" dirty="0" smtClean="0"/>
          </a:p>
          <a:p>
            <a:pPr lvl="1"/>
            <a:r>
              <a:rPr lang="en-US" dirty="0"/>
              <a:t>REAL CULTURE: how people ACTUALLY behave </a:t>
            </a:r>
            <a:endParaRPr lang="en-US" dirty="0" smtClean="0"/>
          </a:p>
          <a:p>
            <a:pPr lvl="2"/>
            <a:r>
              <a:rPr lang="en-US" dirty="0"/>
              <a:t>Example: most men and women agree on the importance of faithfulness in relationships, yet a 2009 study in the U.S. found 17% of married people reported being unfaithful to their spouse at one point in their marriage (NORC).</a:t>
            </a:r>
          </a:p>
          <a:p>
            <a:pPr lvl="2"/>
            <a:endParaRPr lang="en-US" dirty="0"/>
          </a:p>
        </p:txBody>
      </p:sp>
    </p:spTree>
    <p:extLst>
      <p:ext uri="{BB962C8B-B14F-4D97-AF65-F5344CB8AC3E}">
        <p14:creationId xmlns:p14="http://schemas.microsoft.com/office/powerpoint/2010/main" val="34147520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55" y="514265"/>
            <a:ext cx="8657962" cy="562047"/>
          </a:xfrm>
        </p:spPr>
        <p:txBody>
          <a:bodyPr>
            <a:normAutofit fontScale="90000"/>
          </a:bodyPr>
          <a:lstStyle/>
          <a:p>
            <a:r>
              <a:rPr lang="en-US" dirty="0" smtClean="0"/>
              <a:t>When Sanctions aren’t enough…we have Values.</a:t>
            </a:r>
            <a:endParaRPr lang="en-US" dirty="0"/>
          </a:p>
        </p:txBody>
      </p:sp>
      <p:sp>
        <p:nvSpPr>
          <p:cNvPr id="3" name="Content Placeholder 2"/>
          <p:cNvSpPr>
            <a:spLocks noGrp="1"/>
          </p:cNvSpPr>
          <p:nvPr>
            <p:ph idx="1"/>
          </p:nvPr>
        </p:nvSpPr>
        <p:spPr>
          <a:xfrm>
            <a:off x="181455" y="1710451"/>
            <a:ext cx="8657962" cy="4872191"/>
          </a:xfrm>
        </p:spPr>
        <p:txBody>
          <a:bodyPr>
            <a:normAutofit/>
          </a:bodyPr>
          <a:lstStyle/>
          <a:p>
            <a:r>
              <a:rPr lang="en-US" dirty="0"/>
              <a:t>Sanctions aren’t enough to produce the conformity to norms that occurs in cultures throughout the world.  This is where values come into play. </a:t>
            </a:r>
            <a:endParaRPr lang="en-US" dirty="0" smtClean="0"/>
          </a:p>
          <a:p>
            <a:r>
              <a:rPr lang="en-US" dirty="0"/>
              <a:t>Characteristics of VALUES (socially shared ideas) </a:t>
            </a:r>
            <a:endParaRPr lang="en-US" dirty="0" smtClean="0"/>
          </a:p>
          <a:p>
            <a:pPr lvl="1"/>
            <a:r>
              <a:rPr lang="en-US" dirty="0"/>
              <a:t>They promote conformity</a:t>
            </a:r>
          </a:p>
          <a:p>
            <a:pPr lvl="1"/>
            <a:r>
              <a:rPr lang="en-US" dirty="0"/>
              <a:t>We learn them from socializing agents (media, peers, family, school) </a:t>
            </a:r>
            <a:r>
              <a:rPr lang="en-US" dirty="0" smtClean="0"/>
              <a:t>All containing a certain moral element.</a:t>
            </a:r>
          </a:p>
          <a:p>
            <a:pPr lvl="1"/>
            <a:r>
              <a:rPr lang="en-US" dirty="0"/>
              <a:t>They carry implied sanctions </a:t>
            </a:r>
          </a:p>
        </p:txBody>
      </p:sp>
    </p:spTree>
    <p:extLst>
      <p:ext uri="{BB962C8B-B14F-4D97-AF65-F5344CB8AC3E}">
        <p14:creationId xmlns:p14="http://schemas.microsoft.com/office/powerpoint/2010/main" val="37644220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component</a:t>
            </a:r>
            <a:endParaRPr lang="en-US" dirty="0"/>
          </a:p>
        </p:txBody>
      </p:sp>
      <p:sp>
        <p:nvSpPr>
          <p:cNvPr id="3" name="Content Placeholder 2"/>
          <p:cNvSpPr>
            <a:spLocks noGrp="1"/>
          </p:cNvSpPr>
          <p:nvPr>
            <p:ph idx="1"/>
          </p:nvPr>
        </p:nvSpPr>
        <p:spPr/>
        <p:txBody>
          <a:bodyPr/>
          <a:lstStyle/>
          <a:p>
            <a:r>
              <a:rPr lang="en-US" dirty="0"/>
              <a:t>Symbols help us communicate, share and transmit our culture to the next generation. A </a:t>
            </a:r>
            <a:r>
              <a:rPr lang="en-US" b="1" dirty="0"/>
              <a:t>symbol </a:t>
            </a:r>
            <a:r>
              <a:rPr lang="en-US" dirty="0"/>
              <a:t>is a word, gesture, music, or anything that stands for some other thing. </a:t>
            </a:r>
            <a:endParaRPr lang="en-US" dirty="0" smtClean="0"/>
          </a:p>
          <a:p>
            <a:r>
              <a:rPr lang="en-US" dirty="0"/>
              <a:t>A key example of a symbol is language. </a:t>
            </a:r>
            <a:r>
              <a:rPr lang="en-US" b="1" dirty="0"/>
              <a:t>Language</a:t>
            </a:r>
            <a:r>
              <a:rPr lang="en-US" dirty="0"/>
              <a:t> does more than enable us to communicate, it also influences how we see the world.</a:t>
            </a:r>
          </a:p>
          <a:p>
            <a:endParaRPr lang="en-US" dirty="0"/>
          </a:p>
        </p:txBody>
      </p:sp>
    </p:spTree>
    <p:extLst>
      <p:ext uri="{BB962C8B-B14F-4D97-AF65-F5344CB8AC3E}">
        <p14:creationId xmlns:p14="http://schemas.microsoft.com/office/powerpoint/2010/main" val="18884484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Edward </a:t>
            </a:r>
            <a:r>
              <a:rPr lang="en-US" dirty="0" err="1" smtClean="0"/>
              <a:t>sapir</a:t>
            </a:r>
            <a:r>
              <a:rPr lang="en-US" dirty="0" smtClean="0"/>
              <a:t> (1929)</a:t>
            </a:r>
            <a:endParaRPr lang="en-US" dirty="0"/>
          </a:p>
        </p:txBody>
      </p:sp>
      <p:sp>
        <p:nvSpPr>
          <p:cNvPr id="3" name="Content Placeholder 2"/>
          <p:cNvSpPr>
            <a:spLocks noGrp="1"/>
          </p:cNvSpPr>
          <p:nvPr>
            <p:ph idx="1"/>
          </p:nvPr>
        </p:nvSpPr>
        <p:spPr>
          <a:xfrm>
            <a:off x="207376" y="1752600"/>
            <a:ext cx="8936624" cy="5105400"/>
          </a:xfrm>
        </p:spPr>
        <p:txBody>
          <a:bodyPr>
            <a:normAutofit/>
          </a:bodyPr>
          <a:lstStyle/>
          <a:p>
            <a:r>
              <a:rPr lang="en-US" sz="1800" dirty="0" smtClean="0"/>
              <a:t>Language not only helps us communicate, but also influences how we see the world</a:t>
            </a:r>
          </a:p>
          <a:p>
            <a:r>
              <a:rPr lang="en-US" sz="1800" dirty="0" smtClean="0"/>
              <a:t>Human </a:t>
            </a:r>
            <a:r>
              <a:rPr lang="en-US" sz="1800" dirty="0"/>
              <a:t>beings, he said, live “</a:t>
            </a:r>
            <a:r>
              <a:rPr lang="en-US" sz="1800" u="sng" dirty="0"/>
              <a:t>at the mercy of the particular language which has become the medium of expression for their society</a:t>
            </a:r>
            <a:r>
              <a:rPr lang="en-US" sz="1800" dirty="0"/>
              <a:t>.” Sapir also wrote that language has “</a:t>
            </a:r>
            <a:r>
              <a:rPr lang="en-US" sz="1800" u="sng" dirty="0"/>
              <a:t>a tyrannical hold upon our orientation to the world</a:t>
            </a:r>
            <a:r>
              <a:rPr lang="en-US" sz="1800" dirty="0"/>
              <a:t>.” When societies speak a different language, “the worlds in which societies live are distinct worlds, not merely the same world with different labels attached to it.” </a:t>
            </a:r>
            <a:endParaRPr lang="en-US" sz="1800" dirty="0" smtClean="0"/>
          </a:p>
          <a:p>
            <a:r>
              <a:rPr lang="en-US" sz="1800" dirty="0"/>
              <a:t>This view was developed by Sapir’s student </a:t>
            </a:r>
            <a:r>
              <a:rPr lang="en-US" sz="1800" b="1" dirty="0"/>
              <a:t>Benjamin Whorf</a:t>
            </a:r>
            <a:r>
              <a:rPr lang="en-US" sz="1800" dirty="0"/>
              <a:t> (1956) and became known as the </a:t>
            </a:r>
            <a:r>
              <a:rPr lang="en-US" sz="1800" b="1" i="1" u="sng" dirty="0"/>
              <a:t>Sapir-Whorf hypothesis: language molds our minds, determining how we think about the world. </a:t>
            </a:r>
            <a:endParaRPr lang="en-US" sz="1800" b="1" i="1" u="sng" dirty="0" smtClean="0"/>
          </a:p>
          <a:p>
            <a:pPr lvl="1"/>
            <a:r>
              <a:rPr lang="en-US" sz="1400" dirty="0"/>
              <a:t>Example: Whorf found that the language of the Hopi Indians of the southwestern U.S. has neither verb tenses to distinguish the past and the present, nor nouns for times, days, seasons, or years. Consequently, according to Whorf, Hopi and English-speaking people perceive time differently. Although we see the difference between a person working now and the same person working yesterday, Hopi do not because their language makes no distinction between past and present. </a:t>
            </a:r>
          </a:p>
          <a:p>
            <a:pPr lvl="1"/>
            <a:endParaRPr lang="en-US" sz="1400" dirty="0"/>
          </a:p>
          <a:p>
            <a:endParaRPr lang="en-US" sz="1800" dirty="0"/>
          </a:p>
        </p:txBody>
      </p:sp>
    </p:spTree>
    <p:extLst>
      <p:ext uri="{BB962C8B-B14F-4D97-AF65-F5344CB8AC3E}">
        <p14:creationId xmlns:p14="http://schemas.microsoft.com/office/powerpoint/2010/main" val="272713034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3093</TotalTime>
  <Words>1923</Words>
  <Application>Microsoft Macintosh PowerPoint</Application>
  <PresentationFormat>On-screen Show (4:3)</PresentationFormat>
  <Paragraphs>104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Apothecary</vt:lpstr>
      <vt:lpstr>Culture</vt:lpstr>
      <vt:lpstr>What is Culture?</vt:lpstr>
      <vt:lpstr>3 Components</vt:lpstr>
      <vt:lpstr>Normative Component</vt:lpstr>
      <vt:lpstr>More about Norms…</vt:lpstr>
      <vt:lpstr>Not Finished with Norms…</vt:lpstr>
      <vt:lpstr>When Sanctions aren’t enough…we have Values.</vt:lpstr>
      <vt:lpstr>Symbolic component</vt:lpstr>
      <vt:lpstr>Edward sapir (1929)</vt:lpstr>
      <vt:lpstr>Criticisms of sapir-whorf hypothesis</vt:lpstr>
      <vt:lpstr>U.S. Popular culture</vt:lpstr>
      <vt:lpstr>High culture v popular culture</vt:lpstr>
      <vt:lpstr>subcultures</vt:lpstr>
      <vt:lpstr>Cultural change</vt:lpstr>
      <vt:lpstr>Global analysis of culture</vt:lpstr>
      <vt:lpstr>Global analysis of culture</vt:lpstr>
      <vt:lpstr>Sociological perspective on culture </vt:lpstr>
    </vt:vector>
  </TitlesOfParts>
  <Company>LPS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dc:title>
  <dc:creator>LPS LPS</dc:creator>
  <cp:lastModifiedBy>LPS LPS</cp:lastModifiedBy>
  <cp:revision>19</cp:revision>
  <dcterms:created xsi:type="dcterms:W3CDTF">2014-08-26T15:49:40Z</dcterms:created>
  <dcterms:modified xsi:type="dcterms:W3CDTF">2015-01-28T04:51:09Z</dcterms:modified>
</cp:coreProperties>
</file>