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73" r:id="rId3"/>
    <p:sldId id="274" r:id="rId4"/>
    <p:sldId id="269" r:id="rId5"/>
    <p:sldId id="270" r:id="rId6"/>
    <p:sldId id="271" r:id="rId7"/>
    <p:sldId id="272" r:id="rId8"/>
    <p:sldId id="256" r:id="rId9"/>
    <p:sldId id="275" r:id="rId10"/>
    <p:sldId id="276" r:id="rId11"/>
    <p:sldId id="257" r:id="rId12"/>
    <p:sldId id="258" r:id="rId13"/>
    <p:sldId id="259" r:id="rId14"/>
    <p:sldId id="260" r:id="rId15"/>
    <p:sldId id="261" r:id="rId16"/>
    <p:sldId id="262" r:id="rId17"/>
    <p:sldId id="263" r:id="rId18"/>
    <p:sldId id="264" r:id="rId19"/>
    <p:sldId id="265"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49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2/17/15</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2/17/15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2/17/15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2/17/15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2/17/15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ZZZ7k8cMA-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Society		</a:t>
            </a:r>
            <a:endParaRPr lang="en-US" dirty="0"/>
          </a:p>
        </p:txBody>
      </p:sp>
      <p:sp>
        <p:nvSpPr>
          <p:cNvPr id="3" name="Subtitle 2"/>
          <p:cNvSpPr>
            <a:spLocks noGrp="1"/>
          </p:cNvSpPr>
          <p:nvPr>
            <p:ph type="subTitle" idx="1"/>
          </p:nvPr>
        </p:nvSpPr>
        <p:spPr/>
        <p:txBody>
          <a:bodyPr/>
          <a:lstStyle/>
          <a:p>
            <a:r>
              <a:rPr lang="en-US" dirty="0" smtClean="0"/>
              <a:t>Chapter 4</a:t>
            </a:r>
            <a:endParaRPr lang="en-US" dirty="0"/>
          </a:p>
        </p:txBody>
      </p:sp>
    </p:spTree>
    <p:extLst>
      <p:ext uri="{BB962C8B-B14F-4D97-AF65-F5344CB8AC3E}">
        <p14:creationId xmlns:p14="http://schemas.microsoft.com/office/powerpoint/2010/main" val="29550009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30"/>
            <a:ext cx="8147051" cy="785102"/>
          </a:xfrm>
        </p:spPr>
        <p:txBody>
          <a:bodyPr/>
          <a:lstStyle/>
          <a:p>
            <a:r>
              <a:rPr lang="en-US" dirty="0" smtClean="0"/>
              <a:t>Myths and Reality</a:t>
            </a:r>
            <a:endParaRPr lang="en-US" dirty="0"/>
          </a:p>
        </p:txBody>
      </p:sp>
      <p:sp>
        <p:nvSpPr>
          <p:cNvPr id="3" name="Content Placeholder 2"/>
          <p:cNvSpPr>
            <a:spLocks noGrp="1"/>
          </p:cNvSpPr>
          <p:nvPr>
            <p:ph idx="1"/>
          </p:nvPr>
        </p:nvSpPr>
        <p:spPr>
          <a:xfrm>
            <a:off x="273538" y="879232"/>
            <a:ext cx="8635999" cy="5802922"/>
          </a:xfrm>
        </p:spPr>
        <p:txBody>
          <a:bodyPr>
            <a:normAutofit lnSpcReduction="10000"/>
          </a:bodyPr>
          <a:lstStyle/>
          <a:p>
            <a:r>
              <a:rPr lang="en-US" dirty="0" smtClean="0"/>
              <a:t>Myth: </a:t>
            </a:r>
            <a:r>
              <a:rPr lang="en-US" i="1" dirty="0" smtClean="0"/>
              <a:t>Because they speak the same language, men and women can easily understand each other.</a:t>
            </a:r>
          </a:p>
          <a:p>
            <a:r>
              <a:rPr lang="en-US" dirty="0" smtClean="0"/>
              <a:t>They are likely to use the same language differently: men for the purpose of giving </a:t>
            </a:r>
            <a:r>
              <a:rPr lang="en-US" i="1" dirty="0" smtClean="0"/>
              <a:t>information</a:t>
            </a:r>
            <a:r>
              <a:rPr lang="en-US" dirty="0" smtClean="0"/>
              <a:t>; women for </a:t>
            </a:r>
            <a:r>
              <a:rPr lang="en-US" i="1" dirty="0" smtClean="0"/>
              <a:t>expressing feelings</a:t>
            </a:r>
            <a:r>
              <a:rPr lang="en-US" dirty="0" smtClean="0"/>
              <a:t>. Thus, men tend to misunderstand women by taking literally what women say, and women tend to misunderstand men by reading emotional meanings into what men say (p. 130)</a:t>
            </a:r>
          </a:p>
          <a:p>
            <a:r>
              <a:rPr lang="en-US" dirty="0" smtClean="0"/>
              <a:t>Myth: </a:t>
            </a:r>
            <a:r>
              <a:rPr lang="en-US" i="1" dirty="0" smtClean="0"/>
              <a:t>The person we interact with, just like anything else “out there,” is absolutely real.</a:t>
            </a:r>
          </a:p>
          <a:p>
            <a:r>
              <a:rPr lang="en-US" dirty="0" smtClean="0"/>
              <a:t>Reality: That person is real only because of being </a:t>
            </a:r>
            <a:r>
              <a:rPr lang="en-US" i="1" dirty="0" smtClean="0"/>
              <a:t>defined</a:t>
            </a:r>
            <a:r>
              <a:rPr lang="en-US" dirty="0" smtClean="0"/>
              <a:t> by others as such.  Thus, people may appear to interact with the same person, but actually they are interacting with their own </a:t>
            </a:r>
            <a:r>
              <a:rPr lang="en-US" i="1" dirty="0" smtClean="0"/>
              <a:t>images</a:t>
            </a:r>
            <a:r>
              <a:rPr lang="en-US" dirty="0" smtClean="0"/>
              <a:t> of the person.  Since this image tends to vary from one person to another, it is not surprising that different people appear to interact differently with the same person (p. 137) </a:t>
            </a:r>
            <a:endParaRPr lang="en-US" dirty="0"/>
          </a:p>
        </p:txBody>
      </p:sp>
    </p:spTree>
    <p:extLst>
      <p:ext uri="{BB962C8B-B14F-4D97-AF65-F5344CB8AC3E}">
        <p14:creationId xmlns:p14="http://schemas.microsoft.com/office/powerpoint/2010/main" val="32731009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Social Interaction</a:t>
            </a:r>
            <a:r>
              <a:rPr lang="en-US" dirty="0"/>
              <a:t> </a:t>
            </a:r>
          </a:p>
        </p:txBody>
      </p:sp>
      <p:sp>
        <p:nvSpPr>
          <p:cNvPr id="3" name="Content Placeholder 2"/>
          <p:cNvSpPr>
            <a:spLocks noGrp="1"/>
          </p:cNvSpPr>
          <p:nvPr>
            <p:ph idx="1"/>
          </p:nvPr>
        </p:nvSpPr>
        <p:spPr/>
        <p:txBody>
          <a:bodyPr>
            <a:normAutofit/>
          </a:bodyPr>
          <a:lstStyle/>
          <a:p>
            <a:r>
              <a:rPr lang="en-US" dirty="0"/>
              <a:t>the process by which individuals act toward and react to others. </a:t>
            </a:r>
            <a:endParaRPr lang="en-US" dirty="0" smtClean="0"/>
          </a:p>
          <a:p>
            <a:r>
              <a:rPr lang="en-US" dirty="0" smtClean="0"/>
              <a:t>Stereotypes anyone?</a:t>
            </a:r>
            <a:endParaRPr lang="en-US" dirty="0"/>
          </a:p>
          <a:p>
            <a:r>
              <a:rPr lang="en-US" dirty="0" smtClean="0"/>
              <a:t>You are familiar with how strong first impressions are and the way they set the tone for interaction. When you first meet someone, you cannot help but notice certain highly visible and distinctive features, especially the person’s sex, </a:t>
            </a:r>
            <a:r>
              <a:rPr lang="en-US" dirty="0" smtClean="0"/>
              <a:t>race, </a:t>
            </a:r>
            <a:r>
              <a:rPr lang="en-US" dirty="0" smtClean="0"/>
              <a:t>age, and clothing.  Despite your best intentions, your assumptions about these characteristics </a:t>
            </a:r>
            <a:r>
              <a:rPr lang="en-US" smtClean="0"/>
              <a:t>shape </a:t>
            </a:r>
            <a:r>
              <a:rPr lang="en-US" smtClean="0"/>
              <a:t>your </a:t>
            </a:r>
            <a:r>
              <a:rPr lang="en-US" dirty="0" smtClean="0"/>
              <a:t>first impression—and, in turn, how that person acts toward you.</a:t>
            </a:r>
          </a:p>
        </p:txBody>
      </p:sp>
    </p:spTree>
    <p:extLst>
      <p:ext uri="{BB962C8B-B14F-4D97-AF65-F5344CB8AC3E}">
        <p14:creationId xmlns:p14="http://schemas.microsoft.com/office/powerpoint/2010/main" val="14060214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Kinesics</a:t>
            </a:r>
            <a:r>
              <a:rPr lang="en-US" dirty="0" smtClean="0"/>
              <a:t> </a:t>
            </a:r>
            <a:endParaRPr lang="en-US" dirty="0"/>
          </a:p>
        </p:txBody>
      </p:sp>
      <p:sp>
        <p:nvSpPr>
          <p:cNvPr id="3" name="Content Placeholder 2"/>
          <p:cNvSpPr>
            <a:spLocks noGrp="1"/>
          </p:cNvSpPr>
          <p:nvPr>
            <p:ph idx="1"/>
          </p:nvPr>
        </p:nvSpPr>
        <p:spPr/>
        <p:txBody>
          <a:bodyPr/>
          <a:lstStyle/>
          <a:p>
            <a:r>
              <a:rPr lang="en-US" dirty="0"/>
              <a:t>“body language”, the use of body movement as a means of communication </a:t>
            </a:r>
          </a:p>
          <a:p>
            <a:pPr lvl="1"/>
            <a:r>
              <a:rPr lang="en-US" dirty="0"/>
              <a:t>(smiling=happy, cheering at a game=excited/enthusiastic) </a:t>
            </a:r>
          </a:p>
        </p:txBody>
      </p:sp>
    </p:spTree>
    <p:extLst>
      <p:ext uri="{BB962C8B-B14F-4D97-AF65-F5344CB8AC3E}">
        <p14:creationId xmlns:p14="http://schemas.microsoft.com/office/powerpoint/2010/main" val="38535842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Proxemics</a:t>
            </a:r>
            <a:r>
              <a:rPr lang="en-US" dirty="0"/>
              <a:t> </a:t>
            </a:r>
          </a:p>
        </p:txBody>
      </p:sp>
      <p:sp>
        <p:nvSpPr>
          <p:cNvPr id="3" name="Content Placeholder 2"/>
          <p:cNvSpPr>
            <a:spLocks noGrp="1"/>
          </p:cNvSpPr>
          <p:nvPr>
            <p:ph idx="1"/>
          </p:nvPr>
        </p:nvSpPr>
        <p:spPr/>
        <p:txBody>
          <a:bodyPr/>
          <a:lstStyle/>
          <a:p>
            <a:r>
              <a:rPr lang="en-US" dirty="0"/>
              <a:t>the use of space as a means of communication</a:t>
            </a:r>
          </a:p>
          <a:p>
            <a:pPr lvl="1"/>
            <a:r>
              <a:rPr lang="en-US" dirty="0"/>
              <a:t>(hugging=someone we feel comfortable with, shaking hands=introduction) </a:t>
            </a:r>
          </a:p>
        </p:txBody>
      </p:sp>
    </p:spTree>
    <p:extLst>
      <p:ext uri="{BB962C8B-B14F-4D97-AF65-F5344CB8AC3E}">
        <p14:creationId xmlns:p14="http://schemas.microsoft.com/office/powerpoint/2010/main" val="5983783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77748"/>
            <a:ext cx="8147051" cy="820766"/>
          </a:xfrm>
        </p:spPr>
        <p:txBody>
          <a:bodyPr/>
          <a:lstStyle/>
          <a:p>
            <a:r>
              <a:rPr lang="en-US" b="1" u="sng" dirty="0" err="1"/>
              <a:t>Genderlects</a:t>
            </a:r>
            <a:r>
              <a:rPr lang="en-US" dirty="0"/>
              <a:t> </a:t>
            </a:r>
          </a:p>
        </p:txBody>
      </p:sp>
      <p:sp>
        <p:nvSpPr>
          <p:cNvPr id="3" name="Content Placeholder 2"/>
          <p:cNvSpPr>
            <a:spLocks noGrp="1"/>
          </p:cNvSpPr>
          <p:nvPr>
            <p:ph idx="1"/>
          </p:nvPr>
        </p:nvSpPr>
        <p:spPr>
          <a:xfrm>
            <a:off x="0" y="898514"/>
            <a:ext cx="9143999" cy="5959486"/>
          </a:xfrm>
        </p:spPr>
        <p:txBody>
          <a:bodyPr>
            <a:normAutofit/>
          </a:bodyPr>
          <a:lstStyle/>
          <a:p>
            <a:r>
              <a:rPr lang="en-US" dirty="0"/>
              <a:t>linguistic styles that reflect the different worlds of women and men </a:t>
            </a:r>
            <a:endParaRPr lang="en-US" dirty="0" smtClean="0"/>
          </a:p>
          <a:p>
            <a:r>
              <a:rPr lang="en-US" dirty="0"/>
              <a:t>Example…</a:t>
            </a:r>
          </a:p>
          <a:p>
            <a:r>
              <a:rPr lang="en-US" dirty="0"/>
              <a:t>*Men: checking with wife before making plans - may be seen as “having to ask for permission”.  Men may see this as him giving up independence and admitting to his friends that he actually does check with his wife before making plans</a:t>
            </a:r>
          </a:p>
          <a:p>
            <a:r>
              <a:rPr lang="en-US" dirty="0"/>
              <a:t>*Women: checking with husband before making plans – may be seen as reaffirming that she’s involved with someone and concerned with their communication. </a:t>
            </a:r>
            <a:endParaRPr lang="en-US" dirty="0" smtClean="0"/>
          </a:p>
          <a:p>
            <a:r>
              <a:rPr lang="en-US" b="1" i="1" dirty="0"/>
              <a:t>Women: “We never go out!” 	</a:t>
            </a:r>
            <a:endParaRPr lang="en-US" dirty="0"/>
          </a:p>
          <a:p>
            <a:pPr lvl="1"/>
            <a:r>
              <a:rPr lang="en-US" b="1" i="1" dirty="0"/>
              <a:t>Translation: “I feel like going out and spending time with you”</a:t>
            </a:r>
            <a:endParaRPr lang="en-US" dirty="0"/>
          </a:p>
          <a:p>
            <a:r>
              <a:rPr lang="en-US" b="1" i="1" dirty="0"/>
              <a:t>Men: Response - “that’s not true, we went out last week!”</a:t>
            </a:r>
            <a:endParaRPr lang="en-US" dirty="0"/>
          </a:p>
          <a:p>
            <a:pPr lvl="1"/>
            <a:r>
              <a:rPr lang="en-US" b="1" i="1" dirty="0"/>
              <a:t>Translation: “she’s wrong, we do go out!”</a:t>
            </a:r>
            <a:r>
              <a:rPr lang="en-US" dirty="0"/>
              <a:t> </a:t>
            </a:r>
          </a:p>
        </p:txBody>
      </p:sp>
    </p:spTree>
    <p:extLst>
      <p:ext uri="{BB962C8B-B14F-4D97-AF65-F5344CB8AC3E}">
        <p14:creationId xmlns:p14="http://schemas.microsoft.com/office/powerpoint/2010/main" val="3448659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37515"/>
            <a:ext cx="8147051" cy="872598"/>
          </a:xfrm>
        </p:spPr>
        <p:txBody>
          <a:bodyPr/>
          <a:lstStyle/>
          <a:p>
            <a:r>
              <a:rPr lang="en-US" dirty="0" smtClean="0"/>
              <a:t>Social Construction</a:t>
            </a:r>
            <a:endParaRPr lang="en-US" dirty="0"/>
          </a:p>
        </p:txBody>
      </p:sp>
      <p:sp>
        <p:nvSpPr>
          <p:cNvPr id="3" name="Content Placeholder 2"/>
          <p:cNvSpPr>
            <a:spLocks noGrp="1"/>
          </p:cNvSpPr>
          <p:nvPr>
            <p:ph idx="1"/>
          </p:nvPr>
        </p:nvSpPr>
        <p:spPr>
          <a:xfrm>
            <a:off x="0" y="1110112"/>
            <a:ext cx="9143999" cy="5747887"/>
          </a:xfrm>
        </p:spPr>
        <p:txBody>
          <a:bodyPr/>
          <a:lstStyle/>
          <a:p>
            <a:r>
              <a:rPr lang="en-US" b="1" u="sng" dirty="0"/>
              <a:t>Social construction of </a:t>
            </a:r>
            <a:r>
              <a:rPr lang="en-US" b="1" u="sng" dirty="0" smtClean="0"/>
              <a:t>reality:</a:t>
            </a:r>
            <a:r>
              <a:rPr lang="en-US" dirty="0" smtClean="0"/>
              <a:t> </a:t>
            </a:r>
          </a:p>
          <a:p>
            <a:pPr lvl="1"/>
            <a:r>
              <a:rPr lang="en-US" dirty="0" smtClean="0"/>
              <a:t>the </a:t>
            </a:r>
            <a:r>
              <a:rPr lang="en-US" dirty="0"/>
              <a:t>process by which people create through social interaction a certain idea, feeling, or belief about their environment. </a:t>
            </a:r>
            <a:endParaRPr lang="en-US" dirty="0" smtClean="0"/>
          </a:p>
          <a:p>
            <a:r>
              <a:rPr lang="en-US" b="1" u="sng" dirty="0"/>
              <a:t>Thomas Theorem</a:t>
            </a:r>
            <a:r>
              <a:rPr lang="en-US" b="1" dirty="0"/>
              <a:t>: </a:t>
            </a:r>
            <a:r>
              <a:rPr lang="en-US" dirty="0"/>
              <a:t>”If people define situations as real, they are real in their consequences.” In other words, people are able to turn their socially constructed inner reality (perception, idea, belief, attitude, or feeling) into a socially observable outer reality (behavior, action, or activity). </a:t>
            </a:r>
          </a:p>
          <a:p>
            <a:r>
              <a:rPr lang="en-US" u="sng" dirty="0" smtClean="0"/>
              <a:t>Examples</a:t>
            </a: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664489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129"/>
            <a:ext cx="9143999" cy="1452283"/>
          </a:xfrm>
        </p:spPr>
        <p:txBody>
          <a:bodyPr/>
          <a:lstStyle/>
          <a:p>
            <a:r>
              <a:rPr lang="en-US" dirty="0" smtClean="0"/>
              <a:t>Constructing Reality Examples</a:t>
            </a:r>
            <a:endParaRPr lang="en-US" dirty="0"/>
          </a:p>
        </p:txBody>
      </p:sp>
      <p:sp>
        <p:nvSpPr>
          <p:cNvPr id="3" name="Content Placeholder 2"/>
          <p:cNvSpPr>
            <a:spLocks noGrp="1"/>
          </p:cNvSpPr>
          <p:nvPr>
            <p:ph idx="1"/>
          </p:nvPr>
        </p:nvSpPr>
        <p:spPr/>
        <p:txBody>
          <a:bodyPr/>
          <a:lstStyle/>
          <a:p>
            <a:r>
              <a:rPr lang="en-US" dirty="0"/>
              <a:t>If people believe God exists, God is just as real to them as humans, things, ideas, and other features of their social and physical world. People will </a:t>
            </a:r>
            <a:r>
              <a:rPr lang="en-US" i="1" dirty="0"/>
              <a:t>act as if God is real </a:t>
            </a:r>
            <a:r>
              <a:rPr lang="en-US" dirty="0"/>
              <a:t>by worshiping God. </a:t>
            </a:r>
          </a:p>
          <a:p>
            <a:r>
              <a:rPr lang="en-US" dirty="0"/>
              <a:t>If people believe they will become successful in the future, they will </a:t>
            </a:r>
            <a:r>
              <a:rPr lang="en-US" i="1" dirty="0"/>
              <a:t>do something</a:t>
            </a:r>
            <a:r>
              <a:rPr lang="en-US" dirty="0"/>
              <a:t> </a:t>
            </a:r>
            <a:r>
              <a:rPr lang="en-US" i="1" dirty="0"/>
              <a:t>to make it real</a:t>
            </a:r>
            <a:r>
              <a:rPr lang="en-US" dirty="0"/>
              <a:t>, such as by working hard, which will likely lead to success. </a:t>
            </a:r>
            <a:endParaRPr lang="en-US" dirty="0" smtClean="0"/>
          </a:p>
          <a:p>
            <a:pPr lvl="1"/>
            <a:r>
              <a:rPr lang="en-US" dirty="0"/>
              <a:t>This second example suggests two ways in which situations defined as real are real in their consequences: working hard </a:t>
            </a:r>
            <a:r>
              <a:rPr lang="en-US" i="1" dirty="0"/>
              <a:t>now</a:t>
            </a:r>
            <a:r>
              <a:rPr lang="en-US" dirty="0"/>
              <a:t> and achieving success </a:t>
            </a:r>
            <a:r>
              <a:rPr lang="en-US" i="1" dirty="0"/>
              <a:t>later</a:t>
            </a:r>
            <a:r>
              <a:rPr lang="en-US" dirty="0"/>
              <a:t>. This is why the Thomas theorem is sometimes called the self-fulfilling prophecy. </a:t>
            </a:r>
          </a:p>
        </p:txBody>
      </p:sp>
    </p:spTree>
    <p:extLst>
      <p:ext uri="{BB962C8B-B14F-4D97-AF65-F5344CB8AC3E}">
        <p14:creationId xmlns:p14="http://schemas.microsoft.com/office/powerpoint/2010/main" val="34656954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Functionalist Perspective: </a:t>
            </a:r>
            <a:endParaRPr lang="en-US" dirty="0"/>
          </a:p>
        </p:txBody>
      </p:sp>
      <p:sp>
        <p:nvSpPr>
          <p:cNvPr id="3" name="Content Placeholder 2"/>
          <p:cNvSpPr>
            <a:spLocks noGrp="1"/>
          </p:cNvSpPr>
          <p:nvPr>
            <p:ph idx="1"/>
          </p:nvPr>
        </p:nvSpPr>
        <p:spPr/>
        <p:txBody>
          <a:bodyPr/>
          <a:lstStyle/>
          <a:p>
            <a:r>
              <a:rPr lang="en-US" dirty="0" smtClean="0"/>
              <a:t>Supportive Interactions</a:t>
            </a:r>
          </a:p>
          <a:p>
            <a:pPr lvl="1"/>
            <a:r>
              <a:rPr lang="en-US" dirty="0"/>
              <a:t>From the functionalist perspective, we can see two types of supportive interactions: </a:t>
            </a:r>
            <a:r>
              <a:rPr lang="en-US" u="sng" dirty="0"/>
              <a:t>exchange</a:t>
            </a:r>
            <a:r>
              <a:rPr lang="en-US" dirty="0"/>
              <a:t> and </a:t>
            </a:r>
            <a:r>
              <a:rPr lang="en-US" u="sng" dirty="0"/>
              <a:t>cooperation</a:t>
            </a:r>
            <a:r>
              <a:rPr lang="en-US" dirty="0"/>
              <a:t>. </a:t>
            </a:r>
            <a:endParaRPr lang="en-US" dirty="0" smtClean="0"/>
          </a:p>
          <a:p>
            <a:pPr lvl="1"/>
            <a:r>
              <a:rPr lang="en-US" b="1" u="sng" dirty="0"/>
              <a:t>Exchange</a:t>
            </a:r>
            <a:r>
              <a:rPr lang="en-US" dirty="0"/>
              <a:t> an interaction in which two individuals offer each other something in order to obtain a reward in return.</a:t>
            </a:r>
            <a:r>
              <a:rPr lang="en-US" b="1" dirty="0"/>
              <a:t> </a:t>
            </a:r>
            <a:endParaRPr lang="en-US" b="1" dirty="0" smtClean="0"/>
          </a:p>
          <a:p>
            <a:pPr lvl="1"/>
            <a:r>
              <a:rPr lang="en-US" b="1" u="sng" dirty="0"/>
              <a:t>Cooperation</a:t>
            </a:r>
            <a:r>
              <a:rPr lang="en-US" b="1" dirty="0"/>
              <a:t>: </a:t>
            </a:r>
            <a:r>
              <a:rPr lang="en-US" dirty="0"/>
              <a:t> an interaction in which two or more individuals work together to achieve a common goal. </a:t>
            </a:r>
          </a:p>
        </p:txBody>
      </p:sp>
    </p:spTree>
    <p:extLst>
      <p:ext uri="{BB962C8B-B14F-4D97-AF65-F5344CB8AC3E}">
        <p14:creationId xmlns:p14="http://schemas.microsoft.com/office/powerpoint/2010/main" val="1390908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Perspective</a:t>
            </a:r>
            <a:endParaRPr lang="en-US" dirty="0"/>
          </a:p>
        </p:txBody>
      </p:sp>
      <p:sp>
        <p:nvSpPr>
          <p:cNvPr id="3" name="Content Placeholder 2"/>
          <p:cNvSpPr>
            <a:spLocks noGrp="1"/>
          </p:cNvSpPr>
          <p:nvPr>
            <p:ph idx="1"/>
          </p:nvPr>
        </p:nvSpPr>
        <p:spPr/>
        <p:txBody>
          <a:bodyPr/>
          <a:lstStyle/>
          <a:p>
            <a:r>
              <a:rPr lang="en-US" b="1" u="sng" dirty="0"/>
              <a:t>Oppositional Interactions</a:t>
            </a:r>
            <a:r>
              <a:rPr lang="en-US" dirty="0"/>
              <a:t> </a:t>
            </a:r>
            <a:endParaRPr lang="en-US" dirty="0" smtClean="0"/>
          </a:p>
          <a:p>
            <a:pPr lvl="1"/>
            <a:r>
              <a:rPr lang="en-US" dirty="0"/>
              <a:t>Oppositional interaction can be </a:t>
            </a:r>
            <a:r>
              <a:rPr lang="en-US" u="sng" dirty="0"/>
              <a:t>competition</a:t>
            </a:r>
            <a:r>
              <a:rPr lang="en-US" dirty="0"/>
              <a:t> or </a:t>
            </a:r>
            <a:r>
              <a:rPr lang="en-US" u="sng" dirty="0"/>
              <a:t>conflict</a:t>
            </a:r>
            <a:r>
              <a:rPr lang="en-US" dirty="0"/>
              <a:t>. </a:t>
            </a:r>
            <a:endParaRPr lang="en-US" dirty="0" smtClean="0"/>
          </a:p>
          <a:p>
            <a:pPr lvl="1"/>
            <a:r>
              <a:rPr lang="en-US" b="1" u="sng" dirty="0"/>
              <a:t>Competition</a:t>
            </a:r>
            <a:r>
              <a:rPr lang="en-US" b="1" dirty="0"/>
              <a:t>: </a:t>
            </a:r>
            <a:r>
              <a:rPr lang="en-US" dirty="0"/>
              <a:t>an interaction in which two individuals follow mutually accepted rules, each trying to achieve the same goal before the other does. </a:t>
            </a:r>
            <a:endParaRPr lang="en-US" dirty="0" smtClean="0"/>
          </a:p>
          <a:p>
            <a:pPr lvl="1"/>
            <a:r>
              <a:rPr lang="en-US" b="1" u="sng" dirty="0"/>
              <a:t>Conflict</a:t>
            </a:r>
            <a:r>
              <a:rPr lang="en-US" b="1" dirty="0"/>
              <a:t>: </a:t>
            </a:r>
            <a:r>
              <a:rPr lang="en-US" dirty="0"/>
              <a:t>an interaction in which two individuals disregard any rules, each trying to achieve the same goal before the other does. </a:t>
            </a:r>
            <a:endParaRPr lang="en-US" dirty="0" smtClean="0"/>
          </a:p>
          <a:p>
            <a:endParaRPr lang="en-US" dirty="0"/>
          </a:p>
        </p:txBody>
      </p:sp>
    </p:spTree>
    <p:extLst>
      <p:ext uri="{BB962C8B-B14F-4D97-AF65-F5344CB8AC3E}">
        <p14:creationId xmlns:p14="http://schemas.microsoft.com/office/powerpoint/2010/main" val="11948671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67702"/>
            <a:ext cx="8147051" cy="639355"/>
          </a:xfrm>
        </p:spPr>
        <p:txBody>
          <a:bodyPr/>
          <a:lstStyle/>
          <a:p>
            <a:r>
              <a:rPr lang="en-US" sz="4000" dirty="0" smtClean="0"/>
              <a:t>Symbolic </a:t>
            </a:r>
            <a:r>
              <a:rPr lang="en-US" sz="4000" dirty="0" err="1" smtClean="0"/>
              <a:t>Interactionist</a:t>
            </a:r>
            <a:r>
              <a:rPr lang="en-US" sz="4000" dirty="0" smtClean="0"/>
              <a:t> Perspective</a:t>
            </a:r>
            <a:endParaRPr lang="en-US" sz="4000" dirty="0"/>
          </a:p>
        </p:txBody>
      </p:sp>
      <p:sp>
        <p:nvSpPr>
          <p:cNvPr id="3" name="Content Placeholder 2"/>
          <p:cNvSpPr>
            <a:spLocks noGrp="1"/>
          </p:cNvSpPr>
          <p:nvPr>
            <p:ph idx="1"/>
          </p:nvPr>
        </p:nvSpPr>
        <p:spPr>
          <a:xfrm>
            <a:off x="0" y="907056"/>
            <a:ext cx="9143999" cy="5950943"/>
          </a:xfrm>
        </p:spPr>
        <p:txBody>
          <a:bodyPr>
            <a:normAutofit/>
          </a:bodyPr>
          <a:lstStyle/>
          <a:p>
            <a:r>
              <a:rPr lang="en-US" dirty="0" smtClean="0"/>
              <a:t>Interpreting Interactions</a:t>
            </a:r>
          </a:p>
          <a:p>
            <a:pPr lvl="1"/>
            <a:r>
              <a:rPr lang="en-US" dirty="0"/>
              <a:t>Symbolic </a:t>
            </a:r>
            <a:r>
              <a:rPr lang="en-US" dirty="0" err="1"/>
              <a:t>interactionists</a:t>
            </a:r>
            <a:r>
              <a:rPr lang="en-US" dirty="0"/>
              <a:t> believe that we can learn a lot about interaction by analyzing people’s interpretations of each other’s actions. </a:t>
            </a:r>
            <a:endParaRPr lang="en-US" dirty="0" smtClean="0"/>
          </a:p>
          <a:p>
            <a:r>
              <a:rPr lang="en-US" sz="2400" b="1" u="sng" dirty="0"/>
              <a:t>Interpreting Supportive Interaction</a:t>
            </a:r>
            <a:r>
              <a:rPr lang="en-US" sz="2400" b="1" dirty="0"/>
              <a:t>: </a:t>
            </a:r>
            <a:r>
              <a:rPr lang="en-US" sz="2400" dirty="0"/>
              <a:t> “supportive exchanges,” “mutual dealings,” etc. </a:t>
            </a:r>
            <a:endParaRPr lang="en-US" sz="2000" dirty="0"/>
          </a:p>
          <a:p>
            <a:pPr lvl="1"/>
            <a:r>
              <a:rPr lang="en-US" dirty="0" smtClean="0"/>
              <a:t>(</a:t>
            </a:r>
            <a:r>
              <a:rPr lang="en-US" dirty="0" err="1"/>
              <a:t>ie</a:t>
            </a:r>
            <a:r>
              <a:rPr lang="en-US" dirty="0"/>
              <a:t>: congratulations at marriage, condolences at funerals, inquiring about another’s health…) </a:t>
            </a:r>
            <a:r>
              <a:rPr lang="en-US" dirty="0" smtClean="0"/>
              <a:t>To </a:t>
            </a:r>
            <a:r>
              <a:rPr lang="en-US" dirty="0"/>
              <a:t>symbolic </a:t>
            </a:r>
            <a:r>
              <a:rPr lang="en-US" dirty="0" err="1"/>
              <a:t>interactionists</a:t>
            </a:r>
            <a:r>
              <a:rPr lang="en-US" dirty="0"/>
              <a:t>, these acts should </a:t>
            </a:r>
            <a:r>
              <a:rPr lang="en-US" u="sng" dirty="0"/>
              <a:t>not </a:t>
            </a:r>
            <a:r>
              <a:rPr lang="en-US" dirty="0"/>
              <a:t>be taken at face value because they are not what they appear to be</a:t>
            </a:r>
            <a:r>
              <a:rPr lang="en-US" dirty="0" smtClean="0"/>
              <a:t>.</a:t>
            </a:r>
          </a:p>
          <a:p>
            <a:pPr lvl="1"/>
            <a:r>
              <a:rPr lang="en-US" dirty="0"/>
              <a:t>When people ask us “how are you?” they are not really interested in finding out the condition of our health in the same way that our doctor is.  Instead, they might mean “I want to be your friend,” or they are simply trying to be polite, etc. </a:t>
            </a:r>
            <a:endParaRPr lang="en-US" dirty="0" smtClean="0"/>
          </a:p>
        </p:txBody>
      </p:sp>
    </p:spTree>
    <p:extLst>
      <p:ext uri="{BB962C8B-B14F-4D97-AF65-F5344CB8AC3E}">
        <p14:creationId xmlns:p14="http://schemas.microsoft.com/office/powerpoint/2010/main" val="40324445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746025"/>
          </a:xfrm>
        </p:spPr>
        <p:txBody>
          <a:bodyPr/>
          <a:lstStyle/>
          <a:p>
            <a:r>
              <a:rPr lang="en-US" dirty="0" smtClean="0"/>
              <a:t>Myths and Realities</a:t>
            </a:r>
            <a:endParaRPr lang="en-US" dirty="0"/>
          </a:p>
        </p:txBody>
      </p:sp>
      <p:sp>
        <p:nvSpPr>
          <p:cNvPr id="3" name="Content Placeholder 2"/>
          <p:cNvSpPr>
            <a:spLocks noGrp="1"/>
          </p:cNvSpPr>
          <p:nvPr>
            <p:ph idx="1"/>
          </p:nvPr>
        </p:nvSpPr>
        <p:spPr>
          <a:xfrm>
            <a:off x="273539" y="840154"/>
            <a:ext cx="8557846" cy="5783384"/>
          </a:xfrm>
        </p:spPr>
        <p:txBody>
          <a:bodyPr/>
          <a:lstStyle/>
          <a:p>
            <a:r>
              <a:rPr lang="en-US" dirty="0" smtClean="0"/>
              <a:t>Myth: </a:t>
            </a:r>
            <a:r>
              <a:rPr lang="en-US" i="1" dirty="0" smtClean="0"/>
              <a:t>Beauty is only skin deep.  People would not consider a person competent just because he or she is good looking.</a:t>
            </a:r>
          </a:p>
          <a:p>
            <a:r>
              <a:rPr lang="en-US" dirty="0" smtClean="0"/>
              <a:t>Reality: Unfortunately, attractive persons are expected to be more capable than unattractive ones at most tasks. This may explain the research finding that people considered “good looking” earn more than those viewed as “homely,” even though both groups have similar education and employment experiences (p.77)</a:t>
            </a:r>
          </a:p>
          <a:p>
            <a:r>
              <a:rPr lang="en-US" dirty="0" smtClean="0"/>
              <a:t>Myth: </a:t>
            </a:r>
            <a:r>
              <a:rPr lang="en-US" i="1" dirty="0" smtClean="0"/>
              <a:t>Most students identify strongly with their role as students</a:t>
            </a:r>
          </a:p>
          <a:p>
            <a:r>
              <a:rPr lang="en-US" dirty="0" smtClean="0"/>
              <a:t>Reality: Most students are not deeply committed to their role because many other roles—as friend, date, leader, or athlete—compete for their time (p.79)</a:t>
            </a:r>
            <a:endParaRPr lang="en-US" dirty="0"/>
          </a:p>
        </p:txBody>
      </p:sp>
    </p:spTree>
    <p:extLst>
      <p:ext uri="{BB962C8B-B14F-4D97-AF65-F5344CB8AC3E}">
        <p14:creationId xmlns:p14="http://schemas.microsoft.com/office/powerpoint/2010/main" val="27118333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a:t> </a:t>
            </a:r>
            <a:r>
              <a:rPr lang="en-US" b="1" u="sng" dirty="0"/>
              <a:t>Interpreting Oppositional Interaction</a:t>
            </a:r>
            <a:r>
              <a:rPr lang="en-US" b="1" dirty="0"/>
              <a:t>: </a:t>
            </a:r>
            <a:r>
              <a:rPr lang="en-US" dirty="0"/>
              <a:t> While supportive interaction usually involves individuals of about the same social status, oppositional interaction is more likely to involve people of different statuses. </a:t>
            </a:r>
          </a:p>
          <a:p>
            <a:pPr lvl="1"/>
            <a:r>
              <a:rPr lang="en-US" dirty="0"/>
              <a:t>A higher-status person tends to be disrespectful to the lower-status person. (</a:t>
            </a:r>
            <a:r>
              <a:rPr lang="en-US" dirty="0" err="1"/>
              <a:t>ie</a:t>
            </a:r>
            <a:r>
              <a:rPr lang="en-US" dirty="0"/>
              <a:t>: interaction between a customer and a restaurant employee, interaction between men and women in a sexist society, etc.). </a:t>
            </a:r>
          </a:p>
        </p:txBody>
      </p:sp>
    </p:spTree>
    <p:extLst>
      <p:ext uri="{BB962C8B-B14F-4D97-AF65-F5344CB8AC3E}">
        <p14:creationId xmlns:p14="http://schemas.microsoft.com/office/powerpoint/2010/main" val="11262650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Up!!!</a:t>
            </a:r>
            <a:endParaRPr lang="en-US" dirty="0"/>
          </a:p>
        </p:txBody>
      </p:sp>
      <p:sp>
        <p:nvSpPr>
          <p:cNvPr id="3" name="Content Placeholder 2"/>
          <p:cNvSpPr>
            <a:spLocks noGrp="1"/>
          </p:cNvSpPr>
          <p:nvPr>
            <p:ph idx="1"/>
          </p:nvPr>
        </p:nvSpPr>
        <p:spPr/>
        <p:txBody>
          <a:bodyPr/>
          <a:lstStyle/>
          <a:p>
            <a:r>
              <a:rPr lang="en-US" dirty="0">
                <a:hlinkClick r:id="rId2"/>
              </a:rPr>
              <a:t>https://www.youtube.com/watch?v=ZZZ7k8cMA-</a:t>
            </a:r>
            <a:r>
              <a:rPr lang="en-US" dirty="0" smtClean="0">
                <a:hlinkClick r:id="rId2"/>
              </a:rPr>
              <a:t>4</a:t>
            </a:r>
            <a:endParaRPr lang="en-US" dirty="0" smtClean="0"/>
          </a:p>
          <a:p>
            <a:r>
              <a:rPr lang="en-US" dirty="0" smtClean="0"/>
              <a:t>As you watch the video interact as the audience would.  If the speaker gives you a directive…do as </a:t>
            </a:r>
            <a:r>
              <a:rPr lang="en-US" smtClean="0"/>
              <a:t>your told.</a:t>
            </a:r>
            <a:endParaRPr lang="en-US"/>
          </a:p>
        </p:txBody>
      </p:sp>
    </p:spTree>
    <p:extLst>
      <p:ext uri="{BB962C8B-B14F-4D97-AF65-F5344CB8AC3E}">
        <p14:creationId xmlns:p14="http://schemas.microsoft.com/office/powerpoint/2010/main" val="10460604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019563"/>
          </a:xfrm>
        </p:spPr>
        <p:txBody>
          <a:bodyPr/>
          <a:lstStyle/>
          <a:p>
            <a:r>
              <a:rPr lang="en-US" dirty="0" smtClean="0"/>
              <a:t>Myths and Realities</a:t>
            </a:r>
            <a:endParaRPr lang="en-US" dirty="0"/>
          </a:p>
        </p:txBody>
      </p:sp>
      <p:sp>
        <p:nvSpPr>
          <p:cNvPr id="3" name="Content Placeholder 2"/>
          <p:cNvSpPr>
            <a:spLocks noGrp="1"/>
          </p:cNvSpPr>
          <p:nvPr>
            <p:ph idx="1"/>
          </p:nvPr>
        </p:nvSpPr>
        <p:spPr>
          <a:xfrm>
            <a:off x="254001" y="1270000"/>
            <a:ext cx="8577384" cy="5392615"/>
          </a:xfrm>
        </p:spPr>
        <p:txBody>
          <a:bodyPr/>
          <a:lstStyle/>
          <a:p>
            <a:r>
              <a:rPr lang="en-US" dirty="0" smtClean="0"/>
              <a:t>Myth: </a:t>
            </a:r>
            <a:r>
              <a:rPr lang="en-US" i="1" dirty="0" smtClean="0"/>
              <a:t>In the Middle East, the religions of Jews and Arabs are so different that they have hardly anything in common.</a:t>
            </a:r>
          </a:p>
          <a:p>
            <a:r>
              <a:rPr lang="en-US" dirty="0" smtClean="0"/>
              <a:t>Reality: Since the Jews, who founded Judaism and Christianity, and the Arabs, who founded Islam, used to be pastoral people, we can find in each religion the image of a god who looks after his people, in the same way that a shepherd looks after his flock (p. 83) </a:t>
            </a:r>
            <a:endParaRPr lang="en-US" dirty="0"/>
          </a:p>
        </p:txBody>
      </p:sp>
    </p:spTree>
    <p:extLst>
      <p:ext uri="{BB962C8B-B14F-4D97-AF65-F5344CB8AC3E}">
        <p14:creationId xmlns:p14="http://schemas.microsoft.com/office/powerpoint/2010/main" val="35459042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Perspectives</a:t>
            </a:r>
            <a:endParaRPr lang="en-US" dirty="0"/>
          </a:p>
        </p:txBody>
      </p:sp>
      <p:sp>
        <p:nvSpPr>
          <p:cNvPr id="3" name="Content Placeholder 2"/>
          <p:cNvSpPr>
            <a:spLocks noGrp="1"/>
          </p:cNvSpPr>
          <p:nvPr>
            <p:ph idx="1"/>
          </p:nvPr>
        </p:nvSpPr>
        <p:spPr/>
        <p:txBody>
          <a:bodyPr/>
          <a:lstStyle/>
          <a:p>
            <a:r>
              <a:rPr lang="en-US" dirty="0" smtClean="0"/>
              <a:t>Functionalist</a:t>
            </a:r>
          </a:p>
          <a:p>
            <a:r>
              <a:rPr lang="en-US" dirty="0" smtClean="0"/>
              <a:t>Conflict</a:t>
            </a:r>
          </a:p>
          <a:p>
            <a:r>
              <a:rPr lang="en-US" dirty="0" smtClean="0"/>
              <a:t>Symbolic </a:t>
            </a:r>
            <a:r>
              <a:rPr lang="en-US" dirty="0" err="1" smtClean="0"/>
              <a:t>Interactionist</a:t>
            </a:r>
            <a:endParaRPr lang="en-US" dirty="0"/>
          </a:p>
        </p:txBody>
      </p:sp>
    </p:spTree>
    <p:extLst>
      <p:ext uri="{BB962C8B-B14F-4D97-AF65-F5344CB8AC3E}">
        <p14:creationId xmlns:p14="http://schemas.microsoft.com/office/powerpoint/2010/main" val="12694882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Functionalist: </a:t>
            </a:r>
            <a:br>
              <a:rPr lang="en-US" dirty="0"/>
            </a:br>
            <a:endParaRPr lang="en-US" dirty="0"/>
          </a:p>
        </p:txBody>
      </p:sp>
      <p:sp>
        <p:nvSpPr>
          <p:cNvPr id="3" name="Content Placeholder 2"/>
          <p:cNvSpPr>
            <a:spLocks noGrp="1"/>
          </p:cNvSpPr>
          <p:nvPr>
            <p:ph idx="1"/>
          </p:nvPr>
        </p:nvSpPr>
        <p:spPr/>
        <p:txBody>
          <a:bodyPr/>
          <a:lstStyle/>
          <a:p>
            <a:pPr lvl="0"/>
            <a:r>
              <a:rPr lang="en-US" dirty="0"/>
              <a:t>Society operates like a prison, but with popular consensus</a:t>
            </a:r>
          </a:p>
          <a:p>
            <a:pPr lvl="0"/>
            <a:r>
              <a:rPr lang="en-US" dirty="0"/>
              <a:t>This is positive so that people aren’t “out of control” or breaking laws</a:t>
            </a:r>
          </a:p>
          <a:p>
            <a:r>
              <a:rPr lang="en-US" dirty="0"/>
              <a:t>Elements of social control all around us (</a:t>
            </a:r>
            <a:r>
              <a:rPr lang="en-US" dirty="0" err="1"/>
              <a:t>ie</a:t>
            </a:r>
            <a:r>
              <a:rPr lang="en-US" dirty="0"/>
              <a:t>: police, laws, others) </a:t>
            </a:r>
          </a:p>
        </p:txBody>
      </p:sp>
    </p:spTree>
    <p:extLst>
      <p:ext uri="{BB962C8B-B14F-4D97-AF65-F5344CB8AC3E}">
        <p14:creationId xmlns:p14="http://schemas.microsoft.com/office/powerpoint/2010/main" val="3431114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p:txBody>
          <a:bodyPr/>
          <a:lstStyle/>
          <a:p>
            <a:pPr lvl="0"/>
            <a:r>
              <a:rPr lang="en-US" dirty="0"/>
              <a:t>We are controlled or prisoners of society and it is negative because the powerful place control on the powerless</a:t>
            </a:r>
          </a:p>
          <a:p>
            <a:pPr lvl="0"/>
            <a:r>
              <a:rPr lang="en-US" dirty="0"/>
              <a:t>1% controls, 99% follows against their own choice</a:t>
            </a:r>
          </a:p>
          <a:p>
            <a:pPr lvl="0"/>
            <a:r>
              <a:rPr lang="en-US" dirty="0"/>
              <a:t>False consciousness: the belief that justifies their domination by the ruling class to the detriment of their own interests</a:t>
            </a:r>
          </a:p>
          <a:p>
            <a:endParaRPr lang="en-US" dirty="0"/>
          </a:p>
        </p:txBody>
      </p:sp>
    </p:spTree>
    <p:extLst>
      <p:ext uri="{BB962C8B-B14F-4D97-AF65-F5344CB8AC3E}">
        <p14:creationId xmlns:p14="http://schemas.microsoft.com/office/powerpoint/2010/main" val="28118496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t>
            </a:r>
            <a:r>
              <a:rPr lang="en-US" dirty="0" err="1" smtClean="0"/>
              <a:t>Interactionist</a:t>
            </a:r>
            <a:endParaRPr lang="en-US" dirty="0"/>
          </a:p>
        </p:txBody>
      </p:sp>
      <p:sp>
        <p:nvSpPr>
          <p:cNvPr id="3" name="Content Placeholder 2"/>
          <p:cNvSpPr>
            <a:spLocks noGrp="1"/>
          </p:cNvSpPr>
          <p:nvPr>
            <p:ph idx="1"/>
          </p:nvPr>
        </p:nvSpPr>
        <p:spPr/>
        <p:txBody>
          <a:bodyPr>
            <a:normAutofit/>
          </a:bodyPr>
          <a:lstStyle/>
          <a:p>
            <a:pPr lvl="0"/>
            <a:r>
              <a:rPr lang="en-US" dirty="0"/>
              <a:t>Humans interact with each other by actively and creatively interpreting each other’s </a:t>
            </a:r>
            <a:r>
              <a:rPr lang="en-US" dirty="0" smtClean="0"/>
              <a:t>actions.</a:t>
            </a:r>
            <a:endParaRPr lang="en-US" dirty="0"/>
          </a:p>
          <a:p>
            <a:pPr lvl="0"/>
            <a:r>
              <a:rPr lang="en-US" dirty="0"/>
              <a:t>As creators of society, we exercise considerable freedom when we interact with </a:t>
            </a:r>
            <a:r>
              <a:rPr lang="en-US" dirty="0" smtClean="0"/>
              <a:t>others.</a:t>
            </a:r>
            <a:endParaRPr lang="en-US" dirty="0"/>
          </a:p>
          <a:p>
            <a:pPr lvl="0"/>
            <a:r>
              <a:rPr lang="en-US" dirty="0"/>
              <a:t>Don’t believe people are </a:t>
            </a:r>
            <a:r>
              <a:rPr lang="en-US" dirty="0" smtClean="0"/>
              <a:t>imprisoned.</a:t>
            </a:r>
            <a:endParaRPr lang="en-US" dirty="0"/>
          </a:p>
          <a:p>
            <a:pPr lvl="0"/>
            <a:r>
              <a:rPr lang="en-US" dirty="0"/>
              <a:t>We present our “self” in a way to make the other person have a desirable (positive) impression of </a:t>
            </a:r>
            <a:r>
              <a:rPr lang="en-US" dirty="0" smtClean="0"/>
              <a:t>us.</a:t>
            </a:r>
            <a:endParaRPr lang="en-US" dirty="0"/>
          </a:p>
          <a:p>
            <a:endParaRPr lang="en-US" dirty="0"/>
          </a:p>
        </p:txBody>
      </p:sp>
    </p:spTree>
    <p:extLst>
      <p:ext uri="{BB962C8B-B14F-4D97-AF65-F5344CB8AC3E}">
        <p14:creationId xmlns:p14="http://schemas.microsoft.com/office/powerpoint/2010/main" val="22588759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036637"/>
            <a:ext cx="8147304" cy="1679131"/>
          </a:xfrm>
        </p:spPr>
        <p:txBody>
          <a:bodyPr>
            <a:normAutofit fontScale="90000"/>
          </a:bodyPr>
          <a:lstStyle/>
          <a:p>
            <a:r>
              <a:rPr lang="en-US" b="1" u="sng" dirty="0">
                <a:effectLst/>
              </a:rPr>
              <a:t>Social Interaction in Everyday Life</a:t>
            </a:r>
            <a:r>
              <a:rPr lang="en-US" dirty="0">
                <a:effectLst/>
              </a:rPr>
              <a:t> </a:t>
            </a:r>
            <a:endParaRPr lang="en-US" dirty="0"/>
          </a:p>
        </p:txBody>
      </p:sp>
      <p:sp>
        <p:nvSpPr>
          <p:cNvPr id="3" name="Subtitle 2"/>
          <p:cNvSpPr>
            <a:spLocks noGrp="1"/>
          </p:cNvSpPr>
          <p:nvPr>
            <p:ph type="subTitle" idx="1"/>
          </p:nvPr>
        </p:nvSpPr>
        <p:spPr/>
        <p:txBody>
          <a:bodyPr/>
          <a:lstStyle/>
          <a:p>
            <a:r>
              <a:rPr lang="en-US" dirty="0" smtClean="0"/>
              <a:t>Chapter 6</a:t>
            </a:r>
            <a:endParaRPr lang="en-US" dirty="0"/>
          </a:p>
        </p:txBody>
      </p:sp>
    </p:spTree>
    <p:extLst>
      <p:ext uri="{BB962C8B-B14F-4D97-AF65-F5344CB8AC3E}">
        <p14:creationId xmlns:p14="http://schemas.microsoft.com/office/powerpoint/2010/main" val="25951123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941409"/>
          </a:xfrm>
        </p:spPr>
        <p:txBody>
          <a:bodyPr/>
          <a:lstStyle/>
          <a:p>
            <a:r>
              <a:rPr lang="en-US" dirty="0" smtClean="0"/>
              <a:t>Myths and Realities</a:t>
            </a:r>
            <a:endParaRPr lang="en-US" dirty="0"/>
          </a:p>
        </p:txBody>
      </p:sp>
      <p:sp>
        <p:nvSpPr>
          <p:cNvPr id="3" name="Content Placeholder 2"/>
          <p:cNvSpPr>
            <a:spLocks noGrp="1"/>
          </p:cNvSpPr>
          <p:nvPr>
            <p:ph idx="1"/>
          </p:nvPr>
        </p:nvSpPr>
        <p:spPr>
          <a:xfrm>
            <a:off x="234462" y="1035538"/>
            <a:ext cx="8577383" cy="5822462"/>
          </a:xfrm>
        </p:spPr>
        <p:txBody>
          <a:bodyPr>
            <a:normAutofit lnSpcReduction="10000"/>
          </a:bodyPr>
          <a:lstStyle/>
          <a:p>
            <a:r>
              <a:rPr lang="en-US" dirty="0" smtClean="0"/>
              <a:t>Myth: </a:t>
            </a:r>
            <a:r>
              <a:rPr lang="en-US" i="1" dirty="0" smtClean="0"/>
              <a:t>To avoid misunderstanding, especially in conversation with foreigners, it is always wise to say directly what’s on our mind, such as saying “yes” to mean “yes.”</a:t>
            </a:r>
          </a:p>
          <a:p>
            <a:r>
              <a:rPr lang="en-US" dirty="0" smtClean="0"/>
              <a:t>Reality: Directness in speech may be good for transmitting information, but </a:t>
            </a:r>
            <a:r>
              <a:rPr lang="en-US" i="1" dirty="0" smtClean="0"/>
              <a:t>indirectness</a:t>
            </a:r>
            <a:r>
              <a:rPr lang="en-US" dirty="0" smtClean="0"/>
              <a:t> is common in many other countries. The Japanese, for example, may say “yes” to mean “no” when asked “Would you agree to do business with us?” This is their way of trying to save others from disappointment or embarrassment (p.127)</a:t>
            </a:r>
          </a:p>
          <a:p>
            <a:r>
              <a:rPr lang="en-US" dirty="0" smtClean="0"/>
              <a:t>Myth: </a:t>
            </a:r>
            <a:r>
              <a:rPr lang="en-US" i="1" dirty="0" smtClean="0"/>
              <a:t>All over the world it is natural for people to nod their heads to mean “yes” and shake them to mean “no.”</a:t>
            </a:r>
          </a:p>
          <a:p>
            <a:r>
              <a:rPr lang="en-US" dirty="0" smtClean="0"/>
              <a:t>Reality: Body language varies from one culture to another. In the US, we nod our heads to mean “yes” and shake them to mean “no”. But in Bulgaria, head nodding means “no,” and head shaking means “yes” (p. 127-128)</a:t>
            </a:r>
            <a:endParaRPr lang="en-US" dirty="0"/>
          </a:p>
        </p:txBody>
      </p:sp>
    </p:spTree>
    <p:extLst>
      <p:ext uri="{BB962C8B-B14F-4D97-AF65-F5344CB8AC3E}">
        <p14:creationId xmlns:p14="http://schemas.microsoft.com/office/powerpoint/2010/main" val="407681476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2414</TotalTime>
  <Words>1579</Words>
  <Application>Microsoft Macintosh PowerPoint</Application>
  <PresentationFormat>On-screen Show (4:3)</PresentationFormat>
  <Paragraphs>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Saddle</vt:lpstr>
      <vt:lpstr>Society  </vt:lpstr>
      <vt:lpstr>Myths and Realities</vt:lpstr>
      <vt:lpstr>Myths and Realities</vt:lpstr>
      <vt:lpstr>3 Perspectives</vt:lpstr>
      <vt:lpstr>Functionalist:  </vt:lpstr>
      <vt:lpstr>Conflict</vt:lpstr>
      <vt:lpstr>Symbolic Interactionist</vt:lpstr>
      <vt:lpstr>Social Interaction in Everyday Life </vt:lpstr>
      <vt:lpstr>Myths and Realities</vt:lpstr>
      <vt:lpstr>Myths and Reality</vt:lpstr>
      <vt:lpstr>Social Interaction </vt:lpstr>
      <vt:lpstr>Kinesics </vt:lpstr>
      <vt:lpstr>Proxemics </vt:lpstr>
      <vt:lpstr>Genderlects </vt:lpstr>
      <vt:lpstr>Social Construction</vt:lpstr>
      <vt:lpstr>Constructing Reality Examples</vt:lpstr>
      <vt:lpstr>Functionalist Perspective: </vt:lpstr>
      <vt:lpstr>Conflict Perspective</vt:lpstr>
      <vt:lpstr>Symbolic Interactionist Perspective</vt:lpstr>
      <vt:lpstr>Continued</vt:lpstr>
      <vt:lpstr>Stand Up!!!</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Interaction in Everyday Life </dc:title>
  <dc:creator>LPS LPS</dc:creator>
  <cp:lastModifiedBy>LPS LPS</cp:lastModifiedBy>
  <cp:revision>16</cp:revision>
  <dcterms:created xsi:type="dcterms:W3CDTF">2014-09-08T03:06:15Z</dcterms:created>
  <dcterms:modified xsi:type="dcterms:W3CDTF">2015-02-17T17:31:57Z</dcterms:modified>
</cp:coreProperties>
</file>