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E-5C8E-BA4A-AD57-4C7B2864267C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642-E0DF-B341-ABF7-BE119ECB0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8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E-5C8E-BA4A-AD57-4C7B2864267C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642-E0DF-B341-ABF7-BE119ECB0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4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E-5C8E-BA4A-AD57-4C7B2864267C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642-E0DF-B341-ABF7-BE119ECB0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44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E-5C8E-BA4A-AD57-4C7B2864267C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642-E0DF-B341-ABF7-BE119ECB0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9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E-5C8E-BA4A-AD57-4C7B2864267C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642-E0DF-B341-ABF7-BE119ECB0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1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E-5C8E-BA4A-AD57-4C7B2864267C}" type="datetimeFigureOut">
              <a:rPr lang="en-US" smtClean="0"/>
              <a:t>9/15/16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642-E0DF-B341-ABF7-BE119ECB0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1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E-5C8E-BA4A-AD57-4C7B2864267C}" type="datetimeFigureOut">
              <a:rPr lang="en-US" smtClean="0"/>
              <a:t>9/15/16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642-E0DF-B341-ABF7-BE119ECB0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9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E-5C8E-BA4A-AD57-4C7B2864267C}" type="datetimeFigureOut">
              <a:rPr lang="en-US" smtClean="0"/>
              <a:t>9/15/16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642-E0DF-B341-ABF7-BE119ECB0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E-5C8E-BA4A-AD57-4C7B2864267C}" type="datetimeFigureOut">
              <a:rPr lang="en-US" smtClean="0"/>
              <a:t>9/15/16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642-E0DF-B341-ABF7-BE119ECB0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4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E-5C8E-BA4A-AD57-4C7B2864267C}" type="datetimeFigureOut">
              <a:rPr lang="en-US" smtClean="0"/>
              <a:t>9/15/16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642-E0DF-B341-ABF7-BE119ECB0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3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E-5C8E-BA4A-AD57-4C7B2864267C}" type="datetimeFigureOut">
              <a:rPr lang="en-US" smtClean="0"/>
              <a:t>9/15/16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A642-E0DF-B341-ABF7-BE119ECB0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0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48F2E-5C8E-BA4A-AD57-4C7B2864267C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1A642-E0DF-B341-ABF7-BE119ECB0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3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Le Futur et le Futur Antérieur</a:t>
            </a:r>
          </a:p>
        </p:txBody>
      </p:sp>
    </p:spTree>
    <p:extLst>
      <p:ext uri="{BB962C8B-B14F-4D97-AF65-F5344CB8AC3E}">
        <p14:creationId xmlns:p14="http://schemas.microsoft.com/office/powerpoint/2010/main" val="536392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Révisons la formation du futur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800" dirty="0"/>
              <a:t>Tous les </a:t>
            </a:r>
            <a:r>
              <a:rPr lang="fr-FR" sz="2800" dirty="0" smtClean="0"/>
              <a:t>radicaux (stems) se </a:t>
            </a:r>
            <a:r>
              <a:rPr lang="fr-FR" sz="2800" dirty="0"/>
              <a:t>terminent par R</a:t>
            </a:r>
          </a:p>
          <a:p>
            <a:r>
              <a:rPr lang="fr-FR" sz="2800" dirty="0"/>
              <a:t>Les terminaisons </a:t>
            </a:r>
            <a:r>
              <a:rPr lang="fr-FR" sz="2800" dirty="0" smtClean="0"/>
              <a:t>sont:</a:t>
            </a:r>
            <a:endParaRPr lang="fr-FR" sz="2800" dirty="0"/>
          </a:p>
          <a:p>
            <a:pPr marL="0" indent="0">
              <a:buNone/>
            </a:pPr>
            <a:r>
              <a:rPr lang="fr-FR" sz="2800" b="1" dirty="0" smtClean="0">
                <a:solidFill>
                  <a:srgbClr val="4F6228"/>
                </a:solidFill>
              </a:rPr>
              <a:t>- ai		-</a:t>
            </a:r>
            <a:r>
              <a:rPr lang="fr-FR" sz="2800" b="1" dirty="0" err="1" smtClean="0">
                <a:solidFill>
                  <a:srgbClr val="4F6228"/>
                </a:solidFill>
              </a:rPr>
              <a:t>ons</a:t>
            </a:r>
            <a:endParaRPr lang="fr-FR" sz="2800" b="1" dirty="0">
              <a:solidFill>
                <a:srgbClr val="4F6228"/>
              </a:solidFill>
            </a:endParaRPr>
          </a:p>
          <a:p>
            <a:pPr marL="0" indent="0">
              <a:buNone/>
            </a:pPr>
            <a:r>
              <a:rPr lang="fr-FR" sz="2800" b="1" dirty="0" smtClean="0">
                <a:solidFill>
                  <a:srgbClr val="4F6228"/>
                </a:solidFill>
              </a:rPr>
              <a:t>- as 	-</a:t>
            </a:r>
            <a:r>
              <a:rPr lang="fr-FR" sz="2800" b="1" dirty="0" err="1" smtClean="0">
                <a:solidFill>
                  <a:srgbClr val="4F6228"/>
                </a:solidFill>
              </a:rPr>
              <a:t>ez</a:t>
            </a:r>
            <a:endParaRPr lang="fr-FR" sz="2800" b="1" dirty="0">
              <a:solidFill>
                <a:srgbClr val="4F6228"/>
              </a:solidFill>
            </a:endParaRPr>
          </a:p>
          <a:p>
            <a:pPr marL="0" indent="0">
              <a:buNone/>
            </a:pPr>
            <a:r>
              <a:rPr lang="fr-FR" sz="2800" b="1" dirty="0" smtClean="0">
                <a:solidFill>
                  <a:srgbClr val="4F6228"/>
                </a:solidFill>
              </a:rPr>
              <a:t>-a		-ont</a:t>
            </a:r>
          </a:p>
          <a:p>
            <a:r>
              <a:rPr lang="fr-FR" sz="2800" dirty="0" smtClean="0"/>
              <a:t>On traduit le futur comme </a:t>
            </a:r>
          </a:p>
          <a:p>
            <a:pPr marL="0" indent="0">
              <a:buNone/>
            </a:pPr>
            <a:r>
              <a:rPr lang="fr-FR" sz="2800" dirty="0" smtClean="0"/>
              <a:t>« WILL »</a:t>
            </a:r>
            <a:endParaRPr lang="fr-FR" sz="2800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953000" y="3200400"/>
            <a:ext cx="3048000" cy="2590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dirty="0"/>
              <a:t>Je réussirai</a:t>
            </a:r>
          </a:p>
          <a:p>
            <a:pPr algn="ctr"/>
            <a:r>
              <a:rPr lang="fr-FR" dirty="0"/>
              <a:t>Tu réussiras</a:t>
            </a:r>
          </a:p>
          <a:p>
            <a:pPr algn="ctr"/>
            <a:r>
              <a:rPr lang="fr-FR" dirty="0"/>
              <a:t>Elle réussira</a:t>
            </a:r>
          </a:p>
          <a:p>
            <a:pPr algn="ctr"/>
            <a:r>
              <a:rPr lang="fr-FR" dirty="0"/>
              <a:t>Nous réussirons</a:t>
            </a:r>
          </a:p>
          <a:p>
            <a:pPr algn="ctr"/>
            <a:r>
              <a:rPr lang="fr-FR" dirty="0"/>
              <a:t>Vous réussirez</a:t>
            </a:r>
          </a:p>
          <a:p>
            <a:pPr algn="ctr"/>
            <a:r>
              <a:rPr lang="fr-FR" dirty="0"/>
              <a:t>Ils réussiront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0137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  <p:bldP spid="2662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Les radicaux irréguliers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400"/>
              <a:t>Avoir</a:t>
            </a:r>
          </a:p>
          <a:p>
            <a:pPr>
              <a:lnSpc>
                <a:spcPct val="90000"/>
              </a:lnSpc>
            </a:pPr>
            <a:r>
              <a:rPr lang="fr-FR" sz="2400"/>
              <a:t>Être</a:t>
            </a:r>
          </a:p>
          <a:p>
            <a:pPr>
              <a:lnSpc>
                <a:spcPct val="90000"/>
              </a:lnSpc>
            </a:pPr>
            <a:r>
              <a:rPr lang="fr-FR" sz="2400"/>
              <a:t>Aller</a:t>
            </a:r>
          </a:p>
          <a:p>
            <a:pPr>
              <a:lnSpc>
                <a:spcPct val="90000"/>
              </a:lnSpc>
            </a:pPr>
            <a:r>
              <a:rPr lang="fr-FR" sz="2400"/>
              <a:t>Faire</a:t>
            </a:r>
          </a:p>
          <a:p>
            <a:pPr>
              <a:lnSpc>
                <a:spcPct val="90000"/>
              </a:lnSpc>
            </a:pPr>
            <a:r>
              <a:rPr lang="fr-FR" sz="2400"/>
              <a:t>Venir</a:t>
            </a:r>
          </a:p>
          <a:p>
            <a:pPr>
              <a:lnSpc>
                <a:spcPct val="90000"/>
              </a:lnSpc>
            </a:pPr>
            <a:r>
              <a:rPr lang="fr-FR" sz="2400"/>
              <a:t>Devoir</a:t>
            </a:r>
          </a:p>
          <a:p>
            <a:pPr>
              <a:lnSpc>
                <a:spcPct val="90000"/>
              </a:lnSpc>
            </a:pPr>
            <a:r>
              <a:rPr lang="fr-FR" sz="2400"/>
              <a:t>Vouloir</a:t>
            </a:r>
          </a:p>
          <a:p>
            <a:pPr>
              <a:lnSpc>
                <a:spcPct val="90000"/>
              </a:lnSpc>
            </a:pPr>
            <a:r>
              <a:rPr lang="fr-FR" sz="2400"/>
              <a:t>Recevoir</a:t>
            </a:r>
          </a:p>
          <a:p>
            <a:pPr>
              <a:lnSpc>
                <a:spcPct val="90000"/>
              </a:lnSpc>
            </a:pPr>
            <a:r>
              <a:rPr lang="fr-FR" sz="2400"/>
              <a:t>Savoir</a:t>
            </a:r>
          </a:p>
          <a:p>
            <a:pPr>
              <a:lnSpc>
                <a:spcPct val="90000"/>
              </a:lnSpc>
            </a:pPr>
            <a:r>
              <a:rPr lang="fr-FR" sz="2400"/>
              <a:t>Pleuvoir</a:t>
            </a:r>
          </a:p>
        </p:txBody>
      </p:sp>
      <p:sp>
        <p:nvSpPr>
          <p:cNvPr id="27652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3104661" y="1598246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dirty="0"/>
              <a:t>Aur</a:t>
            </a:r>
          </a:p>
          <a:p>
            <a:pPr>
              <a:lnSpc>
                <a:spcPct val="90000"/>
              </a:lnSpc>
            </a:pPr>
            <a:r>
              <a:rPr lang="fr-FR" sz="2400" dirty="0" err="1"/>
              <a:t>Ser</a:t>
            </a:r>
            <a:endParaRPr lang="fr-FR" sz="2400" dirty="0"/>
          </a:p>
          <a:p>
            <a:pPr>
              <a:lnSpc>
                <a:spcPct val="90000"/>
              </a:lnSpc>
            </a:pPr>
            <a:r>
              <a:rPr lang="fr-FR" sz="2400" dirty="0"/>
              <a:t>Ir</a:t>
            </a:r>
          </a:p>
          <a:p>
            <a:pPr>
              <a:lnSpc>
                <a:spcPct val="90000"/>
              </a:lnSpc>
            </a:pPr>
            <a:r>
              <a:rPr lang="fr-FR" sz="2400" dirty="0"/>
              <a:t>Fer</a:t>
            </a:r>
          </a:p>
          <a:p>
            <a:pPr>
              <a:lnSpc>
                <a:spcPct val="90000"/>
              </a:lnSpc>
            </a:pPr>
            <a:r>
              <a:rPr lang="fr-FR" sz="2400" dirty="0" err="1"/>
              <a:t>Viendr</a:t>
            </a:r>
            <a:endParaRPr lang="fr-FR" sz="2400" dirty="0"/>
          </a:p>
          <a:p>
            <a:pPr>
              <a:lnSpc>
                <a:spcPct val="90000"/>
              </a:lnSpc>
            </a:pPr>
            <a:r>
              <a:rPr lang="fr-FR" sz="2400" dirty="0" err="1"/>
              <a:t>Devr</a:t>
            </a:r>
            <a:endParaRPr lang="fr-FR" sz="2400" dirty="0"/>
          </a:p>
          <a:p>
            <a:pPr>
              <a:lnSpc>
                <a:spcPct val="90000"/>
              </a:lnSpc>
            </a:pPr>
            <a:r>
              <a:rPr lang="fr-FR" sz="2400" dirty="0" err="1"/>
              <a:t>Voudr</a:t>
            </a:r>
            <a:endParaRPr lang="fr-FR" sz="2400" dirty="0"/>
          </a:p>
          <a:p>
            <a:pPr>
              <a:lnSpc>
                <a:spcPct val="90000"/>
              </a:lnSpc>
            </a:pPr>
            <a:r>
              <a:rPr lang="fr-FR" sz="2400" dirty="0" err="1">
                <a:solidFill>
                  <a:srgbClr val="4F6228"/>
                </a:solidFill>
              </a:rPr>
              <a:t>Recevr</a:t>
            </a:r>
            <a:endParaRPr lang="fr-FR" sz="2400" dirty="0">
              <a:solidFill>
                <a:srgbClr val="4F6228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2400" dirty="0">
                <a:solidFill>
                  <a:srgbClr val="4F6228"/>
                </a:solidFill>
              </a:rPr>
              <a:t>Saur</a:t>
            </a:r>
          </a:p>
          <a:p>
            <a:pPr>
              <a:lnSpc>
                <a:spcPct val="90000"/>
              </a:lnSpc>
            </a:pPr>
            <a:r>
              <a:rPr lang="fr-FR" sz="2400" dirty="0" err="1">
                <a:solidFill>
                  <a:srgbClr val="4F6228"/>
                </a:solidFill>
              </a:rPr>
              <a:t>Pleuvr</a:t>
            </a:r>
            <a:endParaRPr lang="fr-FR" sz="2400" dirty="0">
              <a:solidFill>
                <a:srgbClr val="4F62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606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Les radicaux avec deux 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FR" dirty="0"/>
              <a:t>Pouvoir</a:t>
            </a:r>
          </a:p>
          <a:p>
            <a:r>
              <a:rPr lang="fr-FR" dirty="0"/>
              <a:t>Courir</a:t>
            </a:r>
          </a:p>
          <a:p>
            <a:r>
              <a:rPr lang="fr-FR" dirty="0"/>
              <a:t>Voir</a:t>
            </a:r>
          </a:p>
          <a:p>
            <a:r>
              <a:rPr lang="fr-FR" dirty="0"/>
              <a:t>Envoyer</a:t>
            </a:r>
          </a:p>
          <a:p>
            <a:r>
              <a:rPr lang="fr-FR" dirty="0"/>
              <a:t>Mourir</a:t>
            </a:r>
          </a:p>
          <a:p>
            <a:endParaRPr lang="fr-FR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514969" y="1600200"/>
            <a:ext cx="4038600" cy="4525963"/>
          </a:xfrm>
        </p:spPr>
        <p:txBody>
          <a:bodyPr/>
          <a:lstStyle/>
          <a:p>
            <a:r>
              <a:rPr lang="fr-FR" dirty="0" err="1"/>
              <a:t>Pourr</a:t>
            </a:r>
            <a:endParaRPr lang="fr-FR" dirty="0"/>
          </a:p>
          <a:p>
            <a:r>
              <a:rPr lang="fr-FR" dirty="0" err="1">
                <a:solidFill>
                  <a:srgbClr val="4F6228"/>
                </a:solidFill>
              </a:rPr>
              <a:t>Courr</a:t>
            </a:r>
            <a:endParaRPr lang="fr-FR" dirty="0">
              <a:solidFill>
                <a:srgbClr val="4F6228"/>
              </a:solidFill>
            </a:endParaRPr>
          </a:p>
          <a:p>
            <a:r>
              <a:rPr lang="fr-FR" dirty="0" err="1"/>
              <a:t>Verr</a:t>
            </a:r>
            <a:endParaRPr lang="fr-FR" dirty="0"/>
          </a:p>
          <a:p>
            <a:r>
              <a:rPr lang="fr-FR" dirty="0" err="1">
                <a:solidFill>
                  <a:srgbClr val="4F6228"/>
                </a:solidFill>
              </a:rPr>
              <a:t>Enverr</a:t>
            </a:r>
            <a:endParaRPr lang="fr-FR" dirty="0">
              <a:solidFill>
                <a:srgbClr val="4F6228"/>
              </a:solidFill>
            </a:endParaRPr>
          </a:p>
          <a:p>
            <a:r>
              <a:rPr lang="fr-FR" dirty="0" err="1"/>
              <a:t>Mourr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2178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/>
              <a:t>Comment former le futur antérieur?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124200"/>
            <a:ext cx="3810000" cy="4114800"/>
          </a:xfrm>
        </p:spPr>
        <p:txBody>
          <a:bodyPr/>
          <a:lstStyle/>
          <a:p>
            <a:r>
              <a:rPr lang="fr-FR"/>
              <a:t>J</a:t>
            </a:r>
            <a:r>
              <a:rPr lang="ja-JP" altLang="fr-FR">
                <a:latin typeface="Arial"/>
              </a:rPr>
              <a:t>’</a:t>
            </a:r>
            <a:r>
              <a:rPr lang="fr-FR"/>
              <a:t>aurai fait</a:t>
            </a:r>
          </a:p>
          <a:p>
            <a:r>
              <a:rPr lang="fr-FR"/>
              <a:t>Tu auras fait</a:t>
            </a:r>
          </a:p>
          <a:p>
            <a:r>
              <a:rPr lang="fr-FR"/>
              <a:t>Il aura fait</a:t>
            </a:r>
          </a:p>
          <a:p>
            <a:r>
              <a:rPr lang="fr-FR"/>
              <a:t>Nous aurons fait</a:t>
            </a:r>
          </a:p>
          <a:p>
            <a:r>
              <a:rPr lang="fr-FR"/>
              <a:t>Vous aurez fait</a:t>
            </a:r>
          </a:p>
          <a:p>
            <a:r>
              <a:rPr lang="fr-FR"/>
              <a:t>Ils auront fait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3200400"/>
            <a:ext cx="3810000" cy="4114800"/>
          </a:xfrm>
        </p:spPr>
        <p:txBody>
          <a:bodyPr/>
          <a:lstStyle/>
          <a:p>
            <a:r>
              <a:rPr lang="fr-FR" dirty="0"/>
              <a:t>Je serai parti</a:t>
            </a:r>
          </a:p>
          <a:p>
            <a:r>
              <a:rPr lang="fr-FR" dirty="0"/>
              <a:t>Tu seras parti</a:t>
            </a:r>
          </a:p>
          <a:p>
            <a:r>
              <a:rPr lang="fr-FR" dirty="0"/>
              <a:t>Elle sera partie</a:t>
            </a:r>
          </a:p>
          <a:p>
            <a:r>
              <a:rPr lang="fr-FR" dirty="0"/>
              <a:t>Nous serons partis</a:t>
            </a:r>
          </a:p>
          <a:p>
            <a:r>
              <a:rPr lang="fr-FR" dirty="0"/>
              <a:t>Vous serez parti</a:t>
            </a:r>
          </a:p>
          <a:p>
            <a:r>
              <a:rPr lang="fr-FR" dirty="0"/>
              <a:t>Elles seront parties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57635" y="1732310"/>
            <a:ext cx="812554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sz="3200" b="1" dirty="0">
                <a:solidFill>
                  <a:schemeClr val="hlink"/>
                </a:solidFill>
              </a:rPr>
              <a:t>Le futur du verbe auxiliaire + le participe </a:t>
            </a:r>
            <a:r>
              <a:rPr lang="fr-FR" sz="3200" b="1" dirty="0" smtClean="0">
                <a:solidFill>
                  <a:schemeClr val="hlink"/>
                </a:solidFill>
              </a:rPr>
              <a:t>passé</a:t>
            </a:r>
          </a:p>
          <a:p>
            <a:pPr algn="ctr"/>
            <a:r>
              <a:rPr lang="fr-FR" sz="3200" b="1" dirty="0" smtClean="0">
                <a:solidFill>
                  <a:schemeClr val="hlink"/>
                </a:solidFill>
              </a:rPr>
              <a:t>All the </a:t>
            </a:r>
            <a:r>
              <a:rPr lang="fr-FR" sz="3200" b="1" dirty="0" err="1" smtClean="0">
                <a:solidFill>
                  <a:schemeClr val="hlink"/>
                </a:solidFill>
              </a:rPr>
              <a:t>rules</a:t>
            </a:r>
            <a:r>
              <a:rPr lang="fr-FR" sz="3200" b="1" dirty="0" smtClean="0">
                <a:solidFill>
                  <a:schemeClr val="hlink"/>
                </a:solidFill>
              </a:rPr>
              <a:t> of Pass</a:t>
            </a:r>
            <a:r>
              <a:rPr lang="fr-FR" sz="3200" b="1" dirty="0" smtClean="0">
                <a:solidFill>
                  <a:schemeClr val="hlink"/>
                </a:solidFill>
              </a:rPr>
              <a:t>é Composé </a:t>
            </a:r>
            <a:r>
              <a:rPr lang="fr-FR" sz="3200" b="1" dirty="0" err="1" smtClean="0">
                <a:solidFill>
                  <a:schemeClr val="hlink"/>
                </a:solidFill>
              </a:rPr>
              <a:t>apply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082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00" grpId="0" autoUpdateAnimBg="0"/>
      <p:bldP spid="2970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Le Futur et le </a:t>
            </a:r>
            <a:r>
              <a:rPr lang="fr-FR">
                <a:solidFill>
                  <a:schemeClr val="hlink"/>
                </a:solidFill>
              </a:rPr>
              <a:t>Futur Antérieur</a:t>
            </a:r>
            <a:endParaRPr lang="fr-F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840287"/>
          </a:xfrm>
        </p:spPr>
        <p:txBody>
          <a:bodyPr/>
          <a:lstStyle/>
          <a:p>
            <a:r>
              <a:rPr lang="fr-FR" dirty="0"/>
              <a:t>Quand vous </a:t>
            </a:r>
            <a:r>
              <a:rPr lang="fr-FR" dirty="0">
                <a:solidFill>
                  <a:schemeClr val="hlink"/>
                </a:solidFill>
              </a:rPr>
              <a:t>aurez lu</a:t>
            </a:r>
            <a:r>
              <a:rPr lang="fr-FR" dirty="0"/>
              <a:t> ce roman, vous </a:t>
            </a:r>
            <a:r>
              <a:rPr lang="fr-FR" dirty="0">
                <a:solidFill>
                  <a:schemeClr val="folHlink"/>
                </a:solidFill>
              </a:rPr>
              <a:t>devrez</a:t>
            </a:r>
            <a:r>
              <a:rPr lang="fr-FR" dirty="0"/>
              <a:t> en faire un résumé.</a:t>
            </a:r>
          </a:p>
          <a:p>
            <a:r>
              <a:rPr lang="fr-FR" dirty="0"/>
              <a:t>Dès que tu </a:t>
            </a:r>
            <a:r>
              <a:rPr lang="fr-FR" dirty="0">
                <a:solidFill>
                  <a:schemeClr val="hlink"/>
                </a:solidFill>
              </a:rPr>
              <a:t>auras reçu</a:t>
            </a:r>
            <a:r>
              <a:rPr lang="fr-FR" dirty="0"/>
              <a:t> de ses nouvelles, il </a:t>
            </a:r>
            <a:r>
              <a:rPr lang="fr-FR" dirty="0">
                <a:solidFill>
                  <a:schemeClr val="folHlink"/>
                </a:solidFill>
              </a:rPr>
              <a:t>faudra</a:t>
            </a:r>
            <a:r>
              <a:rPr lang="fr-FR" dirty="0"/>
              <a:t> me téléphoner.</a:t>
            </a:r>
          </a:p>
          <a:p>
            <a:r>
              <a:rPr lang="fr-FR" dirty="0"/>
              <a:t>Lorsque vous </a:t>
            </a:r>
            <a:r>
              <a:rPr lang="fr-FR" dirty="0">
                <a:solidFill>
                  <a:schemeClr val="folHlink"/>
                </a:solidFill>
              </a:rPr>
              <a:t>quitterez</a:t>
            </a:r>
            <a:r>
              <a:rPr lang="fr-FR" dirty="0"/>
              <a:t> le lycée, vous </a:t>
            </a:r>
            <a:r>
              <a:rPr lang="fr-FR" dirty="0">
                <a:solidFill>
                  <a:schemeClr val="hlink"/>
                </a:solidFill>
              </a:rPr>
              <a:t>aurez fait</a:t>
            </a:r>
            <a:r>
              <a:rPr lang="fr-FR" dirty="0"/>
              <a:t> 4 ans de </a:t>
            </a:r>
            <a:r>
              <a:rPr lang="fr-FR" dirty="0" smtClean="0"/>
              <a:t>français.</a:t>
            </a:r>
            <a:endParaRPr lang="fr-FR" dirty="0"/>
          </a:p>
          <a:p>
            <a:r>
              <a:rPr lang="fr-FR" dirty="0"/>
              <a:t>Aussitôt </a:t>
            </a:r>
            <a:r>
              <a:rPr lang="fr-FR" dirty="0" err="1"/>
              <a:t>qu</a:t>
            </a:r>
            <a:r>
              <a:rPr lang="ja-JP" altLang="fr-FR" dirty="0">
                <a:latin typeface="Arial"/>
              </a:rPr>
              <a:t>’</a:t>
            </a:r>
            <a:r>
              <a:rPr lang="fr-FR" dirty="0"/>
              <a:t>elle </a:t>
            </a:r>
            <a:r>
              <a:rPr lang="fr-FR" dirty="0">
                <a:solidFill>
                  <a:schemeClr val="hlink"/>
                </a:solidFill>
              </a:rPr>
              <a:t>se sera habillée</a:t>
            </a:r>
            <a:r>
              <a:rPr lang="fr-FR" dirty="0"/>
              <a:t>, elle </a:t>
            </a:r>
            <a:r>
              <a:rPr lang="fr-FR" dirty="0">
                <a:solidFill>
                  <a:schemeClr val="folHlink"/>
                </a:solidFill>
              </a:rPr>
              <a:t>partira</a:t>
            </a:r>
            <a:r>
              <a:rPr lang="fr-FR" dirty="0"/>
              <a:t> au travail.</a:t>
            </a:r>
          </a:p>
        </p:txBody>
      </p:sp>
    </p:spTree>
    <p:extLst>
      <p:ext uri="{BB962C8B-B14F-4D97-AF65-F5344CB8AC3E}">
        <p14:creationId xmlns:p14="http://schemas.microsoft.com/office/powerpoint/2010/main" val="3643640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 vous de conjuger les verbes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dirty="0"/>
              <a:t>On verra ce film après que tu (finir)           le roman.</a:t>
            </a:r>
          </a:p>
          <a:p>
            <a:pPr>
              <a:lnSpc>
                <a:spcPct val="90000"/>
              </a:lnSpc>
            </a:pPr>
            <a:r>
              <a:rPr lang="fr-FR" dirty="0" err="1"/>
              <a:t>Lorsqu</a:t>
            </a:r>
            <a:r>
              <a:rPr lang="ja-JP" altLang="fr-FR" dirty="0">
                <a:latin typeface="Arial"/>
              </a:rPr>
              <a:t>’</a:t>
            </a:r>
            <a:r>
              <a:rPr lang="fr-FR" dirty="0"/>
              <a:t>elle (avoir</a:t>
            </a:r>
            <a:r>
              <a:rPr lang="fr-FR" dirty="0" smtClean="0"/>
              <a:t>) </a:t>
            </a:r>
            <a:r>
              <a:rPr lang="fr-FR" dirty="0"/>
              <a:t>18 ans, elle pourra voter.</a:t>
            </a:r>
          </a:p>
          <a:p>
            <a:pPr>
              <a:lnSpc>
                <a:spcPct val="90000"/>
              </a:lnSpc>
            </a:pPr>
            <a:r>
              <a:rPr lang="fr-FR" dirty="0"/>
              <a:t>Téléphone-moi aussitôt que tu    (arriver) en ville.</a:t>
            </a:r>
          </a:p>
          <a:p>
            <a:pPr>
              <a:lnSpc>
                <a:spcPct val="90000"/>
              </a:lnSpc>
            </a:pPr>
            <a:r>
              <a:rPr lang="fr-FR" dirty="0"/>
              <a:t>Elle trouvera son </a:t>
            </a:r>
            <a:r>
              <a:rPr lang="fr-FR" dirty="0" smtClean="0"/>
              <a:t>siège (</a:t>
            </a:r>
            <a:r>
              <a:rPr lang="fr-FR" dirty="0" err="1" smtClean="0"/>
              <a:t>seat</a:t>
            </a:r>
            <a:r>
              <a:rPr lang="fr-FR" dirty="0" smtClean="0"/>
              <a:t>), </a:t>
            </a:r>
            <a:r>
              <a:rPr lang="fr-FR" dirty="0"/>
              <a:t>après </a:t>
            </a:r>
            <a:r>
              <a:rPr lang="fr-FR" dirty="0" smtClean="0"/>
              <a:t>que nous (</a:t>
            </a:r>
            <a:r>
              <a:rPr lang="fr-FR" dirty="0"/>
              <a:t>monter) dans le train.</a:t>
            </a:r>
          </a:p>
        </p:txBody>
      </p:sp>
    </p:spTree>
    <p:extLst>
      <p:ext uri="{BB962C8B-B14F-4D97-AF65-F5344CB8AC3E}">
        <p14:creationId xmlns:p14="http://schemas.microsoft.com/office/powerpoint/2010/main" val="2175001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 vous de conjuger les verbes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dirty="0"/>
              <a:t>On verra ce film après que </a:t>
            </a:r>
            <a:r>
              <a:rPr lang="fr-FR" dirty="0" smtClean="0"/>
              <a:t>tu</a:t>
            </a:r>
            <a:r>
              <a:rPr lang="fr-FR" dirty="0">
                <a:solidFill>
                  <a:schemeClr val="hlink"/>
                </a:solidFill>
              </a:rPr>
              <a:t> </a:t>
            </a:r>
            <a:r>
              <a:rPr lang="fr-FR" dirty="0" smtClean="0">
                <a:solidFill>
                  <a:schemeClr val="hlink"/>
                </a:solidFill>
              </a:rPr>
              <a:t>auras </a:t>
            </a:r>
            <a:r>
              <a:rPr lang="fr-FR" dirty="0">
                <a:solidFill>
                  <a:schemeClr val="hlink"/>
                </a:solidFill>
              </a:rPr>
              <a:t>fini</a:t>
            </a:r>
            <a:r>
              <a:rPr lang="fr-FR" dirty="0"/>
              <a:t>      le roman.</a:t>
            </a:r>
          </a:p>
          <a:p>
            <a:pPr>
              <a:lnSpc>
                <a:spcPct val="90000"/>
              </a:lnSpc>
            </a:pPr>
            <a:r>
              <a:rPr lang="fr-FR" dirty="0" err="1"/>
              <a:t>Lorsqu</a:t>
            </a:r>
            <a:r>
              <a:rPr lang="ja-JP" altLang="fr-FR" dirty="0">
                <a:latin typeface="Arial"/>
              </a:rPr>
              <a:t>’</a:t>
            </a:r>
            <a:r>
              <a:rPr lang="fr-FR" dirty="0"/>
              <a:t>elle </a:t>
            </a:r>
            <a:r>
              <a:rPr lang="fr-FR" dirty="0" smtClean="0">
                <a:solidFill>
                  <a:schemeClr val="hlink"/>
                </a:solidFill>
              </a:rPr>
              <a:t>aura </a:t>
            </a:r>
            <a:r>
              <a:rPr lang="fr-FR" dirty="0">
                <a:solidFill>
                  <a:schemeClr val="hlink"/>
                </a:solidFill>
              </a:rPr>
              <a:t>eu</a:t>
            </a:r>
            <a:r>
              <a:rPr lang="fr-FR" dirty="0"/>
              <a:t> </a:t>
            </a:r>
            <a:r>
              <a:rPr lang="fr-FR" dirty="0" smtClean="0"/>
              <a:t>18 </a:t>
            </a:r>
            <a:r>
              <a:rPr lang="fr-FR" dirty="0"/>
              <a:t>ans, elle pourra voter.</a:t>
            </a:r>
          </a:p>
          <a:p>
            <a:pPr>
              <a:lnSpc>
                <a:spcPct val="90000"/>
              </a:lnSpc>
            </a:pPr>
            <a:r>
              <a:rPr lang="fr-FR" dirty="0"/>
              <a:t>Téléphone-moi aussitôt que tu </a:t>
            </a:r>
            <a:r>
              <a:rPr lang="fr-FR" dirty="0" smtClean="0">
                <a:solidFill>
                  <a:schemeClr val="hlink"/>
                </a:solidFill>
              </a:rPr>
              <a:t>seras </a:t>
            </a:r>
            <a:r>
              <a:rPr lang="fr-FR" dirty="0">
                <a:solidFill>
                  <a:schemeClr val="hlink"/>
                </a:solidFill>
              </a:rPr>
              <a:t>arrivé</a:t>
            </a:r>
            <a:r>
              <a:rPr lang="fr-FR" dirty="0"/>
              <a:t>  en ville.</a:t>
            </a:r>
          </a:p>
          <a:p>
            <a:pPr>
              <a:lnSpc>
                <a:spcPct val="90000"/>
              </a:lnSpc>
            </a:pPr>
            <a:r>
              <a:rPr lang="fr-FR" dirty="0"/>
              <a:t>Elle trouvera son </a:t>
            </a:r>
            <a:r>
              <a:rPr lang="fr-FR" dirty="0" smtClean="0"/>
              <a:t>siège (</a:t>
            </a:r>
            <a:r>
              <a:rPr lang="fr-FR" dirty="0" err="1" smtClean="0"/>
              <a:t>seat</a:t>
            </a:r>
            <a:r>
              <a:rPr lang="fr-FR" dirty="0" smtClean="0"/>
              <a:t>), après que nous </a:t>
            </a:r>
            <a:r>
              <a:rPr lang="fr-FR" dirty="0" smtClean="0">
                <a:solidFill>
                  <a:schemeClr val="hlink"/>
                </a:solidFill>
              </a:rPr>
              <a:t>serons montés</a:t>
            </a:r>
            <a:r>
              <a:rPr lang="fr-FR" dirty="0" smtClean="0"/>
              <a:t> dans </a:t>
            </a:r>
            <a:r>
              <a:rPr lang="fr-FR" dirty="0"/>
              <a:t>le train.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1447800" y="838200"/>
            <a:ext cx="7696200" cy="5410200"/>
          </a:xfrm>
          <a:prstGeom prst="irregularSeal2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7200" b="1" dirty="0"/>
              <a:t>LA FIN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1108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  <p:bldP spid="25604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311</Words>
  <Application>Microsoft Macintosh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Le Futur et le Futur Antérieur</vt:lpstr>
      <vt:lpstr>Révisons la formation du futur</vt:lpstr>
      <vt:lpstr>Les radicaux irréguliers</vt:lpstr>
      <vt:lpstr>Les radicaux avec deux R</vt:lpstr>
      <vt:lpstr>Comment former le futur antérieur?</vt:lpstr>
      <vt:lpstr>Le Futur et le Futur Antérieur</vt:lpstr>
      <vt:lpstr>A vous de conjuger les verbes</vt:lpstr>
      <vt:lpstr>A vous de conjuger les verbes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Futur et le Futur Antérieur</dc:title>
  <dc:creator>LPS LPS</dc:creator>
  <cp:lastModifiedBy>LPS LPS</cp:lastModifiedBy>
  <cp:revision>1</cp:revision>
  <dcterms:created xsi:type="dcterms:W3CDTF">2016-09-15T13:26:01Z</dcterms:created>
  <dcterms:modified xsi:type="dcterms:W3CDTF">2016-09-15T13:35:14Z</dcterms:modified>
</cp:coreProperties>
</file>