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sldIdLst>
    <p:sldId id="256" r:id="rId2"/>
    <p:sldId id="257" r:id="rId3"/>
    <p:sldId id="276" r:id="rId4"/>
    <p:sldId id="258" r:id="rId5"/>
    <p:sldId id="259" r:id="rId6"/>
    <p:sldId id="263" r:id="rId7"/>
    <p:sldId id="277" r:id="rId8"/>
    <p:sldId id="260" r:id="rId9"/>
    <p:sldId id="261" r:id="rId10"/>
    <p:sldId id="264" r:id="rId11"/>
    <p:sldId id="265" r:id="rId12"/>
    <p:sldId id="266" r:id="rId13"/>
    <p:sldId id="267" r:id="rId14"/>
    <p:sldId id="269" r:id="rId15"/>
    <p:sldId id="270" r:id="rId16"/>
    <p:sldId id="271" r:id="rId17"/>
    <p:sldId id="272" r:id="rId18"/>
    <p:sldId id="273" r:id="rId19"/>
    <p:sldId id="274" r:id="rId20"/>
    <p:sldId id="278" r:id="rId21"/>
    <p:sldId id="262" r:id="rId22"/>
    <p:sldId id="279" r:id="rId23"/>
    <p:sldId id="280" r:id="rId24"/>
    <p:sldId id="281" r:id="rId25"/>
    <p:sldId id="282" r:id="rId26"/>
    <p:sldId id="283" r:id="rId27"/>
    <p:sldId id="284" r:id="rId28"/>
    <p:sldId id="287" r:id="rId29"/>
    <p:sldId id="286" r:id="rId30"/>
    <p:sldId id="285" r:id="rId31"/>
    <p:sldId id="288" r:id="rId32"/>
    <p:sldId id="289" r:id="rId33"/>
    <p:sldId id="290" r:id="rId34"/>
    <p:sldId id="291" r:id="rId35"/>
    <p:sldId id="292" r:id="rId36"/>
    <p:sldId id="293" r:id="rId37"/>
    <p:sldId id="297" r:id="rId38"/>
    <p:sldId id="294" r:id="rId39"/>
    <p:sldId id="295" r:id="rId40"/>
    <p:sldId id="296" r:id="rId41"/>
    <p:sldId id="299" r:id="rId42"/>
    <p:sldId id="300" r:id="rId43"/>
    <p:sldId id="301" r:id="rId44"/>
    <p:sldId id="302"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6" d="100"/>
          <a:sy n="76" d="100"/>
        </p:scale>
        <p:origin x="-29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51DEABC-D766-4322-8E78-B830FAE35C72}" type="datetime4">
              <a:rPr lang="en-US" smtClean="0"/>
              <a:pPr/>
              <a:t>September 20, 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131F9E-604E-4343-9F29-EF72E8231CAD}" type="datetime4">
              <a:rPr lang="en-US" smtClean="0"/>
              <a:pPr/>
              <a:t>September 20, 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A8E1CE-37F8-4102-8DF9-852A0A51F293}" type="datetime4">
              <a:rPr lang="en-US" smtClean="0"/>
              <a:pPr/>
              <a:t>September 20, 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33F43-3E86-47E4-BFBB-2476D384E1C6}" type="datetime4">
              <a:rPr lang="en-US" smtClean="0"/>
              <a:pPr/>
              <a:t>September 20, 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751663BA-01FC-4367-B6F3-ABB2645D55F1}" type="datetime4">
              <a:rPr lang="en-US" smtClean="0"/>
              <a:pPr/>
              <a:t>September 20, 2016</a:t>
            </a:fld>
            <a:endParaRPr lang="en-US" dirty="0"/>
          </a:p>
        </p:txBody>
      </p:sp>
      <p:sp>
        <p:nvSpPr>
          <p:cNvPr id="8" name="Slide Number Placeholder 7"/>
          <p:cNvSpPr>
            <a:spLocks noGrp="1"/>
          </p:cNvSpPr>
          <p:nvPr>
            <p:ph type="sldNum" sz="quarter" idx="11"/>
          </p:nvPr>
        </p:nvSpPr>
        <p:spPr/>
        <p:txBody>
          <a:bodyPr/>
          <a:lstStyle/>
          <a:p>
            <a:fld id="{F38DF745-7D3F-47F4-83A3-874385CFAA69}"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9B19C71-EC74-44AF-B27E-FC7DC3C3A61D}" type="datetime4">
              <a:rPr lang="en-US" smtClean="0"/>
              <a:pPr/>
              <a:t>September 20, 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A5CDA29-3CBE-48EA-92AE-A996835462BA}" type="datetime4">
              <a:rPr lang="en-US" smtClean="0"/>
              <a:pPr/>
              <a:t>September 20, 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9EC054-3869-4501-B163-1BBFDE8DCE04}" type="datetime4">
              <a:rPr lang="en-US" smtClean="0"/>
              <a:pPr/>
              <a:t>September 20, 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63D831-56C1-49CF-8EF7-8B9A98402BCD}" type="datetime4">
              <a:rPr lang="en-US" smtClean="0"/>
              <a:pPr/>
              <a:t>September 20, 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September 20, 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EEA923-9BEE-48CE-9F28-5B525F399BAD}" type="datetime4">
              <a:rPr lang="en-US" smtClean="0"/>
              <a:pPr/>
              <a:t>September 20, 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pPr/>
              <a:t>‹#›</a:t>
            </a:fld>
            <a:endParaRPr lang="en-US" dirty="0"/>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September 20, 2016</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F38DF745-7D3F-47F4-83A3-874385CFAA69}" type="slidenum">
              <a:rPr lang="en-US" smtClean="0"/>
              <a:pPr/>
              <a:t>‹#›</a:t>
            </a:fld>
            <a:endParaRPr lang="en-US" dirty="0"/>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sldNum="0"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3qHA366oRMs" TargetMode="Externa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5pSKVgMN7xg" TargetMode="Externa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X70hGbGc2ZM" TargetMode="External"/><Relationship Id="rId3"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WSkYcOeuYDg" TargetMode="External"/><Relationship Id="rId3"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Elements of Fiction</a:t>
            </a:r>
            <a:endParaRPr lang="en-US" dirty="0"/>
          </a:p>
        </p:txBody>
      </p:sp>
      <p:sp>
        <p:nvSpPr>
          <p:cNvPr id="3" name="Subtitle 2"/>
          <p:cNvSpPr>
            <a:spLocks noGrp="1"/>
          </p:cNvSpPr>
          <p:nvPr>
            <p:ph type="subTitle" idx="1"/>
          </p:nvPr>
        </p:nvSpPr>
        <p:spPr/>
        <p:txBody>
          <a:bodyPr/>
          <a:lstStyle/>
          <a:p>
            <a:r>
              <a:rPr lang="en-US" dirty="0" smtClean="0"/>
              <a:t>Short Story Unit </a:t>
            </a:r>
            <a:endParaRPr lang="en-US" dirty="0"/>
          </a:p>
        </p:txBody>
      </p:sp>
    </p:spTree>
    <p:extLst>
      <p:ext uri="{BB962C8B-B14F-4D97-AF65-F5344CB8AC3E}">
        <p14:creationId xmlns:p14="http://schemas.microsoft.com/office/powerpoint/2010/main" val="248444392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Theme </a:t>
            </a:r>
            <a:endParaRPr lang="en-US" dirty="0"/>
          </a:p>
        </p:txBody>
      </p:sp>
      <p:sp>
        <p:nvSpPr>
          <p:cNvPr id="3" name="Content Placeholder 2"/>
          <p:cNvSpPr>
            <a:spLocks noGrp="1"/>
          </p:cNvSpPr>
          <p:nvPr>
            <p:ph idx="1"/>
          </p:nvPr>
        </p:nvSpPr>
        <p:spPr>
          <a:xfrm>
            <a:off x="621079" y="1752600"/>
            <a:ext cx="7839233" cy="4373563"/>
          </a:xfrm>
        </p:spPr>
        <p:txBody>
          <a:bodyPr>
            <a:normAutofit/>
          </a:bodyPr>
          <a:lstStyle/>
          <a:p>
            <a:pPr algn="ctr"/>
            <a:r>
              <a:rPr lang="en-US" dirty="0" smtClean="0"/>
              <a:t>Theme is the </a:t>
            </a:r>
            <a:r>
              <a:rPr lang="en-US" u="sng" dirty="0" smtClean="0"/>
              <a:t>main idea </a:t>
            </a:r>
            <a:r>
              <a:rPr lang="en-US" dirty="0" smtClean="0"/>
              <a:t>or central </a:t>
            </a:r>
            <a:r>
              <a:rPr lang="en-US" u="sng" dirty="0" smtClean="0"/>
              <a:t>message</a:t>
            </a:r>
            <a:r>
              <a:rPr lang="en-US" dirty="0" smtClean="0"/>
              <a:t> of the story. It usually contains some insight into the human condition– telling something about humans and life. </a:t>
            </a:r>
          </a:p>
          <a:p>
            <a:pPr algn="ctr"/>
            <a:endParaRPr lang="en-US" dirty="0"/>
          </a:p>
          <a:p>
            <a:pPr algn="ctr"/>
            <a:r>
              <a:rPr lang="en-US" dirty="0" smtClean="0"/>
              <a:t>The theme can be stated directly or implied by the events and actions in the story. </a:t>
            </a:r>
          </a:p>
          <a:p>
            <a:pPr algn="ctr"/>
            <a:endParaRPr lang="en-US" dirty="0"/>
          </a:p>
          <a:p>
            <a:pPr algn="ctr"/>
            <a:endParaRPr lang="en-US" dirty="0"/>
          </a:p>
        </p:txBody>
      </p:sp>
      <p:pic>
        <p:nvPicPr>
          <p:cNvPr id="4" name="Picture 3">
            <a:hlinkClick r:id="rId2"/>
          </p:cNvPr>
          <p:cNvPicPr>
            <a:picLocks noChangeAspect="1"/>
          </p:cNvPicPr>
          <p:nvPr/>
        </p:nvPicPr>
        <p:blipFill>
          <a:blip r:embed="rId3"/>
          <a:stretch>
            <a:fillRect/>
          </a:stretch>
        </p:blipFill>
        <p:spPr>
          <a:xfrm>
            <a:off x="0" y="4148389"/>
            <a:ext cx="8951953" cy="2709611"/>
          </a:xfrm>
          <a:prstGeom prst="rect">
            <a:avLst/>
          </a:prstGeom>
        </p:spPr>
      </p:pic>
    </p:spTree>
    <p:extLst>
      <p:ext uri="{BB962C8B-B14F-4D97-AF65-F5344CB8AC3E}">
        <p14:creationId xmlns:p14="http://schemas.microsoft.com/office/powerpoint/2010/main" val="64729369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06"/>
            <a:ext cx="5791200" cy="1371600"/>
          </a:xfrm>
        </p:spPr>
        <p:txBody>
          <a:bodyPr/>
          <a:lstStyle/>
          <a:p>
            <a:r>
              <a:rPr lang="en-US" dirty="0" smtClean="0"/>
              <a:t>Symbolism </a:t>
            </a:r>
            <a:endParaRPr lang="en-US" dirty="0"/>
          </a:p>
        </p:txBody>
      </p:sp>
      <p:sp>
        <p:nvSpPr>
          <p:cNvPr id="3" name="Content Placeholder 2"/>
          <p:cNvSpPr>
            <a:spLocks noGrp="1"/>
          </p:cNvSpPr>
          <p:nvPr>
            <p:ph idx="1"/>
          </p:nvPr>
        </p:nvSpPr>
        <p:spPr>
          <a:xfrm>
            <a:off x="457200" y="1094994"/>
            <a:ext cx="7620000" cy="4373563"/>
          </a:xfrm>
        </p:spPr>
        <p:txBody>
          <a:bodyPr/>
          <a:lstStyle/>
          <a:p>
            <a:pPr algn="ctr"/>
            <a:r>
              <a:rPr lang="en-US" dirty="0" smtClean="0"/>
              <a:t>A symbol represents an idea, quality, or concept larger than itself. </a:t>
            </a:r>
            <a:endParaRPr lang="en-US" dirty="0"/>
          </a:p>
        </p:txBody>
      </p:sp>
      <p:pic>
        <p:nvPicPr>
          <p:cNvPr id="4" name="Picture 3" descr="disney_symbolism_by_jay3jay-d57ad4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97056"/>
            <a:ext cx="8978558" cy="4760943"/>
          </a:xfrm>
          <a:prstGeom prst="rect">
            <a:avLst/>
          </a:prstGeom>
        </p:spPr>
      </p:pic>
    </p:spTree>
    <p:extLst>
      <p:ext uri="{BB962C8B-B14F-4D97-AF65-F5344CB8AC3E}">
        <p14:creationId xmlns:p14="http://schemas.microsoft.com/office/powerpoint/2010/main" val="361895763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Symbolism </a:t>
            </a:r>
            <a:endParaRPr lang="en-US" dirty="0"/>
          </a:p>
        </p:txBody>
      </p:sp>
      <p:sp>
        <p:nvSpPr>
          <p:cNvPr id="3" name="Content Placeholder 2"/>
          <p:cNvSpPr>
            <a:spLocks noGrp="1"/>
          </p:cNvSpPr>
          <p:nvPr>
            <p:ph idx="1"/>
          </p:nvPr>
        </p:nvSpPr>
        <p:spPr/>
        <p:txBody>
          <a:bodyPr/>
          <a:lstStyle/>
          <a:p>
            <a:r>
              <a:rPr lang="en-US" dirty="0" smtClean="0"/>
              <a:t>What can these symbols represent? </a:t>
            </a:r>
          </a:p>
          <a:p>
            <a:endParaRPr lang="en-US" dirty="0"/>
          </a:p>
          <a:p>
            <a:r>
              <a:rPr lang="en-US" dirty="0" smtClean="0"/>
              <a:t>A journey can symbolize…</a:t>
            </a:r>
          </a:p>
          <a:p>
            <a:endParaRPr lang="en-US" dirty="0"/>
          </a:p>
          <a:p>
            <a:r>
              <a:rPr lang="en-US" dirty="0" smtClean="0"/>
              <a:t>A lion can symbolize…</a:t>
            </a:r>
          </a:p>
          <a:p>
            <a:endParaRPr lang="en-US" dirty="0"/>
          </a:p>
          <a:p>
            <a:r>
              <a:rPr lang="en-US" dirty="0" smtClean="0"/>
              <a:t>A red rose can represent… </a:t>
            </a:r>
          </a:p>
          <a:p>
            <a:endParaRPr lang="en-US" dirty="0"/>
          </a:p>
          <a:p>
            <a:r>
              <a:rPr lang="en-US" dirty="0" smtClean="0"/>
              <a:t>Water can be a symbol of… </a:t>
            </a:r>
            <a:endParaRPr lang="en-US" dirty="0"/>
          </a:p>
        </p:txBody>
      </p:sp>
    </p:spTree>
    <p:extLst>
      <p:ext uri="{BB962C8B-B14F-4D97-AF65-F5344CB8AC3E}">
        <p14:creationId xmlns:p14="http://schemas.microsoft.com/office/powerpoint/2010/main" val="291795797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Tone </a:t>
            </a:r>
            <a:endParaRPr lang="en-US" dirty="0"/>
          </a:p>
        </p:txBody>
      </p:sp>
      <p:sp>
        <p:nvSpPr>
          <p:cNvPr id="3" name="Content Placeholder 2"/>
          <p:cNvSpPr>
            <a:spLocks noGrp="1"/>
          </p:cNvSpPr>
          <p:nvPr>
            <p:ph idx="1"/>
          </p:nvPr>
        </p:nvSpPr>
        <p:spPr/>
        <p:txBody>
          <a:bodyPr/>
          <a:lstStyle/>
          <a:p>
            <a:r>
              <a:rPr lang="en-US" dirty="0" smtClean="0"/>
              <a:t>The author’s attitude/feelings about the subject reflected in the text. </a:t>
            </a:r>
            <a:endParaRPr lang="en-US" dirty="0"/>
          </a:p>
        </p:txBody>
      </p:sp>
      <p:sp>
        <p:nvSpPr>
          <p:cNvPr id="4" name="Title 1"/>
          <p:cNvSpPr txBox="1">
            <a:spLocks/>
          </p:cNvSpPr>
          <p:nvPr/>
        </p:nvSpPr>
        <p:spPr>
          <a:xfrm>
            <a:off x="609600" y="2585719"/>
            <a:ext cx="5791200" cy="13716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en-US" smtClean="0"/>
              <a:t>Mood</a:t>
            </a:r>
            <a:endParaRPr lang="en-US" dirty="0"/>
          </a:p>
        </p:txBody>
      </p:sp>
      <p:sp>
        <p:nvSpPr>
          <p:cNvPr id="5" name="Content Placeholder 2"/>
          <p:cNvSpPr txBox="1">
            <a:spLocks/>
          </p:cNvSpPr>
          <p:nvPr/>
        </p:nvSpPr>
        <p:spPr>
          <a:xfrm>
            <a:off x="609600" y="4341097"/>
            <a:ext cx="7620000" cy="919835"/>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mtClean="0"/>
              <a:t>The overall feeling or atmosphere of a story. It is the way that you feel when you are reading. </a:t>
            </a:r>
            <a:endParaRPr lang="en-US" dirty="0"/>
          </a:p>
        </p:txBody>
      </p:sp>
    </p:spTree>
    <p:extLst>
      <p:ext uri="{BB962C8B-B14F-4D97-AF65-F5344CB8AC3E}">
        <p14:creationId xmlns:p14="http://schemas.microsoft.com/office/powerpoint/2010/main" val="7266601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Characterization</a:t>
            </a:r>
            <a:endParaRPr lang="en-US" dirty="0"/>
          </a:p>
        </p:txBody>
      </p:sp>
      <p:sp>
        <p:nvSpPr>
          <p:cNvPr id="3" name="Content Placeholder 2"/>
          <p:cNvSpPr>
            <a:spLocks noGrp="1"/>
          </p:cNvSpPr>
          <p:nvPr>
            <p:ph idx="1"/>
          </p:nvPr>
        </p:nvSpPr>
        <p:spPr/>
        <p:txBody>
          <a:bodyPr>
            <a:normAutofit lnSpcReduction="10000"/>
          </a:bodyPr>
          <a:lstStyle/>
          <a:p>
            <a:r>
              <a:rPr lang="en-US" dirty="0" smtClean="0"/>
              <a:t>How characters develop throughout a story. </a:t>
            </a:r>
          </a:p>
          <a:p>
            <a:endParaRPr lang="en-US" sz="1800" dirty="0"/>
          </a:p>
          <a:p>
            <a:r>
              <a:rPr lang="en-US" sz="1800" dirty="0" smtClean="0"/>
              <a:t>Round Characters: </a:t>
            </a:r>
            <a:r>
              <a:rPr lang="en-US" sz="1800" b="0" dirty="0" smtClean="0"/>
              <a:t>Convincing, true to life. Have many different and sometimes </a:t>
            </a:r>
            <a:r>
              <a:rPr lang="en-US" sz="1800" b="0" dirty="0" smtClean="0"/>
              <a:t>contradictory </a:t>
            </a:r>
            <a:r>
              <a:rPr lang="en-US" sz="1800" b="0" dirty="0" smtClean="0"/>
              <a:t>personality traits. </a:t>
            </a:r>
          </a:p>
          <a:p>
            <a:endParaRPr lang="en-US" sz="1800" b="0" dirty="0"/>
          </a:p>
          <a:p>
            <a:r>
              <a:rPr lang="en-US" sz="1800" dirty="0" smtClean="0"/>
              <a:t>Dynamic Characters: </a:t>
            </a:r>
            <a:r>
              <a:rPr lang="en-US" sz="1800" b="0" dirty="0" smtClean="0"/>
              <a:t>Undergo some type of change or development in the story, often because of something that happens to them. </a:t>
            </a:r>
          </a:p>
          <a:p>
            <a:endParaRPr lang="en-US" sz="1800" b="0" dirty="0"/>
          </a:p>
          <a:p>
            <a:r>
              <a:rPr lang="en-US" sz="1800" dirty="0" smtClean="0"/>
              <a:t>Flat Characters: </a:t>
            </a:r>
            <a:r>
              <a:rPr lang="en-US" sz="1800" b="0" dirty="0" smtClean="0"/>
              <a:t>Stereotyped, shallow, and often symbolic. Have only one or two personality traits. </a:t>
            </a:r>
          </a:p>
          <a:p>
            <a:endParaRPr lang="en-US" sz="1800" b="0" dirty="0"/>
          </a:p>
          <a:p>
            <a:r>
              <a:rPr lang="en-US" sz="1800" dirty="0" smtClean="0"/>
              <a:t>Static Characters: </a:t>
            </a:r>
            <a:r>
              <a:rPr lang="en-US" sz="1800" b="0" dirty="0" smtClean="0"/>
              <a:t>Do not change in the course of a story. </a:t>
            </a:r>
            <a:endParaRPr lang="en-US" sz="1800" dirty="0"/>
          </a:p>
        </p:txBody>
      </p:sp>
    </p:spTree>
    <p:extLst>
      <p:ext uri="{BB962C8B-B14F-4D97-AF65-F5344CB8AC3E}">
        <p14:creationId xmlns:p14="http://schemas.microsoft.com/office/powerpoint/2010/main" val="146390086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Protagonist</a:t>
            </a:r>
            <a:endParaRPr lang="en-US" dirty="0"/>
          </a:p>
        </p:txBody>
      </p:sp>
      <p:sp>
        <p:nvSpPr>
          <p:cNvPr id="3" name="Content Placeholder 2"/>
          <p:cNvSpPr>
            <a:spLocks noGrp="1"/>
          </p:cNvSpPr>
          <p:nvPr>
            <p:ph idx="1"/>
          </p:nvPr>
        </p:nvSpPr>
        <p:spPr>
          <a:xfrm>
            <a:off x="457200" y="1752600"/>
            <a:ext cx="7620000" cy="968571"/>
          </a:xfrm>
        </p:spPr>
        <p:txBody>
          <a:bodyPr/>
          <a:lstStyle/>
          <a:p>
            <a:r>
              <a:rPr lang="en-US" dirty="0" smtClean="0"/>
              <a:t>The main character in a literary work. </a:t>
            </a:r>
            <a:endParaRPr lang="en-US" dirty="0"/>
          </a:p>
        </p:txBody>
      </p:sp>
      <p:pic>
        <p:nvPicPr>
          <p:cNvPr id="4" name="Picture 3"/>
          <p:cNvPicPr>
            <a:picLocks noChangeAspect="1"/>
          </p:cNvPicPr>
          <p:nvPr/>
        </p:nvPicPr>
        <p:blipFill>
          <a:blip r:embed="rId2"/>
          <a:stretch>
            <a:fillRect/>
          </a:stretch>
        </p:blipFill>
        <p:spPr>
          <a:xfrm>
            <a:off x="457200" y="2721171"/>
            <a:ext cx="7293490" cy="3762932"/>
          </a:xfrm>
          <a:prstGeom prst="rect">
            <a:avLst/>
          </a:prstGeom>
        </p:spPr>
      </p:pic>
    </p:spTree>
    <p:extLst>
      <p:ext uri="{BB962C8B-B14F-4D97-AF65-F5344CB8AC3E}">
        <p14:creationId xmlns:p14="http://schemas.microsoft.com/office/powerpoint/2010/main" val="346419017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Antagonist</a:t>
            </a:r>
            <a:endParaRPr lang="en-US" dirty="0"/>
          </a:p>
        </p:txBody>
      </p:sp>
      <p:sp>
        <p:nvSpPr>
          <p:cNvPr id="3" name="Content Placeholder 2"/>
          <p:cNvSpPr>
            <a:spLocks noGrp="1"/>
          </p:cNvSpPr>
          <p:nvPr>
            <p:ph idx="1"/>
          </p:nvPr>
        </p:nvSpPr>
        <p:spPr>
          <a:xfrm>
            <a:off x="457200" y="1752600"/>
            <a:ext cx="7620000" cy="968571"/>
          </a:xfrm>
        </p:spPr>
        <p:txBody>
          <a:bodyPr/>
          <a:lstStyle/>
          <a:p>
            <a:r>
              <a:rPr lang="en-US" dirty="0" smtClean="0"/>
              <a:t>The character who opposes the protagonist. </a:t>
            </a:r>
            <a:endParaRPr lang="en-US" dirty="0"/>
          </a:p>
        </p:txBody>
      </p:sp>
      <p:pic>
        <p:nvPicPr>
          <p:cNvPr id="4" name="Picture 3"/>
          <p:cNvPicPr>
            <a:picLocks noChangeAspect="1"/>
          </p:cNvPicPr>
          <p:nvPr/>
        </p:nvPicPr>
        <p:blipFill rotWithShape="1">
          <a:blip r:embed="rId2"/>
          <a:srcRect r="4849" b="5441"/>
          <a:stretch/>
        </p:blipFill>
        <p:spPr>
          <a:xfrm rot="260027">
            <a:off x="1198267" y="2439782"/>
            <a:ext cx="5872996" cy="3963717"/>
          </a:xfrm>
          <a:prstGeom prst="rect">
            <a:avLst/>
          </a:prstGeom>
        </p:spPr>
      </p:pic>
    </p:spTree>
    <p:extLst>
      <p:ext uri="{BB962C8B-B14F-4D97-AF65-F5344CB8AC3E}">
        <p14:creationId xmlns:p14="http://schemas.microsoft.com/office/powerpoint/2010/main" val="241021777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5860" y="1528245"/>
            <a:ext cx="8488784" cy="3706769"/>
          </a:xfrm>
          <a:prstGeom prst="rect">
            <a:avLst/>
          </a:prstGeom>
        </p:spPr>
      </p:pic>
    </p:spTree>
    <p:extLst>
      <p:ext uri="{BB962C8B-B14F-4D97-AF65-F5344CB8AC3E}">
        <p14:creationId xmlns:p14="http://schemas.microsoft.com/office/powerpoint/2010/main" val="18335151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11736" b="11736"/>
          <a:stretch>
            <a:fillRect/>
          </a:stretch>
        </p:blipFill>
        <p:spPr>
          <a:xfrm>
            <a:off x="457200" y="0"/>
            <a:ext cx="7992074" cy="5105436"/>
          </a:xfrm>
        </p:spPr>
      </p:pic>
    </p:spTree>
    <p:extLst>
      <p:ext uri="{BB962C8B-B14F-4D97-AF65-F5344CB8AC3E}">
        <p14:creationId xmlns:p14="http://schemas.microsoft.com/office/powerpoint/2010/main" val="100701317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1999" y="1156851"/>
            <a:ext cx="7325677" cy="4053542"/>
          </a:xfrm>
          <a:prstGeom prst="rect">
            <a:avLst/>
          </a:prstGeom>
        </p:spPr>
      </p:pic>
    </p:spTree>
    <p:extLst>
      <p:ext uri="{BB962C8B-B14F-4D97-AF65-F5344CB8AC3E}">
        <p14:creationId xmlns:p14="http://schemas.microsoft.com/office/powerpoint/2010/main" val="75162317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Setting</a:t>
            </a:r>
            <a:endParaRPr lang="en-US" dirty="0"/>
          </a:p>
        </p:txBody>
      </p:sp>
      <p:sp>
        <p:nvSpPr>
          <p:cNvPr id="3" name="Content Placeholder 2"/>
          <p:cNvSpPr>
            <a:spLocks noGrp="1"/>
          </p:cNvSpPr>
          <p:nvPr>
            <p:ph idx="1"/>
          </p:nvPr>
        </p:nvSpPr>
        <p:spPr>
          <a:xfrm>
            <a:off x="457200" y="1752600"/>
            <a:ext cx="4262838" cy="1821543"/>
          </a:xfrm>
        </p:spPr>
        <p:txBody>
          <a:bodyPr>
            <a:normAutofit lnSpcReduction="10000"/>
          </a:bodyPr>
          <a:lstStyle/>
          <a:p>
            <a:pPr marL="342900" indent="-342900">
              <a:buFont typeface="Arial"/>
              <a:buChar char="•"/>
            </a:pPr>
            <a:r>
              <a:rPr lang="en-US" dirty="0" smtClean="0"/>
              <a:t>The time and place of the story. </a:t>
            </a:r>
          </a:p>
          <a:p>
            <a:pPr marL="800100" lvl="1" indent="-342900">
              <a:buFont typeface="Arial"/>
              <a:buChar char="•"/>
            </a:pPr>
            <a:r>
              <a:rPr lang="en-US" dirty="0" smtClean="0"/>
              <a:t>Geographical Location</a:t>
            </a:r>
          </a:p>
          <a:p>
            <a:pPr marL="800100" lvl="1" indent="-342900">
              <a:buFont typeface="Arial"/>
              <a:buChar char="•"/>
            </a:pPr>
            <a:r>
              <a:rPr lang="en-US" dirty="0" smtClean="0"/>
              <a:t>Time Period</a:t>
            </a:r>
          </a:p>
          <a:p>
            <a:pPr marL="800100" lvl="1" indent="-342900">
              <a:buFont typeface="Arial"/>
              <a:buChar char="•"/>
            </a:pPr>
            <a:r>
              <a:rPr lang="en-US" dirty="0" smtClean="0"/>
              <a:t>Specific building or room </a:t>
            </a:r>
            <a:endParaRPr lang="en-US" dirty="0"/>
          </a:p>
        </p:txBody>
      </p:sp>
      <p:pic>
        <p:nvPicPr>
          <p:cNvPr id="4" name="Picture 3" descr="SettingGuardians-of-the-Galaxy-pos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0920" y="3814398"/>
            <a:ext cx="6449942" cy="2842305"/>
          </a:xfrm>
          <a:prstGeom prst="rect">
            <a:avLst/>
          </a:prstGeom>
        </p:spPr>
      </p:pic>
    </p:spTree>
    <p:extLst>
      <p:ext uri="{BB962C8B-B14F-4D97-AF65-F5344CB8AC3E}">
        <p14:creationId xmlns:p14="http://schemas.microsoft.com/office/powerpoint/2010/main" val="246905653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Conflict</a:t>
            </a:r>
            <a:endParaRPr lang="en-US" dirty="0"/>
          </a:p>
        </p:txBody>
      </p:sp>
      <p:sp>
        <p:nvSpPr>
          <p:cNvPr id="3" name="Content Placeholder 2"/>
          <p:cNvSpPr>
            <a:spLocks noGrp="1"/>
          </p:cNvSpPr>
          <p:nvPr>
            <p:ph idx="1"/>
          </p:nvPr>
        </p:nvSpPr>
        <p:spPr>
          <a:xfrm>
            <a:off x="457200" y="1736690"/>
            <a:ext cx="7620000" cy="1010397"/>
          </a:xfrm>
        </p:spPr>
        <p:txBody>
          <a:bodyPr/>
          <a:lstStyle/>
          <a:p>
            <a:r>
              <a:rPr lang="en-US" dirty="0" smtClean="0"/>
              <a:t>The struggle between </a:t>
            </a:r>
            <a:r>
              <a:rPr lang="en-US" i="1" u="sng" dirty="0" smtClean="0"/>
              <a:t>opposing </a:t>
            </a:r>
            <a:r>
              <a:rPr lang="en-US" dirty="0" smtClean="0"/>
              <a:t>forces. </a:t>
            </a:r>
            <a:endParaRPr lang="en-US" dirty="0"/>
          </a:p>
        </p:txBody>
      </p:sp>
      <p:pic>
        <p:nvPicPr>
          <p:cNvPr id="5" name="Picture 4"/>
          <p:cNvPicPr>
            <a:picLocks noChangeAspect="1"/>
          </p:cNvPicPr>
          <p:nvPr/>
        </p:nvPicPr>
        <p:blipFill>
          <a:blip r:embed="rId2"/>
          <a:stretch>
            <a:fillRect/>
          </a:stretch>
        </p:blipFill>
        <p:spPr>
          <a:xfrm>
            <a:off x="751739" y="2298699"/>
            <a:ext cx="6610120" cy="3899971"/>
          </a:xfrm>
          <a:prstGeom prst="rect">
            <a:avLst/>
          </a:prstGeom>
        </p:spPr>
      </p:pic>
    </p:spTree>
    <p:extLst>
      <p:ext uri="{BB962C8B-B14F-4D97-AF65-F5344CB8AC3E}">
        <p14:creationId xmlns:p14="http://schemas.microsoft.com/office/powerpoint/2010/main" val="246482790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Conflict</a:t>
            </a:r>
            <a:endParaRPr lang="en-US" dirty="0"/>
          </a:p>
        </p:txBody>
      </p:sp>
      <p:sp>
        <p:nvSpPr>
          <p:cNvPr id="3" name="Content Placeholder 2"/>
          <p:cNvSpPr>
            <a:spLocks noGrp="1"/>
          </p:cNvSpPr>
          <p:nvPr>
            <p:ph idx="1"/>
          </p:nvPr>
        </p:nvSpPr>
        <p:spPr>
          <a:xfrm>
            <a:off x="457200" y="1752600"/>
            <a:ext cx="7620000" cy="1720133"/>
          </a:xfrm>
        </p:spPr>
        <p:txBody>
          <a:bodyPr/>
          <a:lstStyle/>
          <a:p>
            <a:r>
              <a:rPr lang="en-US" dirty="0" smtClean="0"/>
              <a:t>CONFLICT IS THE PLOT. Without it, we have no story! </a:t>
            </a:r>
          </a:p>
          <a:p>
            <a:endParaRPr lang="en-US" dirty="0"/>
          </a:p>
          <a:p>
            <a:r>
              <a:rPr lang="en-US" dirty="0" smtClean="0"/>
              <a:t>Imagine </a:t>
            </a:r>
            <a:r>
              <a:rPr lang="en-US" i="1" dirty="0" smtClean="0"/>
              <a:t>FINDING NEMO </a:t>
            </a:r>
            <a:r>
              <a:rPr lang="en-US" dirty="0" smtClean="0"/>
              <a:t>without any conflict…. </a:t>
            </a:r>
          </a:p>
          <a:p>
            <a:endParaRPr lang="en-US" dirty="0"/>
          </a:p>
          <a:p>
            <a:endParaRPr lang="en-US" dirty="0"/>
          </a:p>
        </p:txBody>
      </p:sp>
      <p:pic>
        <p:nvPicPr>
          <p:cNvPr id="4" name="Picture 3"/>
          <p:cNvPicPr>
            <a:picLocks noChangeAspect="1"/>
          </p:cNvPicPr>
          <p:nvPr/>
        </p:nvPicPr>
        <p:blipFill>
          <a:blip r:embed="rId2"/>
          <a:stretch>
            <a:fillRect/>
          </a:stretch>
        </p:blipFill>
        <p:spPr>
          <a:xfrm>
            <a:off x="762000" y="3472733"/>
            <a:ext cx="6833158" cy="2387637"/>
          </a:xfrm>
          <a:prstGeom prst="rect">
            <a:avLst/>
          </a:prstGeom>
        </p:spPr>
      </p:pic>
    </p:spTree>
    <p:extLst>
      <p:ext uri="{BB962C8B-B14F-4D97-AF65-F5344CB8AC3E}">
        <p14:creationId xmlns:p14="http://schemas.microsoft.com/office/powerpoint/2010/main" val="104746062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Conflict in literature</a:t>
            </a:r>
            <a:endParaRPr lang="en-US" dirty="0"/>
          </a:p>
        </p:txBody>
      </p:sp>
      <p:sp>
        <p:nvSpPr>
          <p:cNvPr id="3" name="Content Placeholder 2"/>
          <p:cNvSpPr>
            <a:spLocks noGrp="1"/>
          </p:cNvSpPr>
          <p:nvPr>
            <p:ph idx="1"/>
          </p:nvPr>
        </p:nvSpPr>
        <p:spPr>
          <a:xfrm>
            <a:off x="457200" y="1752601"/>
            <a:ext cx="7620000" cy="838992"/>
          </a:xfrm>
        </p:spPr>
        <p:txBody>
          <a:bodyPr/>
          <a:lstStyle/>
          <a:p>
            <a:r>
              <a:rPr lang="en-US" dirty="0" smtClean="0"/>
              <a:t>Sets a protagonist against an antagonist. </a:t>
            </a:r>
            <a:endParaRPr lang="en-US" dirty="0"/>
          </a:p>
        </p:txBody>
      </p:sp>
      <p:pic>
        <p:nvPicPr>
          <p:cNvPr id="4" name="Picture 3"/>
          <p:cNvPicPr>
            <a:picLocks noChangeAspect="1"/>
          </p:cNvPicPr>
          <p:nvPr/>
        </p:nvPicPr>
        <p:blipFill>
          <a:blip r:embed="rId2"/>
          <a:stretch>
            <a:fillRect/>
          </a:stretch>
        </p:blipFill>
        <p:spPr>
          <a:xfrm>
            <a:off x="152400" y="2591594"/>
            <a:ext cx="8350029" cy="4266406"/>
          </a:xfrm>
          <a:prstGeom prst="rect">
            <a:avLst/>
          </a:prstGeom>
        </p:spPr>
      </p:pic>
    </p:spTree>
    <p:extLst>
      <p:ext uri="{BB962C8B-B14F-4D97-AF65-F5344CB8AC3E}">
        <p14:creationId xmlns:p14="http://schemas.microsoft.com/office/powerpoint/2010/main" val="69654059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10142" b="10142"/>
          <a:stretch>
            <a:fillRect/>
          </a:stretch>
        </p:blipFill>
        <p:spPr>
          <a:xfrm>
            <a:off x="0" y="0"/>
            <a:ext cx="9144000" cy="6858000"/>
          </a:xfrm>
        </p:spPr>
      </p:pic>
    </p:spTree>
    <p:extLst>
      <p:ext uri="{BB962C8B-B14F-4D97-AF65-F5344CB8AC3E}">
        <p14:creationId xmlns:p14="http://schemas.microsoft.com/office/powerpoint/2010/main" val="72507788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14679" b="14679"/>
          <a:stretch>
            <a:fillRect/>
          </a:stretch>
        </p:blipFill>
        <p:spPr/>
      </p:pic>
      <p:pic>
        <p:nvPicPr>
          <p:cNvPr id="5" name="Picture 4"/>
          <p:cNvPicPr>
            <a:picLocks noChangeAspect="1"/>
          </p:cNvPicPr>
          <p:nvPr/>
        </p:nvPicPr>
        <p:blipFill>
          <a:blip r:embed="rId2"/>
          <a:stretch>
            <a:fillRect/>
          </a:stretch>
        </p:blipFill>
        <p:spPr>
          <a:xfrm>
            <a:off x="342900" y="0"/>
            <a:ext cx="8801100" cy="6858000"/>
          </a:xfrm>
          <a:prstGeom prst="rect">
            <a:avLst/>
          </a:prstGeom>
        </p:spPr>
      </p:pic>
    </p:spTree>
    <p:extLst>
      <p:ext uri="{BB962C8B-B14F-4D97-AF65-F5344CB8AC3E}">
        <p14:creationId xmlns:p14="http://schemas.microsoft.com/office/powerpoint/2010/main" val="114031805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 vs. Man </a:t>
            </a:r>
            <a:endParaRPr lang="en-US" dirty="0"/>
          </a:p>
        </p:txBody>
      </p:sp>
      <p:sp>
        <p:nvSpPr>
          <p:cNvPr id="5" name="Content Placeholder 4"/>
          <p:cNvSpPr>
            <a:spLocks noGrp="1"/>
          </p:cNvSpPr>
          <p:nvPr>
            <p:ph idx="1"/>
          </p:nvPr>
        </p:nvSpPr>
        <p:spPr>
          <a:xfrm>
            <a:off x="457200" y="1752600"/>
            <a:ext cx="3564661" cy="981779"/>
          </a:xfrm>
        </p:spPr>
        <p:txBody>
          <a:bodyPr>
            <a:normAutofit lnSpcReduction="10000"/>
          </a:bodyPr>
          <a:lstStyle/>
          <a:p>
            <a:r>
              <a:rPr lang="en-US" dirty="0" smtClean="0"/>
              <a:t>Conflict sets a protagonist against human (or human-like) antagonist. </a:t>
            </a:r>
            <a:endParaRPr lang="en-US" dirty="0"/>
          </a:p>
        </p:txBody>
      </p:sp>
      <p:pic>
        <p:nvPicPr>
          <p:cNvPr id="6" name="Picture 5"/>
          <p:cNvPicPr>
            <a:picLocks noChangeAspect="1"/>
          </p:cNvPicPr>
          <p:nvPr/>
        </p:nvPicPr>
        <p:blipFill>
          <a:blip r:embed="rId2"/>
          <a:stretch>
            <a:fillRect/>
          </a:stretch>
        </p:blipFill>
        <p:spPr>
          <a:xfrm>
            <a:off x="457200" y="2734379"/>
            <a:ext cx="3423543" cy="2252541"/>
          </a:xfrm>
          <a:prstGeom prst="rect">
            <a:avLst/>
          </a:prstGeom>
        </p:spPr>
      </p:pic>
      <p:pic>
        <p:nvPicPr>
          <p:cNvPr id="7" name="Picture 6"/>
          <p:cNvPicPr>
            <a:picLocks noChangeAspect="1"/>
          </p:cNvPicPr>
          <p:nvPr/>
        </p:nvPicPr>
        <p:blipFill>
          <a:blip r:embed="rId3"/>
          <a:stretch>
            <a:fillRect/>
          </a:stretch>
        </p:blipFill>
        <p:spPr>
          <a:xfrm>
            <a:off x="4692171" y="2734379"/>
            <a:ext cx="4194533" cy="4123621"/>
          </a:xfrm>
          <a:prstGeom prst="rect">
            <a:avLst/>
          </a:prstGeom>
        </p:spPr>
      </p:pic>
      <p:sp>
        <p:nvSpPr>
          <p:cNvPr id="8" name="Content Placeholder 4"/>
          <p:cNvSpPr txBox="1">
            <a:spLocks/>
          </p:cNvSpPr>
          <p:nvPr/>
        </p:nvSpPr>
        <p:spPr>
          <a:xfrm>
            <a:off x="4692171" y="1414110"/>
            <a:ext cx="3564661" cy="981779"/>
          </a:xfrm>
          <a:prstGeom prst="rect">
            <a:avLst/>
          </a:prstGeom>
        </p:spPr>
        <p:txBody>
          <a:bodyPr vert="horz" lIns="91440" tIns="45720" rIns="91440" bIns="45720" rtlCol="0">
            <a:normAutofit fontScale="85000" lnSpcReduction="10000"/>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dirty="0" smtClean="0"/>
              <a:t>This includes conflicts against supernatural or fantasy beings that are human-like…</a:t>
            </a:r>
            <a:endParaRPr lang="en-US" dirty="0"/>
          </a:p>
        </p:txBody>
      </p:sp>
    </p:spTree>
    <p:extLst>
      <p:ext uri="{BB962C8B-B14F-4D97-AF65-F5344CB8AC3E}">
        <p14:creationId xmlns:p14="http://schemas.microsoft.com/office/powerpoint/2010/main" val="19783852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518"/>
            <a:ext cx="7921676" cy="1371600"/>
          </a:xfrm>
        </p:spPr>
        <p:txBody>
          <a:bodyPr>
            <a:normAutofit fontScale="90000"/>
          </a:bodyPr>
          <a:lstStyle/>
          <a:p>
            <a:r>
              <a:rPr lang="en-US" dirty="0" smtClean="0"/>
              <a:t>…and animal vs. animal if your protagonist is an animal</a:t>
            </a:r>
            <a:endParaRPr lang="en-US" dirty="0"/>
          </a:p>
        </p:txBody>
      </p:sp>
      <p:pic>
        <p:nvPicPr>
          <p:cNvPr id="4" name="Content Placeholder 3"/>
          <p:cNvPicPr>
            <a:picLocks noGrp="1" noChangeAspect="1"/>
          </p:cNvPicPr>
          <p:nvPr>
            <p:ph idx="1"/>
          </p:nvPr>
        </p:nvPicPr>
        <p:blipFill>
          <a:blip r:embed="rId2"/>
          <a:srcRect t="1256" b="1256"/>
          <a:stretch>
            <a:fillRect/>
          </a:stretch>
        </p:blipFill>
        <p:spPr>
          <a:xfrm>
            <a:off x="-1" y="2210118"/>
            <a:ext cx="8996268" cy="4373563"/>
          </a:xfrm>
        </p:spPr>
      </p:pic>
    </p:spTree>
    <p:extLst>
      <p:ext uri="{BB962C8B-B14F-4D97-AF65-F5344CB8AC3E}">
        <p14:creationId xmlns:p14="http://schemas.microsoft.com/office/powerpoint/2010/main" val="328496245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 vs. Nature</a:t>
            </a:r>
            <a:endParaRPr lang="en-US" dirty="0"/>
          </a:p>
        </p:txBody>
      </p:sp>
      <p:sp>
        <p:nvSpPr>
          <p:cNvPr id="3" name="Content Placeholder 2"/>
          <p:cNvSpPr>
            <a:spLocks noGrp="1"/>
          </p:cNvSpPr>
          <p:nvPr>
            <p:ph idx="1"/>
          </p:nvPr>
        </p:nvSpPr>
        <p:spPr/>
        <p:txBody>
          <a:bodyPr/>
          <a:lstStyle/>
          <a:p>
            <a:r>
              <a:rPr lang="en-US" dirty="0" smtClean="0"/>
              <a:t>Protagonist against a force of nature.</a:t>
            </a:r>
            <a:endParaRPr lang="en-US" dirty="0"/>
          </a:p>
        </p:txBody>
      </p:sp>
      <p:pic>
        <p:nvPicPr>
          <p:cNvPr id="5" name="Picture 4"/>
          <p:cNvPicPr>
            <a:picLocks noChangeAspect="1"/>
          </p:cNvPicPr>
          <p:nvPr/>
        </p:nvPicPr>
        <p:blipFill>
          <a:blip r:embed="rId2"/>
          <a:stretch>
            <a:fillRect/>
          </a:stretch>
        </p:blipFill>
        <p:spPr>
          <a:xfrm>
            <a:off x="0" y="2171700"/>
            <a:ext cx="9144000" cy="4686300"/>
          </a:xfrm>
          <a:prstGeom prst="rect">
            <a:avLst/>
          </a:prstGeom>
        </p:spPr>
      </p:pic>
    </p:spTree>
    <p:extLst>
      <p:ext uri="{BB962C8B-B14F-4D97-AF65-F5344CB8AC3E}">
        <p14:creationId xmlns:p14="http://schemas.microsoft.com/office/powerpoint/2010/main" val="69036738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6737" b="6737"/>
          <a:stretch>
            <a:fillRect/>
          </a:stretch>
        </p:blipFill>
        <p:spPr/>
      </p:pic>
    </p:spTree>
    <p:extLst>
      <p:ext uri="{BB962C8B-B14F-4D97-AF65-F5344CB8AC3E}">
        <p14:creationId xmlns:p14="http://schemas.microsoft.com/office/powerpoint/2010/main" val="50654576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hlinkClick r:id="rId2"/>
          </p:cNvPr>
          <p:cNvPicPr>
            <a:picLocks noGrp="1" noChangeAspect="1"/>
          </p:cNvPicPr>
          <p:nvPr>
            <p:ph idx="1"/>
          </p:nvPr>
        </p:nvPicPr>
        <p:blipFill>
          <a:blip r:embed="rId3"/>
          <a:srcRect t="4205" b="4205"/>
          <a:stretch>
            <a:fillRect/>
          </a:stretch>
        </p:blipFill>
        <p:spPr/>
      </p:pic>
    </p:spTree>
    <p:extLst>
      <p:ext uri="{BB962C8B-B14F-4D97-AF65-F5344CB8AC3E}">
        <p14:creationId xmlns:p14="http://schemas.microsoft.com/office/powerpoint/2010/main" val="58583057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082"/>
            <a:ext cx="5791200" cy="1371600"/>
          </a:xfrm>
        </p:spPr>
        <p:txBody>
          <a:bodyPr/>
          <a:lstStyle/>
          <a:p>
            <a:r>
              <a:rPr lang="en-US" dirty="0" smtClean="0"/>
              <a:t>Plot</a:t>
            </a:r>
            <a:endParaRPr lang="en-US" dirty="0"/>
          </a:p>
        </p:txBody>
      </p:sp>
      <p:sp>
        <p:nvSpPr>
          <p:cNvPr id="3" name="Content Placeholder 2"/>
          <p:cNvSpPr>
            <a:spLocks noGrp="1"/>
          </p:cNvSpPr>
          <p:nvPr>
            <p:ph idx="1"/>
          </p:nvPr>
        </p:nvSpPr>
        <p:spPr>
          <a:xfrm>
            <a:off x="457200" y="857848"/>
            <a:ext cx="7620000" cy="1149999"/>
          </a:xfrm>
        </p:spPr>
        <p:txBody>
          <a:bodyPr/>
          <a:lstStyle/>
          <a:p>
            <a:pPr algn="ctr"/>
            <a:r>
              <a:rPr lang="en-US" i="1" dirty="0" smtClean="0"/>
              <a:t>This is the literary element that describes the structure of the story. It shows arrangement of events and actions within a story. </a:t>
            </a:r>
          </a:p>
          <a:p>
            <a:pPr algn="ctr"/>
            <a:endParaRPr lang="en-US" i="1" dirty="0"/>
          </a:p>
          <a:p>
            <a:endParaRPr lang="en-US" i="1" dirty="0"/>
          </a:p>
        </p:txBody>
      </p:sp>
      <p:pic>
        <p:nvPicPr>
          <p:cNvPr id="4" name="Picture 3" descr="plot-chart-diagram-poster-elements-of-literature-6-parts-of-plot-ar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46723">
            <a:off x="257457" y="2007848"/>
            <a:ext cx="8032645" cy="4541254"/>
          </a:xfrm>
          <a:prstGeom prst="rect">
            <a:avLst/>
          </a:prstGeom>
        </p:spPr>
      </p:pic>
    </p:spTree>
    <p:extLst>
      <p:ext uri="{BB962C8B-B14F-4D97-AF65-F5344CB8AC3E}">
        <p14:creationId xmlns:p14="http://schemas.microsoft.com/office/powerpoint/2010/main" val="102080458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 vs. Nature</a:t>
            </a:r>
            <a:endParaRPr lang="en-US" dirty="0"/>
          </a:p>
        </p:txBody>
      </p:sp>
      <p:sp>
        <p:nvSpPr>
          <p:cNvPr id="3" name="Content Placeholder 2"/>
          <p:cNvSpPr>
            <a:spLocks noGrp="1"/>
          </p:cNvSpPr>
          <p:nvPr>
            <p:ph idx="1"/>
          </p:nvPr>
        </p:nvSpPr>
        <p:spPr/>
        <p:txBody>
          <a:bodyPr/>
          <a:lstStyle/>
          <a:p>
            <a:r>
              <a:rPr lang="en-US" dirty="0" smtClean="0"/>
              <a:t>Can also be living things from nature if they are not human-like characters in the story. </a:t>
            </a:r>
            <a:endParaRPr lang="en-US" dirty="0"/>
          </a:p>
        </p:txBody>
      </p:sp>
      <p:pic>
        <p:nvPicPr>
          <p:cNvPr id="6" name="Picture 5"/>
          <p:cNvPicPr>
            <a:picLocks noChangeAspect="1"/>
          </p:cNvPicPr>
          <p:nvPr/>
        </p:nvPicPr>
        <p:blipFill>
          <a:blip r:embed="rId2"/>
          <a:stretch>
            <a:fillRect/>
          </a:stretch>
        </p:blipFill>
        <p:spPr>
          <a:xfrm>
            <a:off x="1594907" y="2651150"/>
            <a:ext cx="4984715" cy="3904337"/>
          </a:xfrm>
          <a:prstGeom prst="rect">
            <a:avLst/>
          </a:prstGeom>
        </p:spPr>
      </p:pic>
    </p:spTree>
    <p:extLst>
      <p:ext uri="{BB962C8B-B14F-4D97-AF65-F5344CB8AC3E}">
        <p14:creationId xmlns:p14="http://schemas.microsoft.com/office/powerpoint/2010/main" val="177516448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THIS…</a:t>
            </a:r>
            <a:endParaRPr lang="en-US" dirty="0"/>
          </a:p>
        </p:txBody>
      </p:sp>
      <p:pic>
        <p:nvPicPr>
          <p:cNvPr id="4" name="Content Placeholder 3"/>
          <p:cNvPicPr>
            <a:picLocks noGrp="1" noChangeAspect="1"/>
          </p:cNvPicPr>
          <p:nvPr>
            <p:ph idx="1"/>
          </p:nvPr>
        </p:nvPicPr>
        <p:blipFill>
          <a:blip r:embed="rId2"/>
          <a:srcRect l="-15336" r="-15336"/>
          <a:stretch>
            <a:fillRect/>
          </a:stretch>
        </p:blipFill>
        <p:spPr>
          <a:xfrm>
            <a:off x="-1200936" y="1524318"/>
            <a:ext cx="11326146" cy="4932346"/>
          </a:xfrm>
        </p:spPr>
      </p:pic>
    </p:spTree>
    <p:extLst>
      <p:ext uri="{BB962C8B-B14F-4D97-AF65-F5344CB8AC3E}">
        <p14:creationId xmlns:p14="http://schemas.microsoft.com/office/powerpoint/2010/main" val="258740545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 vs. society</a:t>
            </a:r>
            <a:endParaRPr lang="en-US" dirty="0"/>
          </a:p>
        </p:txBody>
      </p:sp>
      <p:sp>
        <p:nvSpPr>
          <p:cNvPr id="3" name="Content Placeholder 2"/>
          <p:cNvSpPr>
            <a:spLocks noGrp="1"/>
          </p:cNvSpPr>
          <p:nvPr>
            <p:ph idx="1"/>
          </p:nvPr>
        </p:nvSpPr>
        <p:spPr/>
        <p:txBody>
          <a:bodyPr/>
          <a:lstStyle/>
          <a:p>
            <a:r>
              <a:rPr lang="en-US" dirty="0" smtClean="0"/>
              <a:t>Protagonist against elements of government or culture. </a:t>
            </a:r>
            <a:endParaRPr lang="en-US" dirty="0"/>
          </a:p>
        </p:txBody>
      </p:sp>
      <p:pic>
        <p:nvPicPr>
          <p:cNvPr id="4" name="Picture 3"/>
          <p:cNvPicPr>
            <a:picLocks noChangeAspect="1"/>
          </p:cNvPicPr>
          <p:nvPr/>
        </p:nvPicPr>
        <p:blipFill>
          <a:blip r:embed="rId2"/>
          <a:stretch>
            <a:fillRect/>
          </a:stretch>
        </p:blipFill>
        <p:spPr>
          <a:xfrm>
            <a:off x="0" y="2693258"/>
            <a:ext cx="9144000" cy="3811905"/>
          </a:xfrm>
          <a:prstGeom prst="rect">
            <a:avLst/>
          </a:prstGeom>
        </p:spPr>
      </p:pic>
    </p:spTree>
    <p:extLst>
      <p:ext uri="{BB962C8B-B14F-4D97-AF65-F5344CB8AC3E}">
        <p14:creationId xmlns:p14="http://schemas.microsoft.com/office/powerpoint/2010/main" val="38872110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 vs. self</a:t>
            </a:r>
            <a:endParaRPr lang="en-US" dirty="0"/>
          </a:p>
        </p:txBody>
      </p:sp>
      <p:sp>
        <p:nvSpPr>
          <p:cNvPr id="3" name="Content Placeholder 2"/>
          <p:cNvSpPr>
            <a:spLocks noGrp="1"/>
          </p:cNvSpPr>
          <p:nvPr>
            <p:ph idx="1"/>
          </p:nvPr>
        </p:nvSpPr>
        <p:spPr>
          <a:xfrm>
            <a:off x="280803" y="1752600"/>
            <a:ext cx="3988014" cy="4373563"/>
          </a:xfrm>
        </p:spPr>
        <p:txBody>
          <a:bodyPr>
            <a:normAutofit lnSpcReduction="10000"/>
          </a:bodyPr>
          <a:lstStyle/>
          <a:p>
            <a:r>
              <a:rPr lang="en-US" dirty="0" smtClean="0"/>
              <a:t>Conflict sets the protagonist against himself or herself. </a:t>
            </a:r>
          </a:p>
          <a:p>
            <a:endParaRPr lang="en-US" dirty="0"/>
          </a:p>
          <a:p>
            <a:r>
              <a:rPr lang="en-US" dirty="0" smtClean="0"/>
              <a:t>This is internal conflict. It all happens inside the character’s mind. </a:t>
            </a:r>
          </a:p>
          <a:p>
            <a:endParaRPr lang="en-US" dirty="0" smtClean="0"/>
          </a:p>
          <a:p>
            <a:endParaRPr lang="en-US" dirty="0"/>
          </a:p>
          <a:p>
            <a:r>
              <a:rPr lang="en-US" dirty="0" smtClean="0"/>
              <a:t>Making a decision or overcoming guilt, sadness, or fear are all examples of man vs. self conflict. </a:t>
            </a:r>
            <a:endParaRPr lang="en-US" dirty="0"/>
          </a:p>
        </p:txBody>
      </p:sp>
      <p:pic>
        <p:nvPicPr>
          <p:cNvPr id="4" name="Picture 3">
            <a:hlinkClick r:id="rId2"/>
          </p:cNvPr>
          <p:cNvPicPr>
            <a:picLocks noChangeAspect="1"/>
          </p:cNvPicPr>
          <p:nvPr/>
        </p:nvPicPr>
        <p:blipFill>
          <a:blip r:embed="rId3"/>
          <a:stretch>
            <a:fillRect/>
          </a:stretch>
        </p:blipFill>
        <p:spPr>
          <a:xfrm>
            <a:off x="4780369" y="934981"/>
            <a:ext cx="3739625" cy="5191182"/>
          </a:xfrm>
          <a:prstGeom prst="rect">
            <a:avLst/>
          </a:prstGeom>
        </p:spPr>
      </p:pic>
    </p:spTree>
    <p:extLst>
      <p:ext uri="{BB962C8B-B14F-4D97-AF65-F5344CB8AC3E}">
        <p14:creationId xmlns:p14="http://schemas.microsoft.com/office/powerpoint/2010/main" val="17124746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type of conflict?</a:t>
            </a:r>
            <a:endParaRPr lang="en-US" dirty="0"/>
          </a:p>
        </p:txBody>
      </p:sp>
      <p:pic>
        <p:nvPicPr>
          <p:cNvPr id="7" name="Content Placeholder 6" descr="Screen Shot 2015-09-01 at 8.39.01 AM.png">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rcRect l="14529" r="14529"/>
          <a:stretch>
            <a:fillRect/>
          </a:stretch>
        </p:blipFill>
        <p:spPr/>
      </p:pic>
    </p:spTree>
    <p:extLst>
      <p:ext uri="{BB962C8B-B14F-4D97-AF65-F5344CB8AC3E}">
        <p14:creationId xmlns:p14="http://schemas.microsoft.com/office/powerpoint/2010/main" val="384358706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foreshadowing</a:t>
            </a:r>
            <a:endParaRPr lang="en-US" dirty="0"/>
          </a:p>
        </p:txBody>
      </p:sp>
      <p:sp>
        <p:nvSpPr>
          <p:cNvPr id="3" name="Content Placeholder 2"/>
          <p:cNvSpPr>
            <a:spLocks noGrp="1"/>
          </p:cNvSpPr>
          <p:nvPr>
            <p:ph idx="1"/>
          </p:nvPr>
        </p:nvSpPr>
        <p:spPr>
          <a:xfrm>
            <a:off x="284746" y="1831000"/>
            <a:ext cx="7620000" cy="4373563"/>
          </a:xfrm>
        </p:spPr>
        <p:txBody>
          <a:bodyPr>
            <a:normAutofit/>
          </a:bodyPr>
          <a:lstStyle/>
          <a:p>
            <a:r>
              <a:rPr lang="en-US" b="0" dirty="0" smtClean="0"/>
              <a:t>The </a:t>
            </a:r>
            <a:r>
              <a:rPr lang="en-US" b="0" dirty="0"/>
              <a:t>use of hints or clues to suggest what will happen later in the story</a:t>
            </a:r>
            <a:r>
              <a:rPr lang="en-US" b="0" dirty="0" smtClean="0"/>
              <a:t>. This helps the reader anticipate the outcome of the story. </a:t>
            </a:r>
            <a:endParaRPr lang="en-US" b="0" dirty="0"/>
          </a:p>
          <a:p>
            <a:pPr lvl="0"/>
            <a:endParaRPr lang="en-US" dirty="0"/>
          </a:p>
          <a:p>
            <a:pPr algn="ctr"/>
            <a:r>
              <a:rPr lang="en-US" sz="1600" i="1" dirty="0"/>
              <a:t>An author’s use of hints or clues to suggest events that will occur later in the story. Not all foreshadowing is obvious. Frequently, future events are merely hinted at through dialogue, description, or the attitudes and reactions of the characters. </a:t>
            </a:r>
            <a:endParaRPr lang="en-US" sz="1600" b="0" i="1" dirty="0"/>
          </a:p>
          <a:p>
            <a:pPr algn="ctr"/>
            <a:r>
              <a:rPr lang="en-US" sz="1600" i="1" dirty="0"/>
              <a:t>Foreshadowing frequently serves two purposes. It builds suspense by raising questions that encourage the reader to go on and find out more about the event that is being foreshadowed. Foreshadowing is also a means of making a narrative more believable by partially preparing the reader for events which are to follow. </a:t>
            </a:r>
            <a:r>
              <a:rPr lang="en-US" sz="1600" b="0" i="1" dirty="0"/>
              <a:t>	</a:t>
            </a:r>
          </a:p>
          <a:p>
            <a:endParaRPr lang="en-US" dirty="0"/>
          </a:p>
        </p:txBody>
      </p:sp>
    </p:spTree>
    <p:extLst>
      <p:ext uri="{BB962C8B-B14F-4D97-AF65-F5344CB8AC3E}">
        <p14:creationId xmlns:p14="http://schemas.microsoft.com/office/powerpoint/2010/main" val="192830631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Suspense</a:t>
            </a:r>
            <a:endParaRPr lang="en-US" dirty="0"/>
          </a:p>
        </p:txBody>
      </p:sp>
      <p:sp>
        <p:nvSpPr>
          <p:cNvPr id="3" name="Content Placeholder 2"/>
          <p:cNvSpPr>
            <a:spLocks noGrp="1"/>
          </p:cNvSpPr>
          <p:nvPr>
            <p:ph idx="1"/>
          </p:nvPr>
        </p:nvSpPr>
        <p:spPr/>
        <p:txBody>
          <a:bodyPr/>
          <a:lstStyle/>
          <a:p>
            <a:pPr algn="ctr"/>
            <a:r>
              <a:rPr lang="en-US" dirty="0"/>
              <a:t>A feeling of excitement, curiosity, or expectations about what will happen. </a:t>
            </a:r>
            <a:endParaRPr lang="en-US" dirty="0" smtClean="0"/>
          </a:p>
          <a:p>
            <a:pPr algn="ctr"/>
            <a:endParaRPr lang="en-US" dirty="0"/>
          </a:p>
        </p:txBody>
      </p:sp>
    </p:spTree>
    <p:extLst>
      <p:ext uri="{BB962C8B-B14F-4D97-AF65-F5344CB8AC3E}">
        <p14:creationId xmlns:p14="http://schemas.microsoft.com/office/powerpoint/2010/main" val="346710047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Imagery</a:t>
            </a:r>
            <a:endParaRPr lang="en-US" dirty="0"/>
          </a:p>
        </p:txBody>
      </p:sp>
      <p:sp>
        <p:nvSpPr>
          <p:cNvPr id="3" name="Content Placeholder 2"/>
          <p:cNvSpPr>
            <a:spLocks noGrp="1"/>
          </p:cNvSpPr>
          <p:nvPr>
            <p:ph idx="1"/>
          </p:nvPr>
        </p:nvSpPr>
        <p:spPr>
          <a:xfrm>
            <a:off x="457200" y="1752600"/>
            <a:ext cx="7620000" cy="1478627"/>
          </a:xfrm>
        </p:spPr>
        <p:txBody>
          <a:bodyPr>
            <a:normAutofit/>
          </a:bodyPr>
          <a:lstStyle/>
          <a:p>
            <a:r>
              <a:rPr lang="en-US" sz="2400" b="0" dirty="0"/>
              <a:t>Language that appeals to the senses. Descriptions of people or objects stated in terms of our senses. 	</a:t>
            </a:r>
          </a:p>
          <a:p>
            <a:endParaRPr lang="en-US" dirty="0"/>
          </a:p>
        </p:txBody>
      </p:sp>
    </p:spTree>
    <p:extLst>
      <p:ext uri="{BB962C8B-B14F-4D97-AF65-F5344CB8AC3E}">
        <p14:creationId xmlns:p14="http://schemas.microsoft.com/office/powerpoint/2010/main" val="339368986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Allusion</a:t>
            </a:r>
            <a:endParaRPr lang="en-US" dirty="0"/>
          </a:p>
        </p:txBody>
      </p:sp>
      <p:sp>
        <p:nvSpPr>
          <p:cNvPr id="3" name="Content Placeholder 2"/>
          <p:cNvSpPr>
            <a:spLocks noGrp="1"/>
          </p:cNvSpPr>
          <p:nvPr>
            <p:ph idx="1"/>
          </p:nvPr>
        </p:nvSpPr>
        <p:spPr/>
        <p:txBody>
          <a:bodyPr>
            <a:normAutofit/>
          </a:bodyPr>
          <a:lstStyle/>
          <a:p>
            <a:r>
              <a:rPr lang="en-US" sz="2400" dirty="0"/>
              <a:t>A reference to a well-known person, place, event, literary work, or work of art. </a:t>
            </a:r>
          </a:p>
        </p:txBody>
      </p:sp>
    </p:spTree>
    <p:extLst>
      <p:ext uri="{BB962C8B-B14F-4D97-AF65-F5344CB8AC3E}">
        <p14:creationId xmlns:p14="http://schemas.microsoft.com/office/powerpoint/2010/main" val="61501221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Simile</a:t>
            </a:r>
            <a:endParaRPr lang="en-US" dirty="0"/>
          </a:p>
        </p:txBody>
      </p:sp>
      <p:sp>
        <p:nvSpPr>
          <p:cNvPr id="3" name="Content Placeholder 2"/>
          <p:cNvSpPr>
            <a:spLocks noGrp="1"/>
          </p:cNvSpPr>
          <p:nvPr>
            <p:ph idx="1"/>
          </p:nvPr>
        </p:nvSpPr>
        <p:spPr/>
        <p:txBody>
          <a:bodyPr/>
          <a:lstStyle/>
          <a:p>
            <a:pPr lvl="0"/>
            <a:r>
              <a:rPr lang="en-US" dirty="0"/>
              <a:t>Comparison of two things using “like” or “as”</a:t>
            </a:r>
          </a:p>
          <a:p>
            <a:endParaRPr lang="en-US" dirty="0"/>
          </a:p>
        </p:txBody>
      </p:sp>
    </p:spTree>
    <p:extLst>
      <p:ext uri="{BB962C8B-B14F-4D97-AF65-F5344CB8AC3E}">
        <p14:creationId xmlns:p14="http://schemas.microsoft.com/office/powerpoint/2010/main" val="347119935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235" y="-496384"/>
            <a:ext cx="5791200" cy="1371600"/>
          </a:xfrm>
        </p:spPr>
        <p:txBody>
          <a:bodyPr/>
          <a:lstStyle/>
          <a:p>
            <a:r>
              <a:rPr lang="en-US" dirty="0" smtClean="0"/>
              <a:t>Plot Components</a:t>
            </a:r>
            <a:endParaRPr lang="en-US" dirty="0"/>
          </a:p>
        </p:txBody>
      </p:sp>
      <p:pic>
        <p:nvPicPr>
          <p:cNvPr id="4" name="Content Placeholder 3" descr="Screen Shot 2015-08-25 at 10.24.37 PM.png"/>
          <p:cNvPicPr>
            <a:picLocks noGrp="1" noChangeAspect="1"/>
          </p:cNvPicPr>
          <p:nvPr>
            <p:ph idx="1"/>
          </p:nvPr>
        </p:nvPicPr>
        <p:blipFill>
          <a:blip r:embed="rId2">
            <a:extLst>
              <a:ext uri="{28A0092B-C50C-407E-A947-70E740481C1C}">
                <a14:useLocalDpi xmlns:a14="http://schemas.microsoft.com/office/drawing/2010/main" val="0"/>
              </a:ext>
            </a:extLst>
          </a:blip>
          <a:srcRect l="1862" r="1862"/>
          <a:stretch>
            <a:fillRect/>
          </a:stretch>
        </p:blipFill>
        <p:spPr>
          <a:xfrm>
            <a:off x="0" y="1076152"/>
            <a:ext cx="8798568" cy="5050012"/>
          </a:xfrm>
        </p:spPr>
      </p:pic>
    </p:spTree>
    <p:extLst>
      <p:ext uri="{BB962C8B-B14F-4D97-AF65-F5344CB8AC3E}">
        <p14:creationId xmlns:p14="http://schemas.microsoft.com/office/powerpoint/2010/main" val="344031901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Metaphor</a:t>
            </a:r>
            <a:endParaRPr lang="en-US" dirty="0"/>
          </a:p>
        </p:txBody>
      </p:sp>
      <p:sp>
        <p:nvSpPr>
          <p:cNvPr id="3" name="Content Placeholder 2"/>
          <p:cNvSpPr>
            <a:spLocks noGrp="1"/>
          </p:cNvSpPr>
          <p:nvPr>
            <p:ph idx="1"/>
          </p:nvPr>
        </p:nvSpPr>
        <p:spPr/>
        <p:txBody>
          <a:bodyPr/>
          <a:lstStyle/>
          <a:p>
            <a:pPr lvl="0"/>
            <a:r>
              <a:rPr lang="en-US" dirty="0"/>
              <a:t>Comparison of two things essentially different but with some commonalities; does </a:t>
            </a:r>
            <a:r>
              <a:rPr lang="en-US" u="sng" dirty="0"/>
              <a:t>not </a:t>
            </a:r>
            <a:r>
              <a:rPr lang="en-US" dirty="0"/>
              <a:t>use “like” or “as”</a:t>
            </a:r>
          </a:p>
          <a:p>
            <a:endParaRPr lang="en-US" dirty="0"/>
          </a:p>
        </p:txBody>
      </p:sp>
    </p:spTree>
    <p:extLst>
      <p:ext uri="{BB962C8B-B14F-4D97-AF65-F5344CB8AC3E}">
        <p14:creationId xmlns:p14="http://schemas.microsoft.com/office/powerpoint/2010/main" val="323434649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Irony </a:t>
            </a:r>
            <a:endParaRPr lang="en-US" dirty="0"/>
          </a:p>
        </p:txBody>
      </p:sp>
      <p:sp>
        <p:nvSpPr>
          <p:cNvPr id="3" name="Content Placeholder 2"/>
          <p:cNvSpPr>
            <a:spLocks noGrp="1"/>
          </p:cNvSpPr>
          <p:nvPr>
            <p:ph idx="1"/>
          </p:nvPr>
        </p:nvSpPr>
        <p:spPr/>
        <p:txBody>
          <a:bodyPr/>
          <a:lstStyle/>
          <a:p>
            <a:r>
              <a:rPr lang="en-US" dirty="0"/>
              <a:t>A technique that involves surprising, interesting, or </a:t>
            </a:r>
            <a:r>
              <a:rPr lang="en-US" dirty="0" smtClean="0"/>
              <a:t>amusing differences between appearance and reality. </a:t>
            </a:r>
          </a:p>
          <a:p>
            <a:endParaRPr lang="en-US" dirty="0" smtClean="0"/>
          </a:p>
          <a:p>
            <a:r>
              <a:rPr lang="en-US" dirty="0" smtClean="0"/>
              <a:t> Irony = contradictions </a:t>
            </a:r>
            <a:r>
              <a:rPr lang="en-US" dirty="0"/>
              <a:t>or contrasts. </a:t>
            </a:r>
            <a:endParaRPr lang="en-US" dirty="0" smtClean="0"/>
          </a:p>
          <a:p>
            <a:endParaRPr lang="en-US" dirty="0" smtClean="0"/>
          </a:p>
          <a:p>
            <a:endParaRPr lang="en-US" dirty="0"/>
          </a:p>
          <a:p>
            <a:r>
              <a:rPr lang="en-US" dirty="0" smtClean="0"/>
              <a:t>There are three types: </a:t>
            </a:r>
            <a:endParaRPr lang="en-US" dirty="0"/>
          </a:p>
          <a:p>
            <a:pPr marL="457200" indent="-457200">
              <a:buAutoNum type="arabicPeriod"/>
            </a:pPr>
            <a:r>
              <a:rPr lang="en-US" dirty="0" smtClean="0"/>
              <a:t>Verbal </a:t>
            </a:r>
          </a:p>
          <a:p>
            <a:pPr marL="457200" indent="-457200">
              <a:buAutoNum type="arabicPeriod"/>
            </a:pPr>
            <a:r>
              <a:rPr lang="en-US" dirty="0" smtClean="0"/>
              <a:t>Dramatic</a:t>
            </a:r>
          </a:p>
          <a:p>
            <a:pPr marL="457200" indent="-457200">
              <a:buAutoNum type="arabicPeriod"/>
            </a:pPr>
            <a:r>
              <a:rPr lang="en-US" dirty="0" smtClean="0"/>
              <a:t>Situational </a:t>
            </a:r>
          </a:p>
        </p:txBody>
      </p:sp>
    </p:spTree>
    <p:extLst>
      <p:ext uri="{BB962C8B-B14F-4D97-AF65-F5344CB8AC3E}">
        <p14:creationId xmlns:p14="http://schemas.microsoft.com/office/powerpoint/2010/main" val="17026239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Verbal Irony</a:t>
            </a:r>
            <a:endParaRPr lang="en-US" dirty="0"/>
          </a:p>
        </p:txBody>
      </p:sp>
      <p:sp>
        <p:nvSpPr>
          <p:cNvPr id="3" name="Content Placeholder 2"/>
          <p:cNvSpPr>
            <a:spLocks noGrp="1"/>
          </p:cNvSpPr>
          <p:nvPr>
            <p:ph idx="1"/>
          </p:nvPr>
        </p:nvSpPr>
        <p:spPr/>
        <p:txBody>
          <a:bodyPr/>
          <a:lstStyle/>
          <a:p>
            <a:r>
              <a:rPr lang="en-US" dirty="0" smtClean="0"/>
              <a:t>Words used to suggest the opposite of their usual meaning. </a:t>
            </a:r>
            <a:endParaRPr lang="en-US" dirty="0"/>
          </a:p>
        </p:txBody>
      </p:sp>
    </p:spTree>
    <p:extLst>
      <p:ext uri="{BB962C8B-B14F-4D97-AF65-F5344CB8AC3E}">
        <p14:creationId xmlns:p14="http://schemas.microsoft.com/office/powerpoint/2010/main" val="136544188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Dramatic Irony </a:t>
            </a:r>
            <a:endParaRPr lang="en-US" dirty="0"/>
          </a:p>
        </p:txBody>
      </p:sp>
      <p:sp>
        <p:nvSpPr>
          <p:cNvPr id="3" name="Content Placeholder 2"/>
          <p:cNvSpPr>
            <a:spLocks noGrp="1"/>
          </p:cNvSpPr>
          <p:nvPr>
            <p:ph idx="1"/>
          </p:nvPr>
        </p:nvSpPr>
        <p:spPr/>
        <p:txBody>
          <a:bodyPr/>
          <a:lstStyle/>
          <a:p>
            <a:r>
              <a:rPr lang="en-US" dirty="0" smtClean="0"/>
              <a:t>A contradiction between what a character thinks and what the reader or audience knows to be true. </a:t>
            </a:r>
            <a:endParaRPr lang="en-US" dirty="0"/>
          </a:p>
        </p:txBody>
      </p:sp>
    </p:spTree>
    <p:extLst>
      <p:ext uri="{BB962C8B-B14F-4D97-AF65-F5344CB8AC3E}">
        <p14:creationId xmlns:p14="http://schemas.microsoft.com/office/powerpoint/2010/main" val="92704881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Situational Irony</a:t>
            </a:r>
            <a:endParaRPr lang="en-US" dirty="0"/>
          </a:p>
        </p:txBody>
      </p:sp>
      <p:sp>
        <p:nvSpPr>
          <p:cNvPr id="3" name="Content Placeholder 2"/>
          <p:cNvSpPr>
            <a:spLocks noGrp="1"/>
          </p:cNvSpPr>
          <p:nvPr>
            <p:ph idx="1"/>
          </p:nvPr>
        </p:nvSpPr>
        <p:spPr/>
        <p:txBody>
          <a:bodyPr/>
          <a:lstStyle/>
          <a:p>
            <a:r>
              <a:rPr lang="en-US" dirty="0" smtClean="0"/>
              <a:t>An event occurs that directly contradicts the expectations of the character, reader, or audience. </a:t>
            </a:r>
            <a:endParaRPr lang="en-US" dirty="0"/>
          </a:p>
        </p:txBody>
      </p:sp>
    </p:spTree>
    <p:extLst>
      <p:ext uri="{BB962C8B-B14F-4D97-AF65-F5344CB8AC3E}">
        <p14:creationId xmlns:p14="http://schemas.microsoft.com/office/powerpoint/2010/main" val="167475727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0" y="2316163"/>
            <a:ext cx="3733800" cy="3810000"/>
          </a:xfrm>
          <a:prstGeom prst="rect">
            <a:avLst/>
          </a:prstGeom>
        </p:spPr>
      </p:pic>
      <p:sp>
        <p:nvSpPr>
          <p:cNvPr id="2" name="Title 1"/>
          <p:cNvSpPr>
            <a:spLocks noGrp="1"/>
          </p:cNvSpPr>
          <p:nvPr>
            <p:ph type="title"/>
          </p:nvPr>
        </p:nvSpPr>
        <p:spPr/>
        <p:txBody>
          <a:bodyPr/>
          <a:lstStyle/>
          <a:p>
            <a:r>
              <a:rPr lang="en-US" dirty="0" smtClean="0"/>
              <a:t>Point of View</a:t>
            </a:r>
            <a:endParaRPr lang="en-US" dirty="0"/>
          </a:p>
        </p:txBody>
      </p:sp>
      <p:sp>
        <p:nvSpPr>
          <p:cNvPr id="3" name="Content Placeholder 2"/>
          <p:cNvSpPr>
            <a:spLocks noGrp="1"/>
          </p:cNvSpPr>
          <p:nvPr>
            <p:ph idx="1"/>
          </p:nvPr>
        </p:nvSpPr>
        <p:spPr/>
        <p:txBody>
          <a:bodyPr/>
          <a:lstStyle/>
          <a:p>
            <a:r>
              <a:rPr lang="en-US" i="1" dirty="0" smtClean="0"/>
              <a:t>The perspective from which the story is told. </a:t>
            </a:r>
          </a:p>
          <a:p>
            <a:endParaRPr lang="en-US" i="1" dirty="0"/>
          </a:p>
          <a:p>
            <a:pPr marL="457200" indent="-457200">
              <a:buAutoNum type="arabicPeriod"/>
            </a:pPr>
            <a:r>
              <a:rPr lang="en-US" dirty="0" smtClean="0"/>
              <a:t>Who is telling the story? </a:t>
            </a:r>
          </a:p>
          <a:p>
            <a:endParaRPr lang="en-US" dirty="0" smtClean="0"/>
          </a:p>
          <a:p>
            <a:pPr marL="457200" indent="-457200">
              <a:buAutoNum type="arabicPeriod"/>
            </a:pPr>
            <a:r>
              <a:rPr lang="en-US" dirty="0" smtClean="0"/>
              <a:t>2. How do we know what is happening? </a:t>
            </a:r>
            <a:endParaRPr lang="en-US" dirty="0"/>
          </a:p>
        </p:txBody>
      </p:sp>
    </p:spTree>
    <p:extLst>
      <p:ext uri="{BB962C8B-B14F-4D97-AF65-F5344CB8AC3E}">
        <p14:creationId xmlns:p14="http://schemas.microsoft.com/office/powerpoint/2010/main" val="114316553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Person Point of View</a:t>
            </a:r>
            <a:endParaRPr lang="en-US" dirty="0"/>
          </a:p>
        </p:txBody>
      </p:sp>
      <p:sp>
        <p:nvSpPr>
          <p:cNvPr id="3" name="Content Placeholder 2"/>
          <p:cNvSpPr>
            <a:spLocks noGrp="1"/>
          </p:cNvSpPr>
          <p:nvPr>
            <p:ph idx="1"/>
          </p:nvPr>
        </p:nvSpPr>
        <p:spPr/>
        <p:txBody>
          <a:bodyPr/>
          <a:lstStyle/>
          <a:p>
            <a:pPr algn="ctr"/>
            <a:r>
              <a:rPr lang="en-US" dirty="0" smtClean="0"/>
              <a:t>Told from the viewpoint of one of the characters, using the first person pronoun “I.” </a:t>
            </a:r>
          </a:p>
          <a:p>
            <a:pPr algn="ctr"/>
            <a:endParaRPr lang="en-US" dirty="0"/>
          </a:p>
          <a:p>
            <a:pPr algn="ctr"/>
            <a:r>
              <a:rPr lang="en-US" b="0" dirty="0" smtClean="0"/>
              <a:t>“The thousands of injuries of </a:t>
            </a:r>
            <a:r>
              <a:rPr lang="en-US" b="0" dirty="0" err="1" smtClean="0"/>
              <a:t>Fortunato</a:t>
            </a:r>
            <a:r>
              <a:rPr lang="en-US" b="0" dirty="0" smtClean="0"/>
              <a:t> I had borne as I best could, but when he ventured upon insult I vowed revenge. You, who so well know the nature of my soul, will not suppose, however, that I give utterance to a threat.” </a:t>
            </a:r>
          </a:p>
          <a:p>
            <a:pPr algn="ctr"/>
            <a:r>
              <a:rPr lang="en-US" dirty="0" smtClean="0"/>
              <a:t>“The Cask of Amontillado” by Edgar Allan Poe </a:t>
            </a:r>
            <a:endParaRPr lang="en-US" dirty="0"/>
          </a:p>
        </p:txBody>
      </p:sp>
    </p:spTree>
    <p:extLst>
      <p:ext uri="{BB962C8B-B14F-4D97-AF65-F5344CB8AC3E}">
        <p14:creationId xmlns:p14="http://schemas.microsoft.com/office/powerpoint/2010/main" val="24245538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Third Person Point of View</a:t>
            </a:r>
            <a:endParaRPr lang="en-US" dirty="0"/>
          </a:p>
        </p:txBody>
      </p:sp>
      <p:sp>
        <p:nvSpPr>
          <p:cNvPr id="3" name="Content Placeholder 2"/>
          <p:cNvSpPr>
            <a:spLocks noGrp="1"/>
          </p:cNvSpPr>
          <p:nvPr>
            <p:ph idx="1"/>
          </p:nvPr>
        </p:nvSpPr>
        <p:spPr/>
        <p:txBody>
          <a:bodyPr/>
          <a:lstStyle/>
          <a:p>
            <a:r>
              <a:rPr lang="en-US" dirty="0" smtClean="0"/>
              <a:t>A narrator tells the events of the story using third person pronouns such as “he” or “she.” </a:t>
            </a:r>
          </a:p>
          <a:p>
            <a:endParaRPr lang="en-US" dirty="0"/>
          </a:p>
          <a:p>
            <a:r>
              <a:rPr lang="en-US" dirty="0" smtClean="0"/>
              <a:t>“When Jane and Elizabeth were alone, the former, who had been cautious in her praise of Mr. Bingley before, expressed to her sister how very much she admired him. ‘He is just what a young man ought to be,” said she…” </a:t>
            </a:r>
          </a:p>
          <a:p>
            <a:endParaRPr lang="en-US" dirty="0"/>
          </a:p>
          <a:p>
            <a:r>
              <a:rPr lang="en-US" i="1" dirty="0" smtClean="0"/>
              <a:t>Pride and Prejudice </a:t>
            </a:r>
            <a:r>
              <a:rPr lang="en-US" dirty="0" smtClean="0"/>
              <a:t>Jane Austen</a:t>
            </a:r>
            <a:endParaRPr lang="en-US" i="1" dirty="0"/>
          </a:p>
        </p:txBody>
      </p:sp>
    </p:spTree>
    <p:extLst>
      <p:ext uri="{BB962C8B-B14F-4D97-AF65-F5344CB8AC3E}">
        <p14:creationId xmlns:p14="http://schemas.microsoft.com/office/powerpoint/2010/main" val="59982952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Omniscient Point of View</a:t>
            </a:r>
            <a:endParaRPr lang="en-US" dirty="0"/>
          </a:p>
        </p:txBody>
      </p:sp>
      <p:sp>
        <p:nvSpPr>
          <p:cNvPr id="3" name="Content Placeholder 2"/>
          <p:cNvSpPr>
            <a:spLocks noGrp="1"/>
          </p:cNvSpPr>
          <p:nvPr>
            <p:ph idx="1"/>
          </p:nvPr>
        </p:nvSpPr>
        <p:spPr/>
        <p:txBody>
          <a:bodyPr/>
          <a:lstStyle/>
          <a:p>
            <a:pPr algn="ctr"/>
            <a:r>
              <a:rPr lang="en-US" i="1" dirty="0" smtClean="0"/>
              <a:t>The author is telling the story directly. </a:t>
            </a:r>
          </a:p>
          <a:p>
            <a:pPr algn="ctr"/>
            <a:r>
              <a:rPr lang="en-US" i="1" dirty="0" smtClean="0"/>
              <a:t>Omniscient = All Knowing </a:t>
            </a:r>
          </a:p>
          <a:p>
            <a:pPr marL="342900" indent="-342900">
              <a:buFont typeface="Arial"/>
              <a:buChar char="•"/>
            </a:pPr>
            <a:endParaRPr lang="en-US" i="1" dirty="0"/>
          </a:p>
          <a:p>
            <a:r>
              <a:rPr lang="en-US" b="0" dirty="0" smtClean="0"/>
              <a:t>“</a:t>
            </a:r>
            <a:r>
              <a:rPr lang="en-US" b="0" dirty="0" err="1" smtClean="0"/>
              <a:t>Myop</a:t>
            </a:r>
            <a:r>
              <a:rPr lang="en-US" b="0" dirty="0" smtClean="0"/>
              <a:t> carried a short, knobby stick. She struck out random at chickens she liked, and worked out the beat of a song on the fence around the pigpen. She felt light and good in the warm sun. She was ten, and nothing existed for her but her song, the stick clutched her dark brown hand, and the tat-de-ta-ta-ta of accompaniment.” “</a:t>
            </a:r>
            <a:r>
              <a:rPr lang="en-US" dirty="0" smtClean="0"/>
              <a:t>The Flowers” </a:t>
            </a:r>
            <a:r>
              <a:rPr lang="en-US" b="0" dirty="0" smtClean="0"/>
              <a:t>by Alice Walker</a:t>
            </a:r>
            <a:endParaRPr lang="en-US" b="0" dirty="0"/>
          </a:p>
        </p:txBody>
      </p:sp>
    </p:spTree>
    <p:extLst>
      <p:ext uri="{BB962C8B-B14F-4D97-AF65-F5344CB8AC3E}">
        <p14:creationId xmlns:p14="http://schemas.microsoft.com/office/powerpoint/2010/main" val="209142931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Limited Omniscient Point of View</a:t>
            </a:r>
            <a:endParaRPr lang="en-US" dirty="0"/>
          </a:p>
        </p:txBody>
      </p:sp>
      <p:sp>
        <p:nvSpPr>
          <p:cNvPr id="3" name="Content Placeholder 2"/>
          <p:cNvSpPr>
            <a:spLocks noGrp="1"/>
          </p:cNvSpPr>
          <p:nvPr>
            <p:ph idx="1"/>
          </p:nvPr>
        </p:nvSpPr>
        <p:spPr/>
        <p:txBody>
          <a:bodyPr/>
          <a:lstStyle/>
          <a:p>
            <a:pPr algn="ctr"/>
            <a:r>
              <a:rPr lang="en-US" dirty="0" smtClean="0"/>
              <a:t>Third person, told from the viewpoint of a character in the story. </a:t>
            </a:r>
          </a:p>
          <a:p>
            <a:pPr algn="ctr"/>
            <a:endParaRPr lang="en-US" dirty="0"/>
          </a:p>
          <a:p>
            <a:r>
              <a:rPr lang="en-US" b="0" dirty="0" smtClean="0"/>
              <a:t>“They all laughed, and while they were laughing, the quiet boy moved his bare foot on the sidewalk and merely touched, brushed against a number of red ants that were scurrying about on the sidewalk. Secretly, his eyes whining, while his parents chatted with the old man, he saw the ants hesitate, quiver, and lie on the cement. He sensed they were cold now.” </a:t>
            </a:r>
          </a:p>
          <a:p>
            <a:r>
              <a:rPr lang="en-US" dirty="0" smtClean="0"/>
              <a:t>“Fever Dream” </a:t>
            </a:r>
            <a:r>
              <a:rPr lang="en-US" b="0" dirty="0" smtClean="0"/>
              <a:t>by Ray Bradbury</a:t>
            </a:r>
            <a:endParaRPr lang="en-US" b="0" dirty="0"/>
          </a:p>
        </p:txBody>
      </p:sp>
    </p:spTree>
    <p:extLst>
      <p:ext uri="{BB962C8B-B14F-4D97-AF65-F5344CB8AC3E}">
        <p14:creationId xmlns:p14="http://schemas.microsoft.com/office/powerpoint/2010/main" val="285481061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23708</TotalTime>
  <Words>1168</Words>
  <Application>Microsoft Macintosh PowerPoint</Application>
  <PresentationFormat>On-screen Show (4:3)</PresentationFormat>
  <Paragraphs>129</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Essential</vt:lpstr>
      <vt:lpstr>Elements of Fiction</vt:lpstr>
      <vt:lpstr>Setting</vt:lpstr>
      <vt:lpstr>Plot</vt:lpstr>
      <vt:lpstr>Plot Components</vt:lpstr>
      <vt:lpstr>Point of View</vt:lpstr>
      <vt:lpstr>First Person Point of View</vt:lpstr>
      <vt:lpstr>Third Person Point of View</vt:lpstr>
      <vt:lpstr>Omniscient Point of View</vt:lpstr>
      <vt:lpstr>Limited Omniscient Point of View</vt:lpstr>
      <vt:lpstr>Theme </vt:lpstr>
      <vt:lpstr>Symbolism </vt:lpstr>
      <vt:lpstr>Symbolism </vt:lpstr>
      <vt:lpstr>Tone </vt:lpstr>
      <vt:lpstr>Characterization</vt:lpstr>
      <vt:lpstr>The Protagonist</vt:lpstr>
      <vt:lpstr>Antagonist</vt:lpstr>
      <vt:lpstr>PowerPoint Presentation</vt:lpstr>
      <vt:lpstr>PowerPoint Presentation</vt:lpstr>
      <vt:lpstr>PowerPoint Presentation</vt:lpstr>
      <vt:lpstr>Conflict</vt:lpstr>
      <vt:lpstr>Conflict</vt:lpstr>
      <vt:lpstr>Conflict in literature</vt:lpstr>
      <vt:lpstr>PowerPoint Presentation</vt:lpstr>
      <vt:lpstr>PowerPoint Presentation</vt:lpstr>
      <vt:lpstr>Man vs. Man </vt:lpstr>
      <vt:lpstr>…and animal vs. animal if your protagonist is an animal</vt:lpstr>
      <vt:lpstr>Man vs. Nature</vt:lpstr>
      <vt:lpstr>PowerPoint Presentation</vt:lpstr>
      <vt:lpstr>PowerPoint Presentation</vt:lpstr>
      <vt:lpstr>Man vs. Nature</vt:lpstr>
      <vt:lpstr>NOT THIS…</vt:lpstr>
      <vt:lpstr>Man vs. society</vt:lpstr>
      <vt:lpstr>Man vs. self</vt:lpstr>
      <vt:lpstr>What type of conflict?</vt:lpstr>
      <vt:lpstr>foreshadowing</vt:lpstr>
      <vt:lpstr>Suspense</vt:lpstr>
      <vt:lpstr>Imagery</vt:lpstr>
      <vt:lpstr>Allusion</vt:lpstr>
      <vt:lpstr>Simile</vt:lpstr>
      <vt:lpstr>Metaphor</vt:lpstr>
      <vt:lpstr>Irony </vt:lpstr>
      <vt:lpstr>Verbal Irony</vt:lpstr>
      <vt:lpstr>Dramatic Irony </vt:lpstr>
      <vt:lpstr>Situational Irony</vt:lpstr>
    </vt:vector>
  </TitlesOfParts>
  <Company>LPS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your binder, </dc:title>
  <dc:creator>LPS LPS</dc:creator>
  <cp:lastModifiedBy>LPS LPS</cp:lastModifiedBy>
  <cp:revision>23</cp:revision>
  <dcterms:created xsi:type="dcterms:W3CDTF">2015-08-26T03:10:31Z</dcterms:created>
  <dcterms:modified xsi:type="dcterms:W3CDTF">2016-09-26T13:48:39Z</dcterms:modified>
</cp:coreProperties>
</file>