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303" r:id="rId19"/>
    <p:sldId id="273" r:id="rId20"/>
    <p:sldId id="304" r:id="rId21"/>
    <p:sldId id="274" r:id="rId22"/>
    <p:sldId id="305" r:id="rId23"/>
    <p:sldId id="275" r:id="rId24"/>
    <p:sldId id="306" r:id="rId25"/>
    <p:sldId id="276" r:id="rId26"/>
    <p:sldId id="307" r:id="rId27"/>
    <p:sldId id="277" r:id="rId28"/>
    <p:sldId id="308" r:id="rId29"/>
    <p:sldId id="278" r:id="rId30"/>
    <p:sldId id="309" r:id="rId31"/>
    <p:sldId id="279" r:id="rId32"/>
    <p:sldId id="311" r:id="rId33"/>
    <p:sldId id="310" r:id="rId34"/>
    <p:sldId id="280" r:id="rId35"/>
    <p:sldId id="281" r:id="rId36"/>
    <p:sldId id="312" r:id="rId37"/>
    <p:sldId id="282" r:id="rId38"/>
    <p:sldId id="313" r:id="rId39"/>
    <p:sldId id="283" r:id="rId40"/>
    <p:sldId id="314" r:id="rId41"/>
    <p:sldId id="284" r:id="rId42"/>
    <p:sldId id="315" r:id="rId43"/>
    <p:sldId id="285" r:id="rId44"/>
    <p:sldId id="316" r:id="rId45"/>
    <p:sldId id="286" r:id="rId46"/>
    <p:sldId id="317" r:id="rId47"/>
    <p:sldId id="287" r:id="rId48"/>
    <p:sldId id="318" r:id="rId49"/>
    <p:sldId id="288" r:id="rId50"/>
    <p:sldId id="319" r:id="rId51"/>
    <p:sldId id="289" r:id="rId52"/>
    <p:sldId id="320" r:id="rId53"/>
    <p:sldId id="290" r:id="rId54"/>
    <p:sldId id="321" r:id="rId55"/>
    <p:sldId id="291" r:id="rId56"/>
    <p:sldId id="322" r:id="rId57"/>
    <p:sldId id="292" r:id="rId58"/>
    <p:sldId id="323" r:id="rId59"/>
    <p:sldId id="293" r:id="rId60"/>
    <p:sldId id="324" r:id="rId61"/>
    <p:sldId id="294" r:id="rId62"/>
    <p:sldId id="326" r:id="rId63"/>
    <p:sldId id="295" r:id="rId64"/>
    <p:sldId id="325" r:id="rId65"/>
    <p:sldId id="296" r:id="rId66"/>
    <p:sldId id="327" r:id="rId67"/>
    <p:sldId id="297" r:id="rId68"/>
    <p:sldId id="328" r:id="rId69"/>
    <p:sldId id="298" r:id="rId70"/>
    <p:sldId id="329" r:id="rId71"/>
    <p:sldId id="299" r:id="rId72"/>
    <p:sldId id="330" r:id="rId73"/>
    <p:sldId id="300" r:id="rId74"/>
    <p:sldId id="331" r:id="rId75"/>
    <p:sldId id="301" r:id="rId76"/>
    <p:sldId id="332" r:id="rId77"/>
    <p:sldId id="302" r:id="rId78"/>
    <p:sldId id="333" r:id="rId7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E784376-2392-48E0-ACEC-CB84A1E147DA}">
  <a:tblStyle styleId="{3E784376-2392-48E0-ACEC-CB84A1E147DA}" styleName="Table_0">
    <a:wholeTbl>
      <a:tcTxStyle b="off" i="off">
        <a:font>
          <a:latin typeface="Palatino Linotype"/>
          <a:ea typeface="Palatino Linotype"/>
          <a:cs typeface="Palatino Linotype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notesMaster" Target="notesMasters/notesMaster1.xml"/><Relationship Id="rId81" Type="http://schemas.openxmlformats.org/officeDocument/2006/relationships/printerSettings" Target="printerSettings/printerSettings1.bin"/><Relationship Id="rId82" Type="http://schemas.openxmlformats.org/officeDocument/2006/relationships/presProps" Target="presProps.xml"/><Relationship Id="rId83" Type="http://schemas.openxmlformats.org/officeDocument/2006/relationships/viewProps" Target="viewProps.xml"/><Relationship Id="rId84" Type="http://schemas.openxmlformats.org/officeDocument/2006/relationships/theme" Target="theme/theme1.xml"/><Relationship Id="rId85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32147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685800" y="609600"/>
            <a:ext cx="77724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8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1371600" y="4953000"/>
            <a:ext cx="6400799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ctr" rtl="0">
              <a:spcBef>
                <a:spcPts val="320"/>
              </a:spcBef>
              <a:buClr>
                <a:srgbClr val="888888"/>
              </a:buClr>
              <a:buFont typeface="Courier New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ctr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ctr" rtl="0">
              <a:spcBef>
                <a:spcPts val="320"/>
              </a:spcBef>
              <a:buClr>
                <a:srgbClr val="888888"/>
              </a:buClr>
              <a:buFont typeface="Courier New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ctr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ctr" rtl="0">
              <a:spcBef>
                <a:spcPts val="320"/>
              </a:spcBef>
              <a:buClr>
                <a:srgbClr val="888888"/>
              </a:buClr>
              <a:buFont typeface="Courier New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ctr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ctr" rtl="0">
              <a:spcBef>
                <a:spcPts val="320"/>
              </a:spcBef>
              <a:buClr>
                <a:srgbClr val="888888"/>
              </a:buClr>
              <a:buFont typeface="Courier New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ctr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722312" y="1371600"/>
            <a:ext cx="7772400" cy="2505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4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22312" y="4068762"/>
            <a:ext cx="7772400" cy="1131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Courier New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Courier New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Courier New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Courier New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4495800" y="3924300"/>
            <a:ext cx="84771" cy="84771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4695825" y="3924300"/>
            <a:ext cx="84771" cy="84771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4296728" y="3924300"/>
            <a:ext cx="84771" cy="84771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365760" y="1600200"/>
            <a:ext cx="4041648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40187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80"/>
              </a:spcBef>
              <a:buClr>
                <a:srgbClr val="7F7F7F"/>
              </a:buClr>
              <a:buFont typeface="Arial"/>
              <a:buNone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60"/>
              </a:spcBef>
              <a:buClr>
                <a:srgbClr val="7F7F7F"/>
              </a:buClr>
              <a:buFont typeface="Arial"/>
              <a:buNone/>
              <a:defRPr sz="18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320"/>
              </a:spcBef>
              <a:buClr>
                <a:srgbClr val="7F7F7F"/>
              </a:buClr>
              <a:buFont typeface="Courier New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320"/>
              </a:spcBef>
              <a:buClr>
                <a:srgbClr val="7F7F7F"/>
              </a:buClr>
              <a:buFont typeface="Courier New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320"/>
              </a:spcBef>
              <a:buClr>
                <a:srgbClr val="7F7F7F"/>
              </a:buClr>
              <a:buFont typeface="Courier New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41774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480"/>
              </a:spcBef>
              <a:buClr>
                <a:srgbClr val="7F7F7F"/>
              </a:buClr>
              <a:buFont typeface="Arial"/>
              <a:buNone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60"/>
              </a:spcBef>
              <a:buClr>
                <a:srgbClr val="7F7F7F"/>
              </a:buClr>
              <a:buFont typeface="Arial"/>
              <a:buNone/>
              <a:defRPr sz="18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320"/>
              </a:spcBef>
              <a:buClr>
                <a:srgbClr val="7F7F7F"/>
              </a:buClr>
              <a:buFont typeface="Courier New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320"/>
              </a:spcBef>
              <a:buClr>
                <a:srgbClr val="7F7F7F"/>
              </a:buClr>
              <a:buFont typeface="Courier New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320"/>
              </a:spcBef>
              <a:buClr>
                <a:srgbClr val="7F7F7F"/>
              </a:buClr>
              <a:buFont typeface="Courier New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57200" y="2212848"/>
            <a:ext cx="4041648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72583" y="2212848"/>
            <a:ext cx="4041648" cy="3913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5907087" y="266700"/>
            <a:ext cx="3008313" cy="209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19137" y="273050"/>
            <a:ext cx="4995862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7F7F7F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rgbClr val="7F7F7F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rgbClr val="7F7F7F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rgbClr val="7F7F7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rgbClr val="7F7F7F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rgbClr val="7F7F7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rgbClr val="7F7F7F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rgbClr val="7F7F7F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5907087" y="2438400"/>
            <a:ext cx="3008313" cy="3687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25000"/>
              </a:lnSpc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240"/>
              </a:spcBef>
              <a:buClr>
                <a:srgbClr val="7F7F7F"/>
              </a:buClr>
              <a:buFont typeface="Courier New"/>
              <a:buNone/>
              <a:defRPr sz="12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200"/>
              </a:spcBef>
              <a:buClr>
                <a:srgbClr val="7F7F7F"/>
              </a:buClr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80"/>
              </a:spcBef>
              <a:buClr>
                <a:srgbClr val="7F7F7F"/>
              </a:buClr>
              <a:buFont typeface="Courier New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80"/>
              </a:spcBef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80"/>
              </a:spcBef>
              <a:buClr>
                <a:srgbClr val="7F7F7F"/>
              </a:buClr>
              <a:buFont typeface="Courier New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80"/>
              </a:spcBef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80"/>
              </a:spcBef>
              <a:buClr>
                <a:srgbClr val="7F7F7F"/>
              </a:buClr>
              <a:buFont typeface="Courier New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80"/>
              </a:spcBef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679575" y="228600"/>
            <a:ext cx="5711824" cy="895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508125" y="1143000"/>
            <a:ext cx="6054724" cy="4541043"/>
          </a:xfrm>
          <a:prstGeom prst="rect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88900" dist="50800" dir="5400000" algn="ctr" rotWithShape="0">
              <a:srgbClr val="000000">
                <a:alpha val="2470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7F7F7F"/>
              </a:buClr>
              <a:buFont typeface="Arial"/>
              <a:buNone/>
              <a:defRPr sz="32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560"/>
              </a:spcBef>
              <a:buClr>
                <a:srgbClr val="7F7F7F"/>
              </a:buClr>
              <a:buFont typeface="Courier New"/>
              <a:buNone/>
              <a:defRPr sz="28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480"/>
              </a:spcBef>
              <a:buClr>
                <a:srgbClr val="7F7F7F"/>
              </a:buClr>
              <a:buFont typeface="Arial"/>
              <a:buNone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400"/>
              </a:spcBef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400"/>
              </a:spcBef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400"/>
              </a:spcBef>
              <a:buClr>
                <a:srgbClr val="7F7F7F"/>
              </a:buClr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400"/>
              </a:spcBef>
              <a:buClr>
                <a:srgbClr val="7F7F7F"/>
              </a:buClr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679575" y="5810250"/>
            <a:ext cx="5711824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buClr>
                <a:srgbClr val="7F7F7F"/>
              </a:buClr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240"/>
              </a:spcBef>
              <a:buClr>
                <a:srgbClr val="7F7F7F"/>
              </a:buClr>
              <a:buFont typeface="Courier New"/>
              <a:buNone/>
              <a:defRPr sz="12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200"/>
              </a:spcBef>
              <a:buClr>
                <a:srgbClr val="7F7F7F"/>
              </a:buClr>
              <a:buFont typeface="Arial"/>
              <a:buNone/>
              <a:defRPr sz="10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80"/>
              </a:spcBef>
              <a:buClr>
                <a:srgbClr val="7F7F7F"/>
              </a:buClr>
              <a:buFont typeface="Courier New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80"/>
              </a:spcBef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80"/>
              </a:spcBef>
              <a:buClr>
                <a:srgbClr val="7F7F7F"/>
              </a:buClr>
              <a:buFont typeface="Courier New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80"/>
              </a:spcBef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80"/>
              </a:spcBef>
              <a:buClr>
                <a:srgbClr val="7F7F7F"/>
              </a:buClr>
              <a:buFont typeface="Courier New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80"/>
              </a:spcBef>
              <a:buClr>
                <a:srgbClr val="7F7F7F"/>
              </a:buClr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rgbClr val="F3F3F3"/>
            </a:gs>
            <a:gs pos="92000">
              <a:srgbClr val="D8D8D8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Font typeface="Times New Roman"/>
              <a:buNone/>
              <a:defRPr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27000" algn="l" rtl="0">
              <a:spcBef>
                <a:spcPts val="320"/>
              </a:spcBef>
              <a:buClr>
                <a:srgbClr val="7F7F7F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363346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659164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8457760" y="6499383"/>
            <a:ext cx="84771" cy="84771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569118" y="6499383"/>
            <a:ext cx="84771" cy="84771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Emociones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Tranquilo</a:t>
            </a:r>
          </a:p>
        </p:txBody>
      </p:sp>
      <p:pic>
        <p:nvPicPr>
          <p:cNvPr id="150" name="Shape 150" descr="th-4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6120" b="6120"/>
          <a:stretch/>
        </p:blipFill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Tener vergüenza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57" name="Shape 157" descr="th-5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3097" y="1943384"/>
            <a:ext cx="3371826" cy="35250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Tener miedo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64" name="Shape 164" descr="th-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5090" y="1987966"/>
            <a:ext cx="3674231" cy="37748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ctrTitle"/>
          </p:nvPr>
        </p:nvSpPr>
        <p:spPr>
          <a:xfrm>
            <a:off x="685800" y="609600"/>
            <a:ext cx="7772400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8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verb “estar”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subTitle" idx="1"/>
          </p:nvPr>
        </p:nvSpPr>
        <p:spPr>
          <a:xfrm>
            <a:off x="1371600" y="4953000"/>
            <a:ext cx="6400799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verb “estar”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It means “to be”…just like “ser”…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There are 2 ways to say “to be” in Spanish, there are multiple reasons for which one to pick.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spcBef>
                <a:spcPts val="480"/>
              </a:spcBef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You know some of the conjugations for estar already.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Estar – to be</a:t>
            </a:r>
          </a:p>
        </p:txBody>
      </p:sp>
      <p:graphicFrame>
        <p:nvGraphicFramePr>
          <p:cNvPr id="182" name="Shape 182"/>
          <p:cNvGraphicFramePr/>
          <p:nvPr/>
        </p:nvGraphicFramePr>
        <p:xfrm>
          <a:off x="457200" y="1600200"/>
          <a:ext cx="8229600" cy="4326150"/>
        </p:xfrm>
        <a:graphic>
          <a:graphicData uri="http://schemas.openxmlformats.org/drawingml/2006/table">
            <a:tbl>
              <a:tblPr firstRow="1" bandRow="1">
                <a:noFill/>
                <a:tableStyleId>{3E784376-2392-48E0-ACEC-CB84A1E147DA}</a:tableStyleId>
              </a:tblPr>
              <a:tblGrid>
                <a:gridCol w="4114800"/>
                <a:gridCol w="4114800"/>
              </a:tblGrid>
              <a:tr h="1442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3" name="Shape 183"/>
          <p:cNvSpPr txBox="1"/>
          <p:nvPr/>
        </p:nvSpPr>
        <p:spPr>
          <a:xfrm>
            <a:off x="1364417" y="5966530"/>
            <a:ext cx="6714699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Remember this: How you feel and where you are is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you use the verb estar.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19341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1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 side of the card, Examples! </a:t>
            </a:r>
            <a:r>
              <a:rPr lang="en-US" sz="486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486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486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137342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909"/>
              <a:buFont typeface="Questrial"/>
              <a:buAutoNum type="arabicPeriod"/>
            </a:pPr>
            <a:r>
              <a:rPr lang="en-US" sz="222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I am happy.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ct val="100909"/>
              <a:buFont typeface="Questrial"/>
              <a:buNone/>
            </a:pPr>
            <a:endParaRPr sz="222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ct val="100909"/>
              <a:buFont typeface="Questrial"/>
              <a:buAutoNum type="arabicPeriod"/>
            </a:pPr>
            <a:r>
              <a:rPr lang="en-US" sz="222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We(boys and girls) are sad.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ct val="100909"/>
              <a:buFont typeface="Questrial"/>
              <a:buNone/>
            </a:pPr>
            <a:endParaRPr sz="222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ct val="100909"/>
              <a:buFont typeface="Questrial"/>
              <a:buAutoNum type="arabicPeriod"/>
            </a:pPr>
            <a:r>
              <a:rPr lang="en-US" sz="222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They (all girls) are content.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ct val="100909"/>
              <a:buFont typeface="Questrial"/>
              <a:buNone/>
            </a:pPr>
            <a:endParaRPr sz="222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ct val="100909"/>
              <a:buFont typeface="Questrial"/>
              <a:buAutoNum type="arabicPeriod"/>
            </a:pPr>
            <a:r>
              <a:rPr lang="en-US" sz="222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You (girl) are angry.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ct val="100909"/>
              <a:buFont typeface="Questrial"/>
              <a:buNone/>
            </a:pPr>
            <a:endParaRPr sz="222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ct val="100909"/>
              <a:buFont typeface="Questrial"/>
              <a:buAutoNum type="arabicPeriod"/>
            </a:pPr>
            <a:r>
              <a:rPr lang="en-US" sz="222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He is tired.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ct val="100909"/>
              <a:buFont typeface="Questrial"/>
              <a:buNone/>
            </a:pPr>
            <a:endParaRPr sz="222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444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2220" b="1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*****Emotions (like adjectives) have to match in number and gender!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content.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endParaRPr lang="en-US" sz="5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content.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Estoy contento/contenta.</a:t>
            </a:r>
          </a:p>
        </p:txBody>
      </p:sp>
    </p:spTree>
    <p:extLst>
      <p:ext uri="{BB962C8B-B14F-4D97-AF65-F5344CB8AC3E}">
        <p14:creationId xmlns:p14="http://schemas.microsoft.com/office/powerpoint/2010/main" val="429453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you sad?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endParaRPr lang="en-US" sz="5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Cansado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97" name="Shape 97" descr="th-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6052" y="1713926"/>
            <a:ext cx="3863110" cy="39554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you sad?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5400" b="0" i="0" u="none" strike="noStrike" cap="none" dirty="0" smtClean="0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¿</a:t>
            </a:r>
            <a:r>
              <a:rPr lang="en-US" sz="5400" dirty="0" err="1"/>
              <a:t>E</a:t>
            </a:r>
            <a:r>
              <a:rPr lang="en-US" sz="5400" b="0" i="0" u="none" strike="noStrike" cap="none" dirty="0" err="1" smtClean="0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stás</a:t>
            </a:r>
            <a:r>
              <a:rPr lang="en-US" sz="5400" b="0" i="0" u="none" strike="noStrike" cap="none" dirty="0" smtClean="0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5400" b="0" i="0" u="none" strike="noStrike" cap="none" dirty="0" err="1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triste</a:t>
            </a:r>
            <a:r>
              <a:rPr lang="en-US" sz="5400" b="0" i="0" u="none" strike="noStrike" cap="none" dirty="0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3056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are happy.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endParaRPr lang="en-US" sz="5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are happy.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Nosotros estamos felices.</a:t>
            </a:r>
          </a:p>
        </p:txBody>
      </p:sp>
    </p:spTree>
    <p:extLst>
      <p:ext uri="{BB962C8B-B14F-4D97-AF65-F5344CB8AC3E}">
        <p14:creationId xmlns:p14="http://schemas.microsoft.com/office/powerpoint/2010/main" val="4059182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(all girls) are angry.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endParaRPr lang="en-US" sz="5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(all girls) are angry.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Ellas están enojadas.</a:t>
            </a:r>
          </a:p>
        </p:txBody>
      </p:sp>
    </p:spTree>
    <p:extLst>
      <p:ext uri="{BB962C8B-B14F-4D97-AF65-F5344CB8AC3E}">
        <p14:creationId xmlns:p14="http://schemas.microsoft.com/office/powerpoint/2010/main" val="16303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 is happy.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endParaRPr lang="en-US" sz="5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 is happy.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Ella está feliz.</a:t>
            </a:r>
          </a:p>
        </p:txBody>
      </p:sp>
    </p:spTree>
    <p:extLst>
      <p:ext uri="{BB962C8B-B14F-4D97-AF65-F5344CB8AC3E}">
        <p14:creationId xmlns:p14="http://schemas.microsoft.com/office/powerpoint/2010/main" val="428021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excited.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endParaRPr lang="en-US" sz="5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excited.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Estoy emocionado/emocionada.</a:t>
            </a:r>
          </a:p>
        </p:txBody>
      </p:sp>
    </p:spTree>
    <p:extLst>
      <p:ext uri="{BB962C8B-B14F-4D97-AF65-F5344CB8AC3E}">
        <p14:creationId xmlns:p14="http://schemas.microsoft.com/office/powerpoint/2010/main" val="19567228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is nervous.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endParaRPr lang="en-US" sz="5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Triste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04" name="Shape 104" descr="th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1171" y="1877834"/>
            <a:ext cx="3795194" cy="3656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is nervous.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5400" b="0" i="0" u="none" strike="noStrike" cap="none" dirty="0" err="1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Él</a:t>
            </a:r>
            <a:r>
              <a:rPr lang="en-US" sz="5400" b="0" i="0" u="none" strike="noStrike" cap="none" dirty="0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5400" b="0" i="0" u="none" strike="noStrike" cap="none" dirty="0" err="1" smtClean="0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est</a:t>
            </a:r>
            <a:r>
              <a:rPr lang="en-US" sz="5400" b="0" i="0" u="none" strike="noStrike" cap="none" dirty="0" err="1" smtClean="0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á</a:t>
            </a:r>
            <a:r>
              <a:rPr lang="en-US" sz="5400" b="0" i="0" u="none" strike="noStrike" cap="none" dirty="0" smtClean="0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5400" b="0" i="0" u="none" strike="noStrike" cap="none" dirty="0" err="1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nervioso</a:t>
            </a:r>
            <a:r>
              <a:rPr lang="en-US" sz="5400" b="0" i="0" u="none" strike="noStrike" cap="none" dirty="0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441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(girl) are calm.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endParaRPr lang="en-US" sz="5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(girl) are calm.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Tú estás tranquila.</a:t>
            </a:r>
          </a:p>
        </p:txBody>
      </p:sp>
    </p:spTree>
    <p:extLst>
      <p:ext uri="{BB962C8B-B14F-4D97-AF65-F5344CB8AC3E}">
        <p14:creationId xmlns:p14="http://schemas.microsoft.com/office/powerpoint/2010/main" val="3344282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tall.</a:t>
            </a:r>
            <a:endParaRPr lang="en-US" sz="54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endParaRPr lang="en-US" sz="5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41582236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tall.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Yo soy alto. (remember how you feel and where you are is when you use the verb estar!) ☺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(all boys) are busy.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endParaRPr lang="en-US" sz="5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(all boys) are busy.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Ellos están ocupados.</a:t>
            </a:r>
          </a:p>
        </p:txBody>
      </p:sp>
    </p:spTree>
    <p:extLst>
      <p:ext uri="{BB962C8B-B14F-4D97-AF65-F5344CB8AC3E}">
        <p14:creationId xmlns:p14="http://schemas.microsoft.com/office/powerpoint/2010/main" val="2761283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 is worried.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endParaRPr lang="en-US" sz="5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 is worried.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Ella está preocupada.</a:t>
            </a:r>
          </a:p>
        </p:txBody>
      </p:sp>
    </p:spTree>
    <p:extLst>
      <p:ext uri="{BB962C8B-B14F-4D97-AF65-F5344CB8AC3E}">
        <p14:creationId xmlns:p14="http://schemas.microsoft.com/office/powerpoint/2010/main" val="13562638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calm!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endParaRPr lang="en-US" sz="5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Emocionado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11" name="Shape 111" descr="th-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00691" y="1913924"/>
            <a:ext cx="3961517" cy="3961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calm!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¡Estoy tranquilo/tranquila!</a:t>
            </a:r>
          </a:p>
        </p:txBody>
      </p:sp>
    </p:spTree>
    <p:extLst>
      <p:ext uri="{BB962C8B-B14F-4D97-AF65-F5344CB8AC3E}">
        <p14:creationId xmlns:p14="http://schemas.microsoft.com/office/powerpoint/2010/main" val="23716080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are sad.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endParaRPr lang="en-US" sz="5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are sad.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Nosotros estamos tristes.</a:t>
            </a:r>
          </a:p>
        </p:txBody>
      </p:sp>
    </p:spTree>
    <p:extLst>
      <p:ext uri="{BB962C8B-B14F-4D97-AF65-F5344CB8AC3E}">
        <p14:creationId xmlns:p14="http://schemas.microsoft.com/office/powerpoint/2010/main" val="1252363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 or Estar?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 or Estar?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2400" b="0" i="0" u="none" strike="noStrike" cap="none" dirty="0" smtClean="0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D					P</a:t>
            </a:r>
          </a:p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dirty="0" smtClean="0"/>
              <a:t>O					L</a:t>
            </a:r>
          </a:p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2400" b="0" i="0" u="none" strike="noStrike" cap="none" dirty="0" smtClean="0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C					A</a:t>
            </a:r>
          </a:p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dirty="0" smtClean="0"/>
              <a:t>T					C</a:t>
            </a:r>
          </a:p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sz="2400" b="0" i="0" u="none" strike="noStrike" cap="none" dirty="0" smtClean="0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rPr>
              <a:t>O					E</a:t>
            </a:r>
          </a:p>
          <a:p>
            <a:pPr marL="0" marR="0" lvl="0" indent="0" algn="l" rtl="0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n-US" dirty="0"/>
              <a:t>R</a:t>
            </a:r>
            <a:endParaRPr sz="2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7938813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Ella ______ alta.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Ella 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 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alta</a:t>
            </a: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en-US" sz="54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5963706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Ella ______ enojada.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Ella </a:t>
            </a:r>
            <a:r>
              <a:rPr lang="en-US" dirty="0" err="1" smtClean="0"/>
              <a:t>est</a:t>
            </a:r>
            <a:r>
              <a:rPr lang="en-US" dirty="0" err="1" smtClean="0"/>
              <a:t>á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enojada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4306735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 _____ feliz.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Enojado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18" name="Shape 118" descr="th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7735" y="2108964"/>
            <a:ext cx="3235743" cy="3517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ESTOY 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feliz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2180952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Nosotros ______ de Perú.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Nosotros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SOMOS 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</a:t>
            </a: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Perú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5494519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Tú ________ bajo.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Tú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ERES </a:t>
            </a: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bajo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8288033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Ellas ______ tristes.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Ellas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err="1" smtClean="0"/>
              <a:t>est</a:t>
            </a:r>
            <a:r>
              <a:rPr lang="en-US" dirty="0" err="1" smtClean="0"/>
              <a:t>án</a:t>
            </a:r>
            <a:r>
              <a:rPr lang="en-US" dirty="0" smtClean="0"/>
              <a:t> 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tristes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5496986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 ____ de Nebraska.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SOY 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Nebraska.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3399447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 las ocho de la noche.</a:t>
            </a:r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Nervioso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25" name="Shape 125" descr="th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82134" y="2140697"/>
            <a:ext cx="3356705" cy="33567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SON </a:t>
            </a: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las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ocho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la </a:t>
            </a: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noche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5733620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 _____ ocupado.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ESTOY </a:t>
            </a: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ocupado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9078566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Ella _____ 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ática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en-US" sz="54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Ella </a:t>
            </a:r>
            <a:r>
              <a:rPr lang="en-US" dirty="0" smtClean="0"/>
              <a:t>ES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ática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en-US" sz="54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08444992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Nosotros _______ preocupados.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Nosotros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smtClean="0"/>
              <a:t>ESTAMOS 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preocupados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78719792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Ellos _______ preocupados.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Ellos</a:t>
            </a:r>
            <a:r>
              <a:rPr lang="en-US" dirty="0"/>
              <a:t> </a:t>
            </a:r>
            <a:r>
              <a:rPr lang="en-US" dirty="0" err="1" smtClean="0"/>
              <a:t>est</a:t>
            </a:r>
            <a:r>
              <a:rPr lang="en-US" dirty="0" err="1" smtClean="0"/>
              <a:t>án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preocupados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457200" y="1338566"/>
            <a:ext cx="8229600" cy="4787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32241821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¿Tú ______ emocionado?</a:t>
            </a:r>
          </a:p>
        </p:txBody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Ocupado</a:t>
            </a:r>
          </a:p>
        </p:txBody>
      </p:sp>
      <p:pic>
        <p:nvPicPr>
          <p:cNvPr id="131" name="Shape 131" descr="th-1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20643" b="20642"/>
          <a:stretch/>
        </p:blipFill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¿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ás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emocionado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</p:txBody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43098706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_____ 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casta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ño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en-US" sz="54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soy 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casta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ño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lang="en-US" sz="54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00768904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Usted ______ tranquilo.</a:t>
            </a:r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Usted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0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tranquilo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46568530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Ustedes _______ artísticos..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Ustedes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son </a:t>
            </a: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artísticos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19688430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 la una de la tarde</a:t>
            </a:r>
          </a:p>
        </p:txBody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 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</a:t>
            </a: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una</a:t>
            </a:r>
            <a:r>
              <a:rPr lang="en-US" sz="5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la </a:t>
            </a:r>
            <a:r>
              <a:rPr lang="en-US" sz="5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tarde</a:t>
            </a:r>
            <a:endParaRPr lang="en-US" sz="54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73800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Preocupado</a:t>
            </a:r>
          </a:p>
        </p:txBody>
      </p:sp>
      <p:pic>
        <p:nvPicPr>
          <p:cNvPr id="137" name="Shape 137" descr="th-2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14595" b="14595"/>
          <a:stretch/>
        </p:blipFill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Feliz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rgbClr val="7F7F7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44" name="Shape 144" descr="th-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3097" y="1806548"/>
            <a:ext cx="3749834" cy="37498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xecutive">
  <a:themeElements>
    <a:clrScheme name="Executive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513</Words>
  <Application>Microsoft Macintosh PowerPoint</Application>
  <PresentationFormat>On-screen Show (4:3)</PresentationFormat>
  <Paragraphs>115</Paragraphs>
  <Slides>78</Slides>
  <Notes>78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0" baseType="lpstr">
      <vt:lpstr>Questrial</vt:lpstr>
      <vt:lpstr>Executive</vt:lpstr>
      <vt:lpstr>Emociones</vt:lpstr>
      <vt:lpstr>Cansado</vt:lpstr>
      <vt:lpstr>Triste</vt:lpstr>
      <vt:lpstr>Emocionado</vt:lpstr>
      <vt:lpstr>Enojado</vt:lpstr>
      <vt:lpstr>Nervioso</vt:lpstr>
      <vt:lpstr>Ocupado</vt:lpstr>
      <vt:lpstr>Preocupado</vt:lpstr>
      <vt:lpstr>Feliz</vt:lpstr>
      <vt:lpstr>Tranquilo</vt:lpstr>
      <vt:lpstr>Tener vergüenza</vt:lpstr>
      <vt:lpstr>Tener miedo</vt:lpstr>
      <vt:lpstr>The verb “estar”</vt:lpstr>
      <vt:lpstr>The verb “estar”</vt:lpstr>
      <vt:lpstr>Estar – to be</vt:lpstr>
      <vt:lpstr>Back side of the card, Examples!  </vt:lpstr>
      <vt:lpstr>I am content.</vt:lpstr>
      <vt:lpstr>I am content.</vt:lpstr>
      <vt:lpstr>Are you sad?</vt:lpstr>
      <vt:lpstr>Are you sad?</vt:lpstr>
      <vt:lpstr>We are happy.</vt:lpstr>
      <vt:lpstr>We are happy.</vt:lpstr>
      <vt:lpstr>They (all girls) are angry.</vt:lpstr>
      <vt:lpstr>They (all girls) are angry.</vt:lpstr>
      <vt:lpstr>She is happy.</vt:lpstr>
      <vt:lpstr>She is happy.</vt:lpstr>
      <vt:lpstr>I am excited.</vt:lpstr>
      <vt:lpstr>I am excited.</vt:lpstr>
      <vt:lpstr>He is nervous.</vt:lpstr>
      <vt:lpstr>He is nervous.</vt:lpstr>
      <vt:lpstr>You (girl) are calm.</vt:lpstr>
      <vt:lpstr>You (girl) are calm.</vt:lpstr>
      <vt:lpstr>I am tall.</vt:lpstr>
      <vt:lpstr>I am tall.</vt:lpstr>
      <vt:lpstr>They (all boys) are busy.</vt:lpstr>
      <vt:lpstr>They (all boys) are busy.</vt:lpstr>
      <vt:lpstr>She is worried.</vt:lpstr>
      <vt:lpstr>She is worried.</vt:lpstr>
      <vt:lpstr>I am calm!</vt:lpstr>
      <vt:lpstr>I am calm!</vt:lpstr>
      <vt:lpstr>We are sad.</vt:lpstr>
      <vt:lpstr>We are sad.</vt:lpstr>
      <vt:lpstr>Ser or Estar?</vt:lpstr>
      <vt:lpstr>Ser or Estar?</vt:lpstr>
      <vt:lpstr>Ella ______ alta.</vt:lpstr>
      <vt:lpstr>Ella ES alta.</vt:lpstr>
      <vt:lpstr>Ella ______ enojada.</vt:lpstr>
      <vt:lpstr>Ella está enojada.</vt:lpstr>
      <vt:lpstr>Yo _____ feliz.</vt:lpstr>
      <vt:lpstr>Yo ESTOY feliz.</vt:lpstr>
      <vt:lpstr>Nosotros ______ de Perú.</vt:lpstr>
      <vt:lpstr>Nosotros SOMOS de Perú.</vt:lpstr>
      <vt:lpstr>Tú ________ bajo.</vt:lpstr>
      <vt:lpstr>Tú ERES bajo.</vt:lpstr>
      <vt:lpstr>Ellas ______ tristes.</vt:lpstr>
      <vt:lpstr>Ellas están tristes.</vt:lpstr>
      <vt:lpstr>Yo ____ de Nebraska.</vt:lpstr>
      <vt:lpstr>Yo SOY de Nebraska.</vt:lpstr>
      <vt:lpstr>______ las ocho de la noche.</vt:lpstr>
      <vt:lpstr>SON las ocho de la noche.</vt:lpstr>
      <vt:lpstr>Yo _____ ocupado.</vt:lpstr>
      <vt:lpstr>Yo ESTOY ocupado.</vt:lpstr>
      <vt:lpstr>Ella _____ simpática.</vt:lpstr>
      <vt:lpstr>Ella ES simpática.</vt:lpstr>
      <vt:lpstr>Nosotros _______ preocupados.</vt:lpstr>
      <vt:lpstr>Nosotros ESTAMOS preocupados.</vt:lpstr>
      <vt:lpstr>Ellos _______ preocupados.</vt:lpstr>
      <vt:lpstr>Ellos están preocupados.</vt:lpstr>
      <vt:lpstr>¿Tú ______ emocionado?</vt:lpstr>
      <vt:lpstr>¿Estás emocionado?</vt:lpstr>
      <vt:lpstr>Yo _____ castaño.</vt:lpstr>
      <vt:lpstr>Yo soy castaño.</vt:lpstr>
      <vt:lpstr>Usted ______ tranquilo.</vt:lpstr>
      <vt:lpstr>Usted está tranquilo.</vt:lpstr>
      <vt:lpstr>Ustedes _______ artísticos..</vt:lpstr>
      <vt:lpstr>Ustedes son artísticos..</vt:lpstr>
      <vt:lpstr>_____ la una de la tarde</vt:lpstr>
      <vt:lpstr>ES la una de la tarde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Emociones</dc:title>
  <cp:lastModifiedBy>LPS LPS</cp:lastModifiedBy>
  <cp:revision>3</cp:revision>
  <dcterms:modified xsi:type="dcterms:W3CDTF">2016-10-22T01:04:51Z</dcterms:modified>
</cp:coreProperties>
</file>