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30"/>
  </p:handoutMasterIdLst>
  <p:sldIdLst>
    <p:sldId id="256" r:id="rId5"/>
    <p:sldId id="278" r:id="rId6"/>
    <p:sldId id="257" r:id="rId7"/>
    <p:sldId id="258" r:id="rId8"/>
    <p:sldId id="279" r:id="rId9"/>
    <p:sldId id="259" r:id="rId10"/>
    <p:sldId id="280" r:id="rId11"/>
    <p:sldId id="263" r:id="rId12"/>
    <p:sldId id="264" r:id="rId13"/>
    <p:sldId id="265" r:id="rId14"/>
    <p:sldId id="266" r:id="rId15"/>
    <p:sldId id="260" r:id="rId16"/>
    <p:sldId id="261" r:id="rId17"/>
    <p:sldId id="277" r:id="rId18"/>
    <p:sldId id="281" r:id="rId19"/>
    <p:sldId id="262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85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5612B41-9EAA-4BA4-8EE6-9556FFCDCE8F}" type="datetimeFigureOut">
              <a:rPr lang="en-US" smtClean="0"/>
              <a:pPr/>
              <a:t>9/29/13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0978AC-7B2F-4822-884E-E6E81F66D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94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walterl\My Documents\My Pictures\Microsoft Clip Organizer\j0438794.jpg"/>
          <p:cNvPicPr>
            <a:picLocks noChangeAspect="1" noChangeArrowheads="1"/>
          </p:cNvPicPr>
          <p:nvPr userDrawn="1"/>
        </p:nvPicPr>
        <p:blipFill>
          <a:blip r:embed="rId2" cstate="print"/>
          <a:srcRect l="10359"/>
          <a:stretch>
            <a:fillRect/>
          </a:stretch>
        </p:blipFill>
        <p:spPr bwMode="auto">
          <a:xfrm>
            <a:off x="0" y="0"/>
            <a:ext cx="370899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1676401"/>
            <a:ext cx="5562600" cy="1924050"/>
          </a:xfrm>
        </p:spPr>
        <p:txBody>
          <a:bodyPr>
            <a:normAutofit/>
          </a:bodyPr>
          <a:lstStyle>
            <a:lvl1pPr algn="l">
              <a:defRPr sz="54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3733800"/>
            <a:ext cx="5105400" cy="1219200"/>
          </a:xfrm>
        </p:spPr>
        <p:txBody>
          <a:bodyPr>
            <a:noAutofit/>
          </a:bodyPr>
          <a:lstStyle>
            <a:lvl1pPr marL="0" indent="0" algn="l">
              <a:buNone/>
              <a:defRPr sz="3600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6AC1-7DB3-4B7F-B6B4-6D9B4DFD12C4}" type="datetimeFigureOut">
              <a:rPr lang="en-US" smtClean="0"/>
              <a:pPr/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01FE-0D30-449B-B2BF-3A60B6FED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6AC1-7DB3-4B7F-B6B4-6D9B4DFD12C4}" type="datetimeFigureOut">
              <a:rPr lang="en-US" smtClean="0"/>
              <a:pPr/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01FE-0D30-449B-B2BF-3A60B6FED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6AC1-7DB3-4B7F-B6B4-6D9B4DFD12C4}" type="datetimeFigureOut">
              <a:rPr lang="en-US" smtClean="0"/>
              <a:pPr/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01FE-0D30-449B-B2BF-3A60B6FED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walterl\My Documents\My Pictures\Microsoft Clip Organizer\j0438794.jpg"/>
          <p:cNvPicPr>
            <a:picLocks noChangeAspect="1" noChangeArrowheads="1"/>
          </p:cNvPicPr>
          <p:nvPr userDrawn="1"/>
        </p:nvPicPr>
        <p:blipFill>
          <a:blip r:embed="rId2" cstate="print"/>
          <a:srcRect l="10359"/>
          <a:stretch>
            <a:fillRect/>
          </a:stretch>
        </p:blipFill>
        <p:spPr bwMode="auto">
          <a:xfrm>
            <a:off x="0" y="0"/>
            <a:ext cx="370899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799" y="4406900"/>
            <a:ext cx="54864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810000"/>
            <a:ext cx="5486401" cy="59690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C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6AC1-7DB3-4B7F-B6B4-6D9B4DFD12C4}" type="datetimeFigureOut">
              <a:rPr lang="en-US" smtClean="0"/>
              <a:pPr/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01FE-0D30-449B-B2BF-3A60B6FED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6AC1-7DB3-4B7F-B6B4-6D9B4DFD12C4}" type="datetimeFigureOut">
              <a:rPr lang="en-US" smtClean="0"/>
              <a:pPr/>
              <a:t>9/29/13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01FE-0D30-449B-B2BF-3A60B6FED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6AC1-7DB3-4B7F-B6B4-6D9B4DFD12C4}" type="datetimeFigureOut">
              <a:rPr lang="en-US" smtClean="0"/>
              <a:pPr/>
              <a:t>9/29/13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01FE-0D30-449B-B2BF-3A60B6FED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walterl\My Documents\My Pictures\Microsoft Clip Organizer\j0438794.jpg"/>
          <p:cNvPicPr>
            <a:picLocks noChangeAspect="1" noChangeArrowheads="1"/>
          </p:cNvPicPr>
          <p:nvPr userDrawn="1"/>
        </p:nvPicPr>
        <p:blipFill>
          <a:blip r:embed="rId2" cstate="print"/>
          <a:srcRect l="10359"/>
          <a:stretch>
            <a:fillRect/>
          </a:stretch>
        </p:blipFill>
        <p:spPr bwMode="auto">
          <a:xfrm>
            <a:off x="0" y="0"/>
            <a:ext cx="370899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533650"/>
            <a:ext cx="5562600" cy="1790700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walterl\My Documents\My Pictures\Microsoft Clip Organizer\j0438794.jpg"/>
          <p:cNvPicPr>
            <a:picLocks noChangeAspect="1" noChangeArrowheads="1"/>
          </p:cNvPicPr>
          <p:nvPr userDrawn="1"/>
        </p:nvPicPr>
        <p:blipFill>
          <a:blip r:embed="rId2" cstate="print"/>
          <a:srcRect l="10359"/>
          <a:stretch>
            <a:fillRect/>
          </a:stretch>
        </p:blipFill>
        <p:spPr bwMode="auto">
          <a:xfrm>
            <a:off x="0" y="0"/>
            <a:ext cx="3708997" cy="68580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6AC1-7DB3-4B7F-B6B4-6D9B4DFD12C4}" type="datetimeFigureOut">
              <a:rPr lang="en-US" smtClean="0"/>
              <a:pPr/>
              <a:t>9/29/13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01FE-0D30-449B-B2BF-3A60B6FED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6AC1-7DB3-4B7F-B6B4-6D9B4DFD12C4}" type="datetimeFigureOut">
              <a:rPr lang="en-US" smtClean="0"/>
              <a:pPr/>
              <a:t>9/29/13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01FE-0D30-449B-B2BF-3A60B6FED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6AC1-7DB3-4B7F-B6B4-6D9B4DFD12C4}" type="datetimeFigureOut">
              <a:rPr lang="en-US" smtClean="0"/>
              <a:pPr/>
              <a:t>9/29/13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01FE-0D30-449B-B2BF-3A60B6FED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Documents and Settings\walterl\My Documents\My Pictures\Microsoft Clip Organizer\j0438794.jpg"/>
          <p:cNvPicPr>
            <a:picLocks noChangeAspect="1" noChangeArrowheads="1"/>
          </p:cNvPicPr>
          <p:nvPr/>
        </p:nvPicPr>
        <p:blipFill>
          <a:blip r:embed="rId13" cstate="print"/>
          <a:srcRect l="10359" b="6250"/>
          <a:stretch>
            <a:fillRect/>
          </a:stretch>
        </p:blipFill>
        <p:spPr bwMode="auto">
          <a:xfrm>
            <a:off x="0" y="4071936"/>
            <a:ext cx="1607233" cy="278606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defRPr>
            </a:lvl1pPr>
          </a:lstStyle>
          <a:p>
            <a:fld id="{39B36AC1-7DB3-4B7F-B6B4-6D9B4DFD12C4}" type="datetimeFigureOut">
              <a:rPr lang="en-US" smtClean="0"/>
              <a:pPr/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defRPr>
            </a:lvl1pPr>
          </a:lstStyle>
          <a:p>
            <a:fld id="{CDCF01FE-0D30-449B-B2BF-3A60B6FED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3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accent3">
              <a:lumMod val="75000"/>
            </a:schemeClr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accent3">
              <a:lumMod val="75000"/>
            </a:schemeClr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accent3">
              <a:lumMod val="75000"/>
            </a:schemeClr>
          </a:solidFill>
          <a:latin typeface="Candar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accent3">
              <a:lumMod val="75000"/>
            </a:schemeClr>
          </a:solidFill>
          <a:latin typeface="Candar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accent3">
              <a:lumMod val="75000"/>
            </a:schemeClr>
          </a:solidFill>
          <a:latin typeface="Candar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0"/>
            <a:ext cx="5562600" cy="1143000"/>
          </a:xfrm>
        </p:spPr>
        <p:txBody>
          <a:bodyPr/>
          <a:lstStyle/>
          <a:p>
            <a:r>
              <a:rPr lang="en-US" dirty="0" smtClean="0"/>
              <a:t>Vegetables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1066800"/>
            <a:ext cx="5715000" cy="5562600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What You Will Learn             In This Unit:</a:t>
            </a:r>
          </a:p>
          <a:p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1. How to properly select and store veggies</a:t>
            </a:r>
          </a:p>
          <a:p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2. How to prepare veggies</a:t>
            </a:r>
          </a:p>
          <a:p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3. How to preserve their colors, textures, flavors &amp; nutrients</a:t>
            </a:r>
          </a:p>
          <a:p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4. Different methods for cooking vegetables</a:t>
            </a:r>
          </a:p>
          <a:p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5. How to classify vegetables</a:t>
            </a:r>
            <a:endParaRPr lang="en-US" sz="3200" b="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Classifications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1535113"/>
            <a:ext cx="2286000" cy="639762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000" u="sng" dirty="0" smtClean="0"/>
              <a:t>Stems</a:t>
            </a:r>
            <a:endParaRPr lang="en-US" sz="40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174875"/>
            <a:ext cx="3201988" cy="2473325"/>
          </a:xfrm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en-US" sz="4000" dirty="0" smtClean="0"/>
              <a:t>Asparagus</a:t>
            </a:r>
          </a:p>
          <a:p>
            <a:r>
              <a:rPr lang="en-US" sz="4000" dirty="0" smtClean="0"/>
              <a:t>Celery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7400" y="1535113"/>
            <a:ext cx="2438400" cy="639762"/>
          </a:xfrm>
          <a:ln>
            <a:solidFill>
              <a:srgbClr val="7030A0"/>
            </a:solidFill>
          </a:ln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000" u="sng" dirty="0" smtClean="0"/>
              <a:t>Seeds</a:t>
            </a:r>
            <a:endParaRPr lang="en-US" sz="40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2174875"/>
            <a:ext cx="3276600" cy="2549525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Peas</a:t>
            </a:r>
          </a:p>
          <a:p>
            <a:r>
              <a:rPr lang="en-US" sz="4000" dirty="0" smtClean="0"/>
              <a:t>Corn</a:t>
            </a:r>
          </a:p>
          <a:p>
            <a:r>
              <a:rPr lang="en-US" sz="4000" dirty="0" smtClean="0"/>
              <a:t>Beans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Classifications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1535113"/>
            <a:ext cx="2133600" cy="639762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en-US" sz="3600" u="sng" dirty="0" smtClean="0"/>
              <a:t>Tubers</a:t>
            </a:r>
            <a:endParaRPr lang="en-US" sz="36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174875"/>
            <a:ext cx="3200321" cy="102552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r>
              <a:rPr lang="en-US" sz="3600" dirty="0" smtClean="0"/>
              <a:t>Potatoes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91200" y="1535113"/>
            <a:ext cx="2362200" cy="639762"/>
          </a:xfrm>
          <a:ln>
            <a:solidFill>
              <a:srgbClr val="7030A0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en-US" sz="3600" u="sng" dirty="0" smtClean="0"/>
              <a:t>Roots</a:t>
            </a:r>
            <a:endParaRPr lang="en-US" sz="36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7800" y="2174875"/>
            <a:ext cx="3429000" cy="3951288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/>
              <a:t>Beets</a:t>
            </a:r>
          </a:p>
          <a:p>
            <a:r>
              <a:rPr lang="en-US" sz="3600" dirty="0" smtClean="0"/>
              <a:t>Carrots</a:t>
            </a:r>
          </a:p>
          <a:p>
            <a:r>
              <a:rPr lang="en-US" sz="3600" dirty="0" smtClean="0"/>
              <a:t>Parsnips</a:t>
            </a:r>
          </a:p>
          <a:p>
            <a:r>
              <a:rPr lang="en-US" sz="3600" dirty="0" smtClean="0"/>
              <a:t>Radishes</a:t>
            </a:r>
          </a:p>
          <a:p>
            <a:r>
              <a:rPr lang="en-US" sz="3600" dirty="0" smtClean="0"/>
              <a:t>Rutabagas</a:t>
            </a:r>
          </a:p>
          <a:p>
            <a:r>
              <a:rPr lang="en-US" sz="3600" dirty="0" smtClean="0"/>
              <a:t>Turnips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Guidelines to Selecting Fresh Vegetables: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2390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Good </a:t>
            </a:r>
            <a:r>
              <a:rPr lang="en-US" u="sng" dirty="0" smtClean="0"/>
              <a:t>color</a:t>
            </a:r>
          </a:p>
          <a:p>
            <a:r>
              <a:rPr lang="en-US" u="sng" dirty="0" smtClean="0"/>
              <a:t>Firmness</a:t>
            </a:r>
          </a:p>
          <a:p>
            <a:r>
              <a:rPr lang="en-US" dirty="0" smtClean="0"/>
              <a:t>No bruising or </a:t>
            </a:r>
            <a:r>
              <a:rPr lang="en-US" u="sng" dirty="0" smtClean="0"/>
              <a:t>decay</a:t>
            </a:r>
          </a:p>
          <a:p>
            <a:r>
              <a:rPr lang="en-US" dirty="0" smtClean="0"/>
              <a:t>Avoid wilted and misshaped veggies</a:t>
            </a:r>
          </a:p>
          <a:p>
            <a:endParaRPr lang="en-US" dirty="0" smtClean="0"/>
          </a:p>
          <a:p>
            <a:r>
              <a:rPr lang="en-US" dirty="0" smtClean="0"/>
              <a:t>Very small veggies can be immature &amp; lack flavor</a:t>
            </a:r>
          </a:p>
          <a:p>
            <a:r>
              <a:rPr lang="en-US" dirty="0" smtClean="0"/>
              <a:t>Very large veggies can be over-mature &amp; tough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Be A Smart Consumer: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620000" cy="4906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Buy only what you will use within a short time</a:t>
            </a:r>
          </a:p>
          <a:p>
            <a:pPr lvl="1"/>
            <a:r>
              <a:rPr lang="en-US" sz="3600" dirty="0" smtClean="0"/>
              <a:t>Fresh veggies lose quality quickly!</a:t>
            </a:r>
          </a:p>
          <a:p>
            <a:pPr lvl="1"/>
            <a:endParaRPr lang="en-US" sz="3600" dirty="0" smtClean="0"/>
          </a:p>
          <a:p>
            <a:r>
              <a:rPr lang="en-US" sz="3600" dirty="0" smtClean="0"/>
              <a:t>Vegetables that are in season are usually high in quality &amp; low in price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Nutrients in Vegetables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71628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Veggies contain: </a:t>
            </a:r>
          </a:p>
          <a:p>
            <a:pPr lvl="1"/>
            <a:r>
              <a:rPr lang="en-US" u="sng" dirty="0" smtClean="0"/>
              <a:t>Vitamins</a:t>
            </a:r>
            <a:r>
              <a:rPr lang="en-US" dirty="0" smtClean="0"/>
              <a:t>, </a:t>
            </a:r>
            <a:r>
              <a:rPr lang="en-US" u="sng" dirty="0" smtClean="0"/>
              <a:t>Minerals</a:t>
            </a:r>
            <a:r>
              <a:rPr lang="en-US" dirty="0" smtClean="0"/>
              <a:t>, &amp; </a:t>
            </a:r>
            <a:r>
              <a:rPr lang="en-US" u="sng" dirty="0" smtClean="0"/>
              <a:t>Carbohydrates</a:t>
            </a:r>
          </a:p>
          <a:p>
            <a:pPr lvl="1"/>
            <a:r>
              <a:rPr lang="en-US" u="sng" dirty="0" smtClean="0"/>
              <a:t>TONS AND TONS of vitamins and minerals!</a:t>
            </a:r>
          </a:p>
          <a:p>
            <a:r>
              <a:rPr lang="en-US" dirty="0" smtClean="0"/>
              <a:t>Iron and vitamin C- dark leafy greens</a:t>
            </a:r>
          </a:p>
          <a:p>
            <a:pPr lvl="1"/>
            <a:r>
              <a:rPr lang="en-US" u="sng" dirty="0" smtClean="0"/>
              <a:t>Spinach and kale have tons of iron!</a:t>
            </a:r>
          </a:p>
          <a:p>
            <a:r>
              <a:rPr lang="en-US" dirty="0" smtClean="0"/>
              <a:t>Vitamin A- especially </a:t>
            </a:r>
            <a:r>
              <a:rPr lang="en-US" u="sng" dirty="0" smtClean="0"/>
              <a:t>yellow and green veggies</a:t>
            </a:r>
          </a:p>
          <a:p>
            <a:pPr lvl="1"/>
            <a:r>
              <a:rPr lang="en-US" u="sng" dirty="0" smtClean="0"/>
              <a:t>Squash</a:t>
            </a:r>
            <a:r>
              <a:rPr lang="en-US" dirty="0" smtClean="0"/>
              <a:t>, </a:t>
            </a:r>
            <a:r>
              <a:rPr lang="en-US" u="sng" dirty="0" smtClean="0"/>
              <a:t>Carrots, sweet potatoes</a:t>
            </a:r>
          </a:p>
          <a:p>
            <a:r>
              <a:rPr lang="en-US" dirty="0" smtClean="0"/>
              <a:t>Vitamin B</a:t>
            </a:r>
          </a:p>
          <a:p>
            <a:pPr lvl="1"/>
            <a:r>
              <a:rPr lang="en-US" dirty="0" smtClean="0"/>
              <a:t>Peas, beans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Nutrients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Autofit/>
          </a:bodyPr>
          <a:lstStyle/>
          <a:p>
            <a:r>
              <a:rPr lang="en-US" sz="2200" dirty="0" smtClean="0"/>
              <a:t>Some vegetables contain a lot of starch, and not as many other nutrients.</a:t>
            </a:r>
          </a:p>
          <a:p>
            <a:pPr lvl="1"/>
            <a:r>
              <a:rPr lang="en-US" sz="2200" dirty="0" smtClean="0"/>
              <a:t>These have the highest calorie levels</a:t>
            </a:r>
          </a:p>
          <a:p>
            <a:pPr lvl="1"/>
            <a:r>
              <a:rPr lang="en-US" sz="2200" dirty="0" smtClean="0"/>
              <a:t>Potato, sweet potatoes, squash, corn</a:t>
            </a:r>
          </a:p>
          <a:p>
            <a:r>
              <a:rPr lang="en-US" sz="2200" dirty="0" smtClean="0"/>
              <a:t>Almost all vegetables have a wide variety of vitamins and minerals. You should eat the rainbow!</a:t>
            </a:r>
            <a:r>
              <a:rPr lang="en-US" sz="2200" dirty="0"/>
              <a:t> </a:t>
            </a:r>
            <a:r>
              <a:rPr lang="en-US" sz="2200" dirty="0" smtClean="0"/>
              <a:t>But that do these nutrients DO for you?</a:t>
            </a:r>
          </a:p>
          <a:p>
            <a:pPr lvl="1"/>
            <a:r>
              <a:rPr lang="en-US" sz="2200" dirty="0" smtClean="0"/>
              <a:t>Iron=  Helps your body carry oxygen to supply your organs with energy</a:t>
            </a:r>
          </a:p>
          <a:p>
            <a:pPr lvl="1"/>
            <a:r>
              <a:rPr lang="en-US" sz="2200" dirty="0" smtClean="0"/>
              <a:t>Vitamin A= Helps maintain healthy eyes</a:t>
            </a:r>
          </a:p>
          <a:p>
            <a:pPr lvl="1"/>
            <a:r>
              <a:rPr lang="en-US" sz="2200" dirty="0" smtClean="0"/>
              <a:t>Vitamin C= Helps body repair itself and fight infection</a:t>
            </a:r>
          </a:p>
          <a:p>
            <a:pPr lvl="1"/>
            <a:r>
              <a:rPr lang="en-US" sz="2200" dirty="0" smtClean="0"/>
              <a:t>Vitamin E= Helps protect white and red blood cells</a:t>
            </a:r>
            <a:endParaRPr lang="en-US" sz="2200" dirty="0"/>
          </a:p>
          <a:p>
            <a:pPr marL="457200" lvl="1" indent="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To name a few!  Remember, eat the rainbow every day to get a wide variety of nutrients your body NEEDS!</a:t>
            </a:r>
          </a:p>
        </p:txBody>
      </p:sp>
    </p:spTree>
    <p:extLst>
      <p:ext uri="{BB962C8B-B14F-4D97-AF65-F5344CB8AC3E}">
        <p14:creationId xmlns:p14="http://schemas.microsoft.com/office/powerpoint/2010/main" val="2528575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Storing Fresh Vegetables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696200" cy="91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Can keep most in fridge for a few days</a:t>
            </a:r>
          </a:p>
          <a:p>
            <a:r>
              <a:rPr lang="en-US" dirty="0" smtClean="0"/>
              <a:t>Place most in plastic bags or containers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2209800"/>
          <a:ext cx="6705600" cy="38709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352800"/>
                <a:gridCol w="33528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andara" pitchFamily="34" charset="0"/>
                        </a:rPr>
                        <a:t>Veggie</a:t>
                      </a:r>
                      <a:endParaRPr lang="en-US" sz="32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andara" pitchFamily="34" charset="0"/>
                        </a:rPr>
                        <a:t>Storage Tip:</a:t>
                      </a:r>
                      <a:endParaRPr lang="en-US" sz="3200" dirty="0">
                        <a:latin typeface="Candara" pitchFamily="34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ndara" pitchFamily="34" charset="0"/>
                        </a:rPr>
                        <a:t>Sweet Corn</a:t>
                      </a:r>
                      <a:endParaRPr lang="en-US" sz="24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ndara" pitchFamily="34" charset="0"/>
                        </a:rPr>
                        <a:t>In its husk</a:t>
                      </a:r>
                      <a:endParaRPr lang="en-US" sz="2400" dirty="0">
                        <a:latin typeface="Candara" pitchFamily="34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ndara" pitchFamily="34" charset="0"/>
                        </a:rPr>
                        <a:t>Tomatoes</a:t>
                      </a:r>
                      <a:endParaRPr lang="en-US" sz="24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ndara" pitchFamily="34" charset="0"/>
                        </a:rPr>
                        <a:t>Uncovered</a:t>
                      </a:r>
                      <a:endParaRPr lang="en-US" sz="2400" dirty="0">
                        <a:latin typeface="Candara" pitchFamily="34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ndara" pitchFamily="34" charset="0"/>
                        </a:rPr>
                        <a:t>Leafy</a:t>
                      </a:r>
                      <a:r>
                        <a:rPr lang="en-US" sz="2400" baseline="0" dirty="0" smtClean="0">
                          <a:latin typeface="Candara" pitchFamily="34" charset="0"/>
                        </a:rPr>
                        <a:t> Greens</a:t>
                      </a:r>
                      <a:endParaRPr lang="en-US" sz="24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ndara" pitchFamily="34" charset="0"/>
                        </a:rPr>
                        <a:t>Wrap in damp towel</a:t>
                      </a:r>
                      <a:endParaRPr lang="en-US" sz="2400" dirty="0">
                        <a:latin typeface="Candara" pitchFamily="34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ndara" pitchFamily="34" charset="0"/>
                        </a:rPr>
                        <a:t>Onions</a:t>
                      </a:r>
                      <a:endParaRPr lang="en-US" sz="24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ndara" pitchFamily="34" charset="0"/>
                        </a:rPr>
                        <a:t>Open containers; room temp.</a:t>
                      </a:r>
                      <a:endParaRPr lang="en-US" sz="2400" dirty="0">
                        <a:latin typeface="Candara" pitchFamily="34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ndara" pitchFamily="34" charset="0"/>
                        </a:rPr>
                        <a:t>Potatoes, Eggplant</a:t>
                      </a:r>
                      <a:endParaRPr lang="en-US" sz="24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ndara" pitchFamily="34" charset="0"/>
                        </a:rPr>
                        <a:t>Dark, cool, dry</a:t>
                      </a:r>
                      <a:r>
                        <a:rPr lang="en-US" sz="2400" baseline="0" dirty="0" smtClean="0">
                          <a:latin typeface="Candara" pitchFamily="34" charset="0"/>
                        </a:rPr>
                        <a:t> place</a:t>
                      </a:r>
                      <a:endParaRPr lang="en-US" sz="2400" dirty="0">
                        <a:latin typeface="Candar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Canned Vegetables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36576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They come: </a:t>
            </a:r>
            <a:r>
              <a:rPr lang="en-US" sz="3500" u="sng" dirty="0" smtClean="0"/>
              <a:t>whole</a:t>
            </a:r>
            <a:r>
              <a:rPr lang="en-US" sz="3500" dirty="0" smtClean="0"/>
              <a:t>, </a:t>
            </a:r>
            <a:r>
              <a:rPr lang="en-US" sz="3500" u="sng" dirty="0" smtClean="0"/>
              <a:t>sliced</a:t>
            </a:r>
            <a:r>
              <a:rPr lang="en-US" sz="3500" dirty="0" smtClean="0"/>
              <a:t>, or </a:t>
            </a:r>
            <a:r>
              <a:rPr lang="en-US" sz="3500" u="sng" dirty="0" smtClean="0"/>
              <a:t>in pieces</a:t>
            </a:r>
          </a:p>
          <a:p>
            <a:r>
              <a:rPr lang="en-US" sz="3500" dirty="0" smtClean="0"/>
              <a:t>Cost </a:t>
            </a:r>
            <a:r>
              <a:rPr lang="en-US" sz="3500" u="sng" dirty="0" smtClean="0"/>
              <a:t>less</a:t>
            </a:r>
            <a:r>
              <a:rPr lang="en-US" sz="3500" dirty="0" smtClean="0"/>
              <a:t> than frozen or fresh</a:t>
            </a:r>
          </a:p>
          <a:p>
            <a:r>
              <a:rPr lang="en-US" sz="3500" dirty="0" smtClean="0"/>
              <a:t>Store in a cool, dry place before opening</a:t>
            </a:r>
          </a:p>
          <a:p>
            <a:r>
              <a:rPr lang="en-US" sz="3500" dirty="0" smtClean="0"/>
              <a:t>Store (covered)  in the refrigerator after opening if not all is used</a:t>
            </a:r>
            <a:endParaRPr lang="en-US" sz="35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4495800"/>
            <a:ext cx="5943600" cy="1815882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andara" pitchFamily="34" charset="0"/>
              </a:rPr>
              <a:t>Consumer Tips: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Candara" pitchFamily="34" charset="0"/>
              </a:rPr>
              <a:t>Choose generic/house brands to save money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Candara" pitchFamily="34" charset="0"/>
              </a:rPr>
              <a:t>Choose a container size to meet your needs</a:t>
            </a:r>
            <a:r>
              <a:rPr lang="en-US" sz="1600" i="1" dirty="0" smtClean="0">
                <a:latin typeface="Candara" pitchFamily="34" charset="0"/>
              </a:rPr>
              <a:t> (don’t buy more than you need)</a:t>
            </a:r>
            <a:endParaRPr lang="en-US" sz="1600" i="1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Frozen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Vegetables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696200" cy="5410200"/>
          </a:xfrm>
        </p:spPr>
        <p:txBody>
          <a:bodyPr/>
          <a:lstStyle/>
          <a:p>
            <a:r>
              <a:rPr lang="en-US" dirty="0" smtClean="0"/>
              <a:t>Keep appearance &amp; </a:t>
            </a:r>
            <a:r>
              <a:rPr lang="en-US" u="sng" dirty="0" smtClean="0"/>
              <a:t>flavor</a:t>
            </a:r>
            <a:r>
              <a:rPr lang="en-US" dirty="0" smtClean="0"/>
              <a:t> of fresh veggies better than canned or dried </a:t>
            </a:r>
          </a:p>
          <a:p>
            <a:r>
              <a:rPr lang="en-US" dirty="0" smtClean="0"/>
              <a:t>Freezing may alter </a:t>
            </a:r>
            <a:r>
              <a:rPr lang="en-US" u="sng" dirty="0" smtClean="0"/>
              <a:t>texture </a:t>
            </a:r>
          </a:p>
          <a:p>
            <a:r>
              <a:rPr lang="en-US" dirty="0" smtClean="0"/>
              <a:t>Cost less than fresh </a:t>
            </a:r>
            <a:r>
              <a:rPr lang="en-US" sz="2800" i="1" dirty="0" smtClean="0"/>
              <a:t>(usually)</a:t>
            </a:r>
          </a:p>
          <a:p>
            <a:pPr lvl="1"/>
            <a:r>
              <a:rPr lang="en-US" sz="2400" i="1" dirty="0" smtClean="0"/>
              <a:t>Buy frozen veggies when they’re not in season = </a:t>
            </a:r>
            <a:r>
              <a:rPr lang="en-US" sz="2400" i="1" u="sng" dirty="0" smtClean="0"/>
              <a:t>cheaper</a:t>
            </a:r>
            <a:r>
              <a:rPr lang="en-US" sz="2400" i="1" dirty="0" smtClean="0"/>
              <a:t>!</a:t>
            </a:r>
          </a:p>
          <a:p>
            <a:r>
              <a:rPr lang="en-US" sz="2800" dirty="0" smtClean="0"/>
              <a:t>Bags should be </a:t>
            </a:r>
            <a:r>
              <a:rPr lang="en-US" sz="2800" u="sng" dirty="0" smtClean="0"/>
              <a:t>clean</a:t>
            </a:r>
            <a:r>
              <a:rPr lang="en-US" sz="2800" dirty="0" smtClean="0"/>
              <a:t> &amp; solidly frozen</a:t>
            </a:r>
          </a:p>
          <a:p>
            <a:pPr lvl="1"/>
            <a:r>
              <a:rPr lang="en-US" sz="2400" dirty="0" smtClean="0"/>
              <a:t>Heavy ice layer on package = was thawed &amp; refroze</a:t>
            </a:r>
          </a:p>
          <a:p>
            <a:r>
              <a:rPr lang="en-US" sz="2800" dirty="0" smtClean="0"/>
              <a:t>Store in </a:t>
            </a:r>
            <a:r>
              <a:rPr lang="en-US" sz="2800" u="sng" dirty="0" smtClean="0"/>
              <a:t>coldest</a:t>
            </a:r>
            <a:r>
              <a:rPr lang="en-US" sz="2800" dirty="0" smtClean="0"/>
              <a:t> part of freezer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Dried Vegetables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543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3600" u="sng" dirty="0" smtClean="0"/>
              <a:t>Legumes </a:t>
            </a:r>
          </a:p>
          <a:p>
            <a:pPr lvl="1"/>
            <a:r>
              <a:rPr lang="en-US" sz="3600" dirty="0" smtClean="0"/>
              <a:t>Peas, Beans, Lentils (seeds)</a:t>
            </a:r>
          </a:p>
          <a:p>
            <a:pPr lvl="1"/>
            <a:endParaRPr lang="en-US" sz="3600" dirty="0" smtClean="0"/>
          </a:p>
          <a:p>
            <a:r>
              <a:rPr lang="en-US" sz="3600" dirty="0" smtClean="0"/>
              <a:t>Choose legumes that are uniform in size, free of visible defects, &amp; brightly colored</a:t>
            </a:r>
          </a:p>
          <a:p>
            <a:endParaRPr lang="en-US" sz="3600" dirty="0" smtClean="0"/>
          </a:p>
          <a:p>
            <a:r>
              <a:rPr lang="en-US" sz="3600" dirty="0" smtClean="0"/>
              <a:t>Store in </a:t>
            </a:r>
            <a:r>
              <a:rPr lang="en-US" sz="3600" u="sng" dirty="0" smtClean="0"/>
              <a:t>covered</a:t>
            </a:r>
            <a:r>
              <a:rPr lang="en-US" sz="3600" dirty="0" smtClean="0"/>
              <a:t> containers in a cool, dry place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Vegetable ABC’s!!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With your group…name a vegetable that starts with each letter of the alphabet as quickly as possible!!</a:t>
            </a:r>
          </a:p>
          <a:p>
            <a:endParaRPr lang="en-US" sz="2400" dirty="0" smtClean="0"/>
          </a:p>
          <a:p>
            <a:r>
              <a:rPr lang="en-US" sz="3600" i="1" dirty="0" smtClean="0"/>
              <a:t>Let’s see who can come up with the most in the fastest time!! </a:t>
            </a:r>
            <a:r>
              <a:rPr lang="en-US" sz="3600" i="1" dirty="0" smtClean="0">
                <a:sym typeface="Wingdings" pitchFamily="2" charset="2"/>
              </a:rPr>
              <a:t> 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4456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Raw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Veggies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80772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Have the </a:t>
            </a:r>
            <a:r>
              <a:rPr lang="en-US" u="sng" dirty="0" smtClean="0"/>
              <a:t>most nutrients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smtClean="0"/>
              <a:t>Attractive to serve – very colorful &amp; crunchy</a:t>
            </a:r>
          </a:p>
          <a:p>
            <a:r>
              <a:rPr lang="en-US" dirty="0" smtClean="0"/>
              <a:t>Adds texture to meals &amp; snacks</a:t>
            </a:r>
          </a:p>
          <a:p>
            <a:endParaRPr lang="en-US" dirty="0" smtClean="0"/>
          </a:p>
          <a:p>
            <a:r>
              <a:rPr lang="en-US" dirty="0" smtClean="0"/>
              <a:t>Most edible part grows in or near the soil</a:t>
            </a:r>
          </a:p>
          <a:p>
            <a:r>
              <a:rPr lang="en-US" u="sng" dirty="0" smtClean="0"/>
              <a:t>WASH</a:t>
            </a:r>
            <a:r>
              <a:rPr lang="en-US" dirty="0" smtClean="0"/>
              <a:t> VEGGIES BEFORE EATING!!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Cool running water; Do </a:t>
            </a:r>
            <a:r>
              <a:rPr lang="en-US" u="sng" dirty="0" smtClean="0">
                <a:sym typeface="Wingdings" pitchFamily="2" charset="2"/>
              </a:rPr>
              <a:t>not</a:t>
            </a:r>
            <a:r>
              <a:rPr lang="en-US" dirty="0" smtClean="0">
                <a:sym typeface="Wingdings" pitchFamily="2" charset="2"/>
              </a:rPr>
              <a:t> soak </a:t>
            </a:r>
            <a:r>
              <a:rPr lang="en-US" sz="2200" dirty="0" smtClean="0">
                <a:sym typeface="Wingdings" pitchFamily="2" charset="2"/>
              </a:rPr>
              <a:t>(nutrients lost)</a:t>
            </a:r>
          </a:p>
          <a:p>
            <a:pPr lvl="1"/>
            <a:endParaRPr lang="en-US" sz="2200" dirty="0" smtClean="0">
              <a:sym typeface="Wingdings" pitchFamily="2" charset="2"/>
            </a:endParaRPr>
          </a:p>
          <a:p>
            <a:r>
              <a:rPr lang="en-US" u="sng" dirty="0" smtClean="0">
                <a:sym typeface="Wingdings" pitchFamily="2" charset="2"/>
              </a:rPr>
              <a:t>Taste</a:t>
            </a:r>
            <a:r>
              <a:rPr lang="en-US" dirty="0" smtClean="0">
                <a:sym typeface="Wingdings" pitchFamily="2" charset="2"/>
              </a:rPr>
              <a:t> best when served </a:t>
            </a:r>
            <a:r>
              <a:rPr lang="en-US" u="sng" dirty="0" smtClean="0">
                <a:sym typeface="Wingdings" pitchFamily="2" charset="2"/>
              </a:rPr>
              <a:t>cold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Store washed &amp; drained in covered container in refrigerator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What Happens When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You Cook Vegetables?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0"/>
            <a:ext cx="6934200" cy="4221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Fiber in veggies </a:t>
            </a:r>
            <a:r>
              <a:rPr lang="en-US" u="sng" dirty="0" smtClean="0"/>
              <a:t>softens</a:t>
            </a:r>
            <a:r>
              <a:rPr lang="en-US" dirty="0" smtClean="0"/>
              <a:t> to make </a:t>
            </a:r>
            <a:r>
              <a:rPr lang="en-US" u="sng" dirty="0" smtClean="0"/>
              <a:t>chewing</a:t>
            </a:r>
            <a:r>
              <a:rPr lang="en-US" dirty="0" smtClean="0"/>
              <a:t> easier</a:t>
            </a:r>
            <a:endParaRPr lang="en-US" sz="1400" dirty="0" smtClean="0"/>
          </a:p>
          <a:p>
            <a:r>
              <a:rPr lang="en-US" u="sng" dirty="0" smtClean="0"/>
              <a:t>Starch</a:t>
            </a:r>
            <a:r>
              <a:rPr lang="en-US" dirty="0" smtClean="0"/>
              <a:t> absorbs water, swells, &amp; is easier to </a:t>
            </a:r>
            <a:r>
              <a:rPr lang="en-US" u="sng" dirty="0" smtClean="0"/>
              <a:t>digest</a:t>
            </a:r>
            <a:endParaRPr lang="en-US" sz="1400" dirty="0" smtClean="0"/>
          </a:p>
          <a:p>
            <a:r>
              <a:rPr lang="en-US" dirty="0" smtClean="0"/>
              <a:t>Some </a:t>
            </a:r>
            <a:r>
              <a:rPr lang="en-US" u="sng" dirty="0" smtClean="0"/>
              <a:t>nutrients</a:t>
            </a:r>
            <a:r>
              <a:rPr lang="en-US" dirty="0" smtClean="0"/>
              <a:t> are </a:t>
            </a:r>
            <a:r>
              <a:rPr lang="en-US" u="sng" dirty="0" smtClean="0"/>
              <a:t>lost</a:t>
            </a:r>
            <a:r>
              <a:rPr lang="en-US" dirty="0" smtClean="0"/>
              <a:t> &amp; some colors change</a:t>
            </a:r>
          </a:p>
          <a:p>
            <a:r>
              <a:rPr lang="en-US" dirty="0" smtClean="0"/>
              <a:t>Most healthful way to cook veggies- Steaming!  This retains the most nutrients!</a:t>
            </a:r>
          </a:p>
          <a:p>
            <a:r>
              <a:rPr lang="en-US" dirty="0" smtClean="0"/>
              <a:t>Least nutritionally beneficial way to cook veggies- Deep frying! This adds a ton of fat and calories.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What Should A Proper Cooked Veggie Be Like?!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6172200" cy="3124200"/>
          </a:xfrm>
        </p:spPr>
        <p:txBody>
          <a:bodyPr>
            <a:normAutofit fontScale="92500" lnSpcReduction="10000"/>
          </a:bodyPr>
          <a:lstStyle/>
          <a:p>
            <a:r>
              <a:rPr lang="en-US" sz="3600" u="sng" dirty="0" smtClean="0"/>
              <a:t>Colorful</a:t>
            </a:r>
          </a:p>
          <a:p>
            <a:endParaRPr lang="en-US" sz="1200" dirty="0" smtClean="0"/>
          </a:p>
          <a:p>
            <a:r>
              <a:rPr lang="en-US" sz="3600" u="sng" dirty="0" smtClean="0"/>
              <a:t>Flavorful</a:t>
            </a:r>
          </a:p>
          <a:p>
            <a:endParaRPr lang="en-US" sz="1100" dirty="0" smtClean="0"/>
          </a:p>
          <a:p>
            <a:r>
              <a:rPr lang="en-US" sz="3600" dirty="0" smtClean="0"/>
              <a:t>Crisp-tender texture</a:t>
            </a:r>
          </a:p>
          <a:p>
            <a:pPr>
              <a:buNone/>
            </a:pPr>
            <a:r>
              <a:rPr lang="en-US" sz="2800" dirty="0" smtClean="0"/>
              <a:t>	(“</a:t>
            </a:r>
            <a:r>
              <a:rPr lang="en-US" sz="2800" u="sng" dirty="0" smtClean="0"/>
              <a:t>fork </a:t>
            </a:r>
            <a:r>
              <a:rPr lang="en-US" sz="2800" dirty="0" smtClean="0"/>
              <a:t>tender” texture)        </a:t>
            </a:r>
            <a:r>
              <a:rPr lang="en-US" sz="3600" dirty="0" smtClean="0"/>
              <a:t>	     	</a:t>
            </a:r>
            <a:r>
              <a:rPr lang="en-US" sz="2800" i="1" dirty="0" smtClean="0"/>
              <a:t>(think of “al dente” for a veggie)</a:t>
            </a:r>
          </a:p>
          <a:p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48400" y="1905000"/>
            <a:ext cx="2514600" cy="1905000"/>
          </a:xfrm>
          <a:prstGeom prst="rect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An 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overcooked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veggie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will be overly </a:t>
            </a:r>
            <a:r>
              <a:rPr lang="en-US" sz="2800" b="1" u="sng" dirty="0" smtClean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soft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 in texture!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How Much Liquid Should I Use  When Cooking?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sz="5400" u="sng" dirty="0" smtClean="0"/>
              <a:t>Minimal</a:t>
            </a:r>
            <a:r>
              <a:rPr lang="en-US" sz="5400" dirty="0" smtClean="0"/>
              <a:t> amounts 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less</a:t>
            </a:r>
            <a:r>
              <a:rPr lang="en-US" dirty="0" smtClean="0"/>
              <a:t> water you use, the more </a:t>
            </a:r>
            <a:r>
              <a:rPr lang="en-US" u="sng" dirty="0" smtClean="0"/>
              <a:t>nutrients</a:t>
            </a:r>
            <a:r>
              <a:rPr lang="en-US" dirty="0" smtClean="0"/>
              <a:t> you’ll keep in the vegetables</a:t>
            </a:r>
          </a:p>
          <a:p>
            <a:pPr lvl="1"/>
            <a:r>
              <a:rPr lang="en-US" dirty="0" smtClean="0"/>
              <a:t>If you use lots of water, the nutrients will dissolve in the liquid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Different Methods of               Cooking Vegetables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76400"/>
            <a:ext cx="7010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Cooking in </a:t>
            </a:r>
            <a:r>
              <a:rPr lang="en-US" u="sng" dirty="0" smtClean="0"/>
              <a:t>water</a:t>
            </a:r>
          </a:p>
          <a:p>
            <a:r>
              <a:rPr lang="en-US" u="sng" dirty="0" smtClean="0"/>
              <a:t>Steaming</a:t>
            </a:r>
          </a:p>
          <a:p>
            <a:r>
              <a:rPr lang="en-US" dirty="0" smtClean="0"/>
              <a:t>Pressure cooking </a:t>
            </a:r>
          </a:p>
          <a:p>
            <a:pPr lvl="1"/>
            <a:r>
              <a:rPr lang="en-US" sz="2600" i="1" dirty="0" smtClean="0"/>
              <a:t>A pressure cooker produces high temps so foods cook quickly</a:t>
            </a:r>
          </a:p>
          <a:p>
            <a:r>
              <a:rPr lang="en-US" u="sng" dirty="0" smtClean="0"/>
              <a:t>Baking</a:t>
            </a:r>
          </a:p>
          <a:p>
            <a:r>
              <a:rPr lang="en-US" dirty="0" smtClean="0"/>
              <a:t>Frying</a:t>
            </a:r>
          </a:p>
          <a:p>
            <a:r>
              <a:rPr lang="en-US" u="sng" dirty="0" smtClean="0"/>
              <a:t>Broiling</a:t>
            </a:r>
          </a:p>
          <a:p>
            <a:r>
              <a:rPr lang="en-US" dirty="0" smtClean="0"/>
              <a:t>Microwaving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How Can You Make a Difference??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72400" cy="449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Start a vegetable </a:t>
            </a:r>
            <a:r>
              <a:rPr lang="en-US" u="sng" dirty="0" smtClean="0"/>
              <a:t>garden</a:t>
            </a:r>
            <a:r>
              <a:rPr lang="en-US" dirty="0" smtClean="0"/>
              <a:t> in your backyard or even on an apartment/condo balcony </a:t>
            </a:r>
          </a:p>
          <a:p>
            <a:pPr lvl="1"/>
            <a:r>
              <a:rPr lang="en-US" i="1" dirty="0" smtClean="0"/>
              <a:t>Fresh, cheaper, convenient, great for the planet!</a:t>
            </a:r>
          </a:p>
          <a:p>
            <a:pPr lvl="1"/>
            <a:endParaRPr lang="en-US" sz="1700" dirty="0" smtClean="0"/>
          </a:p>
          <a:p>
            <a:r>
              <a:rPr lang="en-US" dirty="0" smtClean="0"/>
              <a:t>Buy </a:t>
            </a:r>
            <a:r>
              <a:rPr lang="en-US" u="sng" dirty="0" smtClean="0"/>
              <a:t>local</a:t>
            </a:r>
            <a:r>
              <a:rPr lang="en-US" dirty="0" smtClean="0"/>
              <a:t> veggies from farmer’s markets </a:t>
            </a:r>
          </a:p>
          <a:p>
            <a:pPr lvl="1"/>
            <a:r>
              <a:rPr lang="en-US" i="1" dirty="0" smtClean="0"/>
              <a:t>Support local farmers, fresh, cheaper</a:t>
            </a:r>
          </a:p>
          <a:p>
            <a:pPr lvl="1"/>
            <a:endParaRPr lang="en-US" sz="1700" dirty="0" smtClean="0"/>
          </a:p>
          <a:p>
            <a:r>
              <a:rPr lang="en-US" dirty="0" smtClean="0"/>
              <a:t>Try buying organic when possible</a:t>
            </a:r>
          </a:p>
          <a:p>
            <a:pPr lvl="1"/>
            <a:r>
              <a:rPr lang="en-US" i="1" dirty="0" smtClean="0"/>
              <a:t>No pesticides used – healthy for you</a:t>
            </a:r>
            <a:r>
              <a:rPr lang="en-US" i="1" u="sng" dirty="0" smtClean="0"/>
              <a:t> &amp; </a:t>
            </a:r>
            <a:r>
              <a:rPr lang="en-US" i="1" dirty="0" smtClean="0"/>
              <a:t>the planet!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5410200"/>
            <a:ext cx="5562600" cy="923330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ndara" pitchFamily="34" charset="0"/>
              </a:rPr>
              <a:t>Even try composting – old scraps of veggies gives great nutrients to the soil – and that soil is then great for your veggie garden each year!! </a:t>
            </a:r>
            <a:endParaRPr lang="en-US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What Are Vegetables?!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525963"/>
          </a:xfrm>
        </p:spPr>
        <p:txBody>
          <a:bodyPr/>
          <a:lstStyle/>
          <a:p>
            <a:r>
              <a:rPr lang="en-US" dirty="0" smtClean="0"/>
              <a:t>You Tell Me…. </a:t>
            </a:r>
          </a:p>
          <a:p>
            <a:endParaRPr lang="en-US" dirty="0" smtClean="0"/>
          </a:p>
          <a:p>
            <a:r>
              <a:rPr lang="en-US" sz="4000" u="sng" dirty="0" smtClean="0"/>
              <a:t>Plant</a:t>
            </a:r>
            <a:r>
              <a:rPr lang="en-US" sz="4000" dirty="0" smtClean="0"/>
              <a:t> parts that are </a:t>
            </a:r>
            <a:r>
              <a:rPr lang="en-US" sz="4000" u="sng" dirty="0" smtClean="0"/>
              <a:t>edible</a:t>
            </a:r>
            <a:r>
              <a:rPr lang="en-US" sz="4000" dirty="0" smtClean="0"/>
              <a:t> by humans</a:t>
            </a:r>
          </a:p>
          <a:p>
            <a:endParaRPr lang="en-US" sz="4000" dirty="0" smtClean="0"/>
          </a:p>
          <a:p>
            <a:r>
              <a:rPr lang="en-US" sz="4000" dirty="0" smtClean="0"/>
              <a:t>Can be served raw or cooked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How Can You Purchase Veggies?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2590800" cy="259080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en-US" u="sng" dirty="0" smtClean="0"/>
              <a:t>Fresh</a:t>
            </a:r>
          </a:p>
          <a:p>
            <a:r>
              <a:rPr lang="en-US" u="sng" dirty="0" smtClean="0"/>
              <a:t>Frozen </a:t>
            </a:r>
          </a:p>
          <a:p>
            <a:r>
              <a:rPr lang="en-US" u="sng" dirty="0" smtClean="0"/>
              <a:t>Canned </a:t>
            </a:r>
          </a:p>
          <a:p>
            <a:r>
              <a:rPr lang="en-US" u="sng" dirty="0" smtClean="0"/>
              <a:t>Dried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1676400"/>
            <a:ext cx="43434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Many veggies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 can be purchased year round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b="1" baseline="0" dirty="0" smtClean="0">
              <a:solidFill>
                <a:schemeClr val="accent3">
                  <a:lumMod val="75000"/>
                </a:schemeClr>
              </a:solidFill>
              <a:latin typeface="Candar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Specialty stores carry more “exotic” types of veggies            </a:t>
            </a:r>
            <a:r>
              <a:rPr kumimoji="0" lang="en-US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(beyond the basics)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Vegetable Classifications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4906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-Using the vegetable cards given to you…group them into categories by how you think vegetables are classified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u="sng" dirty="0" smtClean="0"/>
              <a:t>Classification</a:t>
            </a:r>
            <a:r>
              <a:rPr lang="en-US" dirty="0" smtClean="0"/>
              <a:t> is another way of saying how a type of something is:</a:t>
            </a:r>
          </a:p>
          <a:p>
            <a:pPr>
              <a:buNone/>
            </a:pPr>
            <a:r>
              <a:rPr lang="en-US" dirty="0" smtClean="0"/>
              <a:t>		-arranged, grouped, organized, or sorted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57400" y="5105400"/>
            <a:ext cx="65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ndara" pitchFamily="34" charset="0"/>
                <a:ea typeface="+mj-ea"/>
                <a:cs typeface="+mj-cs"/>
              </a:rPr>
              <a:t>Let’s see</a:t>
            </a:r>
            <a:r>
              <a:rPr kumimoji="0" lang="en-US" sz="4400" b="1" i="0" u="sng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ndara" pitchFamily="34" charset="0"/>
                <a:ea typeface="+mj-ea"/>
                <a:cs typeface="+mj-cs"/>
              </a:rPr>
              <a:t> how you did…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ndar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Vegetable Classifications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r>
              <a:rPr lang="en-US" dirty="0" smtClean="0"/>
              <a:t>Veggies are often grouped according to the </a:t>
            </a:r>
            <a:r>
              <a:rPr lang="en-US" u="sng" dirty="0" smtClean="0"/>
              <a:t>part </a:t>
            </a:r>
            <a:r>
              <a:rPr lang="en-US" dirty="0" smtClean="0"/>
              <a:t>of the </a:t>
            </a:r>
            <a:r>
              <a:rPr lang="en-US" u="sng" dirty="0" smtClean="0"/>
              <a:t>plant </a:t>
            </a:r>
            <a:r>
              <a:rPr lang="en-US" dirty="0" smtClean="0"/>
              <a:t>they come from</a:t>
            </a:r>
          </a:p>
          <a:p>
            <a:endParaRPr lang="en-US" dirty="0" smtClean="0"/>
          </a:p>
          <a:p>
            <a:r>
              <a:rPr lang="en-US" dirty="0" smtClean="0"/>
              <a:t>Two other ways to classify:</a:t>
            </a:r>
          </a:p>
          <a:p>
            <a:pPr lvl="1"/>
            <a:r>
              <a:rPr lang="en-US" dirty="0" smtClean="0"/>
              <a:t>Flavor</a:t>
            </a:r>
          </a:p>
          <a:p>
            <a:pPr lvl="1"/>
            <a:r>
              <a:rPr lang="en-US" dirty="0" smtClean="0"/>
              <a:t>Color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541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Think of a plant.</a:t>
            </a:r>
          </a:p>
          <a:p>
            <a:r>
              <a:rPr lang="en-US" sz="4000" dirty="0" smtClean="0"/>
              <a:t>Using the classifications given…</a:t>
            </a:r>
          </a:p>
          <a:p>
            <a:pPr lvl="1"/>
            <a:r>
              <a:rPr lang="en-US" sz="4000" dirty="0" smtClean="0"/>
              <a:t>Group the vegetables under the classification </a:t>
            </a:r>
            <a:r>
              <a:rPr lang="en-US" sz="4000" i="1" dirty="0" smtClean="0"/>
              <a:t>(or category) </a:t>
            </a:r>
            <a:r>
              <a:rPr lang="en-US" sz="4000" dirty="0" smtClean="0"/>
              <a:t>you think they best fit under. </a:t>
            </a:r>
          </a:p>
          <a:p>
            <a:pPr lvl="1"/>
            <a:endParaRPr lang="en-US" sz="4000" dirty="0" smtClean="0"/>
          </a:p>
          <a:p>
            <a:pPr lvl="1">
              <a:buNone/>
            </a:pPr>
            <a:r>
              <a:rPr lang="en-US" sz="4000" dirty="0" smtClean="0"/>
              <a:t>				</a:t>
            </a:r>
            <a:r>
              <a:rPr lang="en-US" sz="5400" dirty="0" smtClean="0"/>
              <a:t>GOOD LUCK!! </a:t>
            </a:r>
            <a:r>
              <a:rPr lang="en-US" sz="5400" dirty="0" smtClean="0">
                <a:sym typeface="Wingdings" pitchFamily="2" charset="2"/>
              </a:rPr>
              <a:t>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Classifications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1447800"/>
            <a:ext cx="2363788" cy="762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en-US" sz="4800" u="sng" dirty="0" smtClean="0"/>
              <a:t>Bulbs</a:t>
            </a:r>
            <a:endParaRPr lang="en-US" sz="48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209800"/>
            <a:ext cx="2897188" cy="22098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US" sz="4800" dirty="0" smtClean="0"/>
              <a:t>Garlic</a:t>
            </a:r>
          </a:p>
          <a:p>
            <a:r>
              <a:rPr lang="en-US" sz="4800" dirty="0" smtClean="0"/>
              <a:t>Onions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1524000"/>
            <a:ext cx="2670175" cy="639762"/>
          </a:xfrm>
          <a:ln>
            <a:solidFill>
              <a:srgbClr val="7030A0"/>
            </a:solidFill>
          </a:ln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4800" u="sng" dirty="0" smtClean="0"/>
              <a:t>Flowers</a:t>
            </a:r>
            <a:endParaRPr lang="en-US" sz="48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854325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US" sz="4800" dirty="0" smtClean="0"/>
              <a:t>Artichokes</a:t>
            </a:r>
          </a:p>
          <a:p>
            <a:r>
              <a:rPr lang="en-US" sz="4800" dirty="0" smtClean="0"/>
              <a:t>Broccoli</a:t>
            </a:r>
          </a:p>
          <a:p>
            <a:r>
              <a:rPr lang="en-US" sz="4800" dirty="0" smtClean="0"/>
              <a:t>Cauliflower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Classifications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066800"/>
            <a:ext cx="2287588" cy="533400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600" u="sng" dirty="0" smtClean="0"/>
              <a:t>Fruits</a:t>
            </a:r>
            <a:endParaRPr lang="en-US" sz="36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1600200"/>
            <a:ext cx="2971800" cy="4648200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600" dirty="0" smtClean="0"/>
              <a:t>Tomatoes</a:t>
            </a:r>
          </a:p>
          <a:p>
            <a:r>
              <a:rPr lang="en-US" sz="3600" dirty="0" smtClean="0"/>
              <a:t>Cucumbers</a:t>
            </a:r>
          </a:p>
          <a:p>
            <a:r>
              <a:rPr lang="en-US" sz="3600" dirty="0" smtClean="0"/>
              <a:t>Eggplant</a:t>
            </a:r>
          </a:p>
          <a:p>
            <a:r>
              <a:rPr lang="en-US" sz="3600" dirty="0" smtClean="0"/>
              <a:t>Okra</a:t>
            </a:r>
          </a:p>
          <a:p>
            <a:r>
              <a:rPr lang="en-US" sz="3600" dirty="0" smtClean="0"/>
              <a:t>Peppers</a:t>
            </a:r>
          </a:p>
          <a:p>
            <a:r>
              <a:rPr lang="en-US" sz="3600" dirty="0" smtClean="0"/>
              <a:t>Pumpkins</a:t>
            </a:r>
          </a:p>
          <a:p>
            <a:r>
              <a:rPr lang="en-US" sz="3600" dirty="0" smtClean="0"/>
              <a:t>Squash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1066800"/>
            <a:ext cx="2590800" cy="609600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en-US" sz="3600" u="sng" dirty="0" smtClean="0"/>
              <a:t>Leaves</a:t>
            </a:r>
            <a:endParaRPr lang="en-US" sz="36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4000" y="1676400"/>
            <a:ext cx="3352800" cy="4225925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/>
              <a:t>Brussels Sprouts</a:t>
            </a:r>
          </a:p>
          <a:p>
            <a:r>
              <a:rPr lang="en-US" sz="3600" dirty="0" smtClean="0"/>
              <a:t>Cabbage</a:t>
            </a:r>
          </a:p>
          <a:p>
            <a:r>
              <a:rPr lang="en-US" sz="3600" dirty="0" smtClean="0"/>
              <a:t>Lettuce</a:t>
            </a:r>
          </a:p>
          <a:p>
            <a:r>
              <a:rPr lang="en-US" sz="3600" dirty="0" smtClean="0"/>
              <a:t>Spinach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619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D126CDA9-FF9A-4326-9EE1-47F1DFD032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5E472E-81D5-4280-8B76-78CC9851208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E0F1614-206B-4719-BBC8-34903C3C92B5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TP030006198</Template>
  <TotalTime>447</TotalTime>
  <Words>1058</Words>
  <Application>Microsoft Macintosh PowerPoint</Application>
  <PresentationFormat>On-screen Show (4:3)</PresentationFormat>
  <Paragraphs>204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TP030006198</vt:lpstr>
      <vt:lpstr>Vegetables</vt:lpstr>
      <vt:lpstr>Vegetable ABC’s!!</vt:lpstr>
      <vt:lpstr>What Are Vegetables?!</vt:lpstr>
      <vt:lpstr>How Can You Purchase Veggies?</vt:lpstr>
      <vt:lpstr>Vegetable Classifications</vt:lpstr>
      <vt:lpstr>Vegetable Classifications</vt:lpstr>
      <vt:lpstr>Now…</vt:lpstr>
      <vt:lpstr>Classifications:</vt:lpstr>
      <vt:lpstr>Classifications:</vt:lpstr>
      <vt:lpstr>Classifications:</vt:lpstr>
      <vt:lpstr>Classifications:</vt:lpstr>
      <vt:lpstr>Guidelines to Selecting Fresh Vegetables:</vt:lpstr>
      <vt:lpstr>Be A Smart Consumer:</vt:lpstr>
      <vt:lpstr>Nutrients in Vegetables</vt:lpstr>
      <vt:lpstr>Nutrients Continued</vt:lpstr>
      <vt:lpstr>Storing Fresh Vegetables</vt:lpstr>
      <vt:lpstr>Canned Vegetables</vt:lpstr>
      <vt:lpstr>Frozen Vegetables </vt:lpstr>
      <vt:lpstr>Dried Vegetables</vt:lpstr>
      <vt:lpstr>Raw Veggies</vt:lpstr>
      <vt:lpstr>What Happens When  You Cook Vegetables?</vt:lpstr>
      <vt:lpstr>What Should A Proper Cooked Veggie Be Like?! </vt:lpstr>
      <vt:lpstr>How Much Liquid Should I Use  When Cooking?</vt:lpstr>
      <vt:lpstr>Different Methods of               Cooking Vegetables</vt:lpstr>
      <vt:lpstr>How Can You Make a Difference??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TechAdmin</dc:creator>
  <cp:lastModifiedBy>Ashlee Williams</cp:lastModifiedBy>
  <cp:revision>75</cp:revision>
  <cp:lastPrinted>2012-10-15T14:41:15Z</cp:lastPrinted>
  <dcterms:created xsi:type="dcterms:W3CDTF">2010-10-06T16:20:06Z</dcterms:created>
  <dcterms:modified xsi:type="dcterms:W3CDTF">2013-09-29T18:13:13Z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TC300061989990</vt:lpwstr>
  </property>
</Properties>
</file>