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3" r:id="rId14"/>
    <p:sldId id="269" r:id="rId15"/>
    <p:sldId id="270" r:id="rId16"/>
    <p:sldId id="271" r:id="rId17"/>
    <p:sldId id="272" r:id="rId18"/>
    <p:sldId id="274" r:id="rId19"/>
    <p:sldId id="275" r:id="rId20"/>
    <p:sldId id="276" r:id="rId21"/>
    <p:sldId id="277" r:id="rId22"/>
    <p:sldId id="278" r:id="rId23"/>
    <p:sldId id="282" r:id="rId24"/>
    <p:sldId id="281"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410" autoAdjust="0"/>
    <p:restoredTop sz="94660"/>
  </p:normalViewPr>
  <p:slideViewPr>
    <p:cSldViewPr snapToGrid="0" snapToObjects="1">
      <p:cViewPr>
        <p:scale>
          <a:sx n="85" d="100"/>
          <a:sy n="85" d="100"/>
        </p:scale>
        <p:origin x="-80"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2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28,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28,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28,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28,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28,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28,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28, 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May 28, 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28, 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FC49BF1-FCD3-4395-8FF6-0047AF66228E}" type="datetime4">
              <a:rPr lang="en-US" smtClean="0"/>
              <a:pPr/>
              <a:t>May 28, 2015</a:t>
            </a:fld>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28, 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28, 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ciesplace.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ncoln.ne.gov/city/pworks/startran/outlets.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resources</a:t>
            </a:r>
            <a:endParaRPr lang="en-US" dirty="0"/>
          </a:p>
        </p:txBody>
      </p:sp>
      <p:sp>
        <p:nvSpPr>
          <p:cNvPr id="3" name="Subtitle 2"/>
          <p:cNvSpPr>
            <a:spLocks noGrp="1"/>
          </p:cNvSpPr>
          <p:nvPr>
            <p:ph type="subTitle" idx="1"/>
          </p:nvPr>
        </p:nvSpPr>
        <p:spPr/>
        <p:txBody>
          <a:bodyPr/>
          <a:lstStyle/>
          <a:p>
            <a:r>
              <a:rPr lang="en-US" dirty="0" smtClean="0"/>
              <a:t>By Alexa Berry</a:t>
            </a:r>
            <a:endParaRPr lang="en-US" dirty="0"/>
          </a:p>
        </p:txBody>
      </p:sp>
    </p:spTree>
    <p:extLst>
      <p:ext uri="{BB962C8B-B14F-4D97-AF65-F5344CB8AC3E}">
        <p14:creationId xmlns:p14="http://schemas.microsoft.com/office/powerpoint/2010/main" val="20735093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Food Programs-Daily</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sz="1600" b="1" u="sng" dirty="0" smtClean="0"/>
              <a:t>Friday</a:t>
            </a:r>
          </a:p>
          <a:p>
            <a:pPr marL="68580" indent="0">
              <a:buNone/>
            </a:pPr>
            <a:r>
              <a:rPr lang="en-US" sz="1800" b="1" dirty="0" smtClean="0"/>
              <a:t>11:30 a.m. One 80 Church</a:t>
            </a:r>
            <a:r>
              <a:rPr lang="en-US" sz="1800" dirty="0" smtClean="0"/>
              <a:t>, 29</a:t>
            </a:r>
            <a:r>
              <a:rPr lang="en-US" sz="1800" baseline="30000" dirty="0" smtClean="0"/>
              <a:t>th</a:t>
            </a:r>
            <a:r>
              <a:rPr lang="en-US" sz="1800" dirty="0" smtClean="0"/>
              <a:t> and O St.</a:t>
            </a:r>
          </a:p>
          <a:p>
            <a:pPr marL="68580" indent="0">
              <a:buNone/>
            </a:pPr>
            <a:r>
              <a:rPr lang="en-US" sz="1800" dirty="0" smtClean="0"/>
              <a:t>(Few Steps, enter alley off of 29</a:t>
            </a:r>
            <a:r>
              <a:rPr lang="en-US" sz="1800" baseline="30000" dirty="0" smtClean="0"/>
              <a:t>th</a:t>
            </a:r>
            <a:r>
              <a:rPr lang="en-US" sz="1800" dirty="0" smtClean="0"/>
              <a:t> Street)</a:t>
            </a:r>
          </a:p>
          <a:p>
            <a:pPr marL="68580" indent="0">
              <a:buNone/>
            </a:pPr>
            <a:r>
              <a:rPr lang="en-US" sz="1800" b="1" dirty="0" smtClean="0"/>
              <a:t>12:15 P.m. Grace Chapel PCA Church</a:t>
            </a:r>
            <a:r>
              <a:rPr lang="en-US" sz="1800" dirty="0" smtClean="0"/>
              <a:t>, 40</a:t>
            </a:r>
            <a:r>
              <a:rPr lang="en-US" sz="1800" baseline="30000" dirty="0" smtClean="0"/>
              <a:t>th</a:t>
            </a:r>
            <a:r>
              <a:rPr lang="en-US" sz="1800" dirty="0" smtClean="0"/>
              <a:t> and Sheridan Blvd</a:t>
            </a:r>
          </a:p>
          <a:p>
            <a:pPr marL="68580" indent="0">
              <a:buNone/>
            </a:pPr>
            <a:r>
              <a:rPr lang="en-US" sz="1800" b="1" dirty="0" smtClean="0"/>
              <a:t>5:30 P.m. Fire Hall, </a:t>
            </a:r>
            <a:r>
              <a:rPr lang="en-US" sz="1800" dirty="0" smtClean="0"/>
              <a:t>Milford</a:t>
            </a:r>
          </a:p>
          <a:p>
            <a:pPr marL="68580" indent="0">
              <a:buNone/>
            </a:pPr>
            <a:r>
              <a:rPr lang="en-US" sz="1800" b="1" u="sng" dirty="0" smtClean="0"/>
              <a:t>Saturday</a:t>
            </a:r>
          </a:p>
          <a:p>
            <a:pPr marL="68580" indent="0">
              <a:buNone/>
            </a:pPr>
            <a:r>
              <a:rPr lang="en-US" sz="1800" b="1" dirty="0" smtClean="0"/>
              <a:t>10:30 a.m. First Street Church</a:t>
            </a:r>
            <a:r>
              <a:rPr lang="en-US" sz="1800" dirty="0" smtClean="0"/>
              <a:t>, 1</a:t>
            </a:r>
            <a:r>
              <a:rPr lang="en-US" sz="1800" baseline="30000" dirty="0" smtClean="0"/>
              <a:t>st</a:t>
            </a:r>
            <a:r>
              <a:rPr lang="en-US" sz="1800" dirty="0" smtClean="0"/>
              <a:t> and F Streets</a:t>
            </a:r>
          </a:p>
          <a:p>
            <a:pPr marL="68580" indent="0">
              <a:buNone/>
            </a:pPr>
            <a:r>
              <a:rPr lang="en-US" sz="1800" b="1" dirty="0" smtClean="0"/>
              <a:t>11:25 a.m. 7921 Sandalwood Dr</a:t>
            </a:r>
            <a:r>
              <a:rPr lang="en-US" sz="1800" dirty="0" smtClean="0"/>
              <a:t>. (alt. Saturdays, 9/24, 10/8, 10/22, 11/5, 11/19, 12/3</a:t>
            </a:r>
          </a:p>
          <a:p>
            <a:pPr marL="68580" indent="0">
              <a:buNone/>
            </a:pPr>
            <a:r>
              <a:rPr lang="en-US" sz="1800" b="1" dirty="0" smtClean="0"/>
              <a:t>1:00p.m. St. Mary’s Catholic Church</a:t>
            </a:r>
            <a:r>
              <a:rPr lang="en-US" sz="1800" dirty="0" smtClean="0"/>
              <a:t>, 14</a:t>
            </a:r>
            <a:r>
              <a:rPr lang="en-US" sz="1800" baseline="30000" dirty="0" smtClean="0"/>
              <a:t>th</a:t>
            </a:r>
            <a:r>
              <a:rPr lang="en-US" sz="1800" dirty="0" smtClean="0"/>
              <a:t> and K Streets</a:t>
            </a:r>
            <a:endParaRPr lang="en-US" sz="1800" dirty="0"/>
          </a:p>
        </p:txBody>
      </p:sp>
    </p:spTree>
    <p:extLst>
      <p:ext uri="{BB962C8B-B14F-4D97-AF65-F5344CB8AC3E}">
        <p14:creationId xmlns:p14="http://schemas.microsoft.com/office/powerpoint/2010/main" val="14956784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Hygiene Items</a:t>
            </a:r>
            <a:endParaRPr lang="en-US" dirty="0"/>
          </a:p>
        </p:txBody>
      </p:sp>
      <p:sp>
        <p:nvSpPr>
          <p:cNvPr id="3" name="Content Placeholder 2"/>
          <p:cNvSpPr>
            <a:spLocks noGrp="1"/>
          </p:cNvSpPr>
          <p:nvPr>
            <p:ph idx="1"/>
          </p:nvPr>
        </p:nvSpPr>
        <p:spPr/>
        <p:txBody>
          <a:bodyPr>
            <a:normAutofit lnSpcReduction="10000"/>
          </a:bodyPr>
          <a:lstStyle/>
          <a:p>
            <a:r>
              <a:rPr lang="en-US" dirty="0" smtClean="0"/>
              <a:t>The most needed personal care items include:</a:t>
            </a:r>
          </a:p>
          <a:p>
            <a:r>
              <a:rPr lang="en-US" dirty="0" smtClean="0"/>
              <a:t>Bath tissue</a:t>
            </a:r>
          </a:p>
          <a:p>
            <a:r>
              <a:rPr lang="en-US" dirty="0" smtClean="0"/>
              <a:t>Shampoo</a:t>
            </a:r>
          </a:p>
          <a:p>
            <a:r>
              <a:rPr lang="en-US" dirty="0" smtClean="0"/>
              <a:t>Toothpaste</a:t>
            </a:r>
          </a:p>
          <a:p>
            <a:r>
              <a:rPr lang="en-US" dirty="0" smtClean="0"/>
              <a:t>Soap</a:t>
            </a:r>
          </a:p>
          <a:p>
            <a:r>
              <a:rPr lang="en-US" dirty="0" smtClean="0"/>
              <a:t>Diapers and wipes</a:t>
            </a:r>
          </a:p>
          <a:p>
            <a:r>
              <a:rPr lang="en-US" dirty="0" smtClean="0"/>
              <a:t>Personal hygiene products (Resources provided on next slide)</a:t>
            </a:r>
            <a:endParaRPr lang="en-US" dirty="0"/>
          </a:p>
        </p:txBody>
      </p:sp>
    </p:spTree>
    <p:extLst>
      <p:ext uri="{BB962C8B-B14F-4D97-AF65-F5344CB8AC3E}">
        <p14:creationId xmlns:p14="http://schemas.microsoft.com/office/powerpoint/2010/main" val="7092956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Hygiene Items</a:t>
            </a:r>
            <a:endParaRPr lang="en-US" dirty="0"/>
          </a:p>
        </p:txBody>
      </p:sp>
      <p:sp>
        <p:nvSpPr>
          <p:cNvPr id="3" name="Content Placeholder 2"/>
          <p:cNvSpPr>
            <a:spLocks noGrp="1"/>
          </p:cNvSpPr>
          <p:nvPr>
            <p:ph idx="1"/>
          </p:nvPr>
        </p:nvSpPr>
        <p:spPr/>
        <p:txBody>
          <a:bodyPr/>
          <a:lstStyle/>
          <a:p>
            <a:pPr marL="68580" indent="0">
              <a:buNone/>
            </a:pPr>
            <a:r>
              <a:rPr lang="en-US" sz="1600" dirty="0" smtClean="0"/>
              <a:t>     Food Bank of Lincoln	                     Matt Talbot Kitchen          </a:t>
            </a:r>
          </a:p>
          <a:p>
            <a:pPr marL="68580" indent="0">
              <a:buNone/>
            </a:pPr>
            <a:r>
              <a:rPr lang="en-US" sz="1600" dirty="0"/>
              <a:t> </a:t>
            </a:r>
            <a:r>
              <a:rPr lang="en-US" sz="1600" dirty="0" smtClean="0"/>
              <a:t>    4840 Doris Bair Circle Street. A            2121 N. 27</a:t>
            </a:r>
            <a:r>
              <a:rPr lang="en-US" sz="1600" baseline="30000" dirty="0" smtClean="0"/>
              <a:t>th</a:t>
            </a:r>
            <a:r>
              <a:rPr lang="en-US" sz="1600" dirty="0" smtClean="0"/>
              <a:t> Street</a:t>
            </a:r>
          </a:p>
          <a:p>
            <a:pPr marL="68580" indent="0">
              <a:buNone/>
            </a:pPr>
            <a:r>
              <a:rPr lang="en-US" sz="1600" dirty="0"/>
              <a:t> </a:t>
            </a:r>
            <a:r>
              <a:rPr lang="en-US" sz="1600" dirty="0" smtClean="0"/>
              <a:t>     Lincoln, NE 68504		     Lincoln, NE 68501</a:t>
            </a:r>
          </a:p>
          <a:p>
            <a:pPr marL="68580" indent="0">
              <a:buNone/>
            </a:pPr>
            <a:r>
              <a:rPr lang="en-US" sz="1600" dirty="0" smtClean="0"/>
              <a:t>      402-466-8170			     402-477-4116</a:t>
            </a:r>
          </a:p>
          <a:p>
            <a:pPr marL="68580" indent="0">
              <a:buNone/>
            </a:pPr>
            <a:endParaRPr lang="en-US" sz="1400" dirty="0"/>
          </a:p>
          <a:p>
            <a:pPr marL="68580" indent="0">
              <a:buNone/>
            </a:pPr>
            <a:r>
              <a:rPr lang="en-US" sz="1400" dirty="0" smtClean="0"/>
              <a:t>  </a:t>
            </a:r>
          </a:p>
          <a:p>
            <a:pPr marL="68580" indent="0">
              <a:buNone/>
            </a:pPr>
            <a:r>
              <a:rPr lang="en-US" dirty="0"/>
              <a:t> </a:t>
            </a:r>
            <a:r>
              <a:rPr lang="en-US" dirty="0" smtClean="0"/>
              <a:t>  </a:t>
            </a:r>
            <a:r>
              <a:rPr lang="en-US" sz="1600" dirty="0" smtClean="0"/>
              <a:t>The Center for People in Need             Indian Center  Inc.</a:t>
            </a:r>
          </a:p>
          <a:p>
            <a:pPr marL="68580" indent="0">
              <a:buNone/>
            </a:pPr>
            <a:r>
              <a:rPr lang="en-US" sz="1600" dirty="0" smtClean="0"/>
              <a:t>    3901 North 27</a:t>
            </a:r>
            <a:r>
              <a:rPr lang="en-US" sz="1600" baseline="30000" dirty="0" smtClean="0"/>
              <a:t>th</a:t>
            </a:r>
            <a:r>
              <a:rPr lang="en-US" sz="1600" dirty="0" smtClean="0"/>
              <a:t> Street		      1100 Military Road</a:t>
            </a:r>
          </a:p>
          <a:p>
            <a:pPr marL="68580" indent="0">
              <a:buNone/>
            </a:pPr>
            <a:r>
              <a:rPr lang="en-US" sz="1600" dirty="0"/>
              <a:t> </a:t>
            </a:r>
            <a:r>
              <a:rPr lang="en-US" sz="1600" dirty="0" smtClean="0"/>
              <a:t>   Lincoln, NE 68521                                    Lincoln NE, 68508</a:t>
            </a:r>
          </a:p>
          <a:p>
            <a:pPr marL="68580" indent="0">
              <a:buNone/>
            </a:pPr>
            <a:r>
              <a:rPr lang="en-US" sz="1600" dirty="0"/>
              <a:t> </a:t>
            </a:r>
            <a:r>
              <a:rPr lang="en-US" sz="1600" dirty="0" smtClean="0"/>
              <a:t>   402-476-4357                                            402-438-5231</a:t>
            </a:r>
            <a:endParaRPr lang="en-US" dirty="0"/>
          </a:p>
        </p:txBody>
      </p:sp>
    </p:spTree>
    <p:extLst>
      <p:ext uri="{BB962C8B-B14F-4D97-AF65-F5344CB8AC3E}">
        <p14:creationId xmlns:p14="http://schemas.microsoft.com/office/powerpoint/2010/main" val="23392717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Health Services</a:t>
            </a:r>
            <a:endParaRPr lang="en-US" dirty="0"/>
          </a:p>
        </p:txBody>
      </p:sp>
      <p:sp>
        <p:nvSpPr>
          <p:cNvPr id="3" name="Content Placeholder 2"/>
          <p:cNvSpPr>
            <a:spLocks noGrp="1"/>
          </p:cNvSpPr>
          <p:nvPr>
            <p:ph idx="1"/>
          </p:nvPr>
        </p:nvSpPr>
        <p:spPr/>
        <p:txBody>
          <a:bodyPr>
            <a:normAutofit fontScale="70000" lnSpcReduction="20000"/>
          </a:bodyPr>
          <a:lstStyle/>
          <a:p>
            <a:pPr marL="68580" indent="0">
              <a:buNone/>
            </a:pPr>
            <a:r>
              <a:rPr lang="en-US" sz="1600" b="1" dirty="0" smtClean="0"/>
              <a:t>Clinical Services Available</a:t>
            </a:r>
          </a:p>
          <a:p>
            <a:r>
              <a:rPr lang="en-US" sz="1600" dirty="0" smtClean="0"/>
              <a:t>Emergency, routine and preventive dental services provided at reduced fees</a:t>
            </a:r>
          </a:p>
          <a:p>
            <a:r>
              <a:rPr lang="en-US" sz="1600" dirty="0" smtClean="0"/>
              <a:t>Interpretation Provided</a:t>
            </a:r>
          </a:p>
          <a:p>
            <a:pPr marL="68580" indent="0">
              <a:buNone/>
            </a:pPr>
            <a:r>
              <a:rPr lang="en-US" sz="1600" b="1" dirty="0" smtClean="0"/>
              <a:t>Services for Children</a:t>
            </a:r>
          </a:p>
          <a:p>
            <a:r>
              <a:rPr lang="en-US" sz="1600" dirty="0" smtClean="0"/>
              <a:t>For low-income children without dental insurance</a:t>
            </a:r>
          </a:p>
          <a:p>
            <a:r>
              <a:rPr lang="en-US" sz="1600" dirty="0" smtClean="0"/>
              <a:t>For adults covered through medicaid</a:t>
            </a:r>
          </a:p>
          <a:p>
            <a:r>
              <a:rPr lang="en-US" sz="1600" dirty="0" smtClean="0"/>
              <a:t>For adults enrolled in General Assistance</a:t>
            </a:r>
          </a:p>
          <a:p>
            <a:r>
              <a:rPr lang="en-US" sz="1600" dirty="0" smtClean="0"/>
              <a:t>For Low-income pregnant women without dental insurance, and/or presumed eligible for Medicaid</a:t>
            </a:r>
          </a:p>
          <a:p>
            <a:pPr marL="68580" indent="0">
              <a:buNone/>
            </a:pPr>
            <a:r>
              <a:rPr lang="en-US" sz="1600" b="1" dirty="0" smtClean="0"/>
              <a:t>Eligibility for Dental Clinic Services</a:t>
            </a:r>
          </a:p>
          <a:p>
            <a:pPr marL="68580" indent="0">
              <a:buNone/>
            </a:pPr>
            <a:r>
              <a:rPr lang="en-US" sz="1600" dirty="0" smtClean="0"/>
              <a:t>For Lincoln and Lancaster county residents</a:t>
            </a:r>
          </a:p>
          <a:p>
            <a:pPr marL="68580" indent="0">
              <a:buNone/>
            </a:pPr>
            <a:r>
              <a:rPr lang="en-US" sz="1600" dirty="0" smtClean="0"/>
              <a:t>Income guidelines are based on the total number of people living in the household and total household income.</a:t>
            </a:r>
          </a:p>
          <a:p>
            <a:pPr marL="68580" indent="0">
              <a:buNone/>
            </a:pPr>
            <a:r>
              <a:rPr lang="en-US" sz="1600" dirty="0" smtClean="0"/>
              <a:t>Proof of income may be asked for verification of income</a:t>
            </a:r>
          </a:p>
          <a:p>
            <a:pPr marL="68580" indent="0">
              <a:buNone/>
            </a:pPr>
            <a:r>
              <a:rPr lang="en-US" sz="1600" dirty="0" smtClean="0"/>
              <a:t>Special consideration is given to those situations where unusual hardships occur</a:t>
            </a:r>
          </a:p>
          <a:p>
            <a:pPr marL="68580" indent="0">
              <a:buNone/>
            </a:pPr>
            <a:r>
              <a:rPr lang="en-US" sz="1600" dirty="0" smtClean="0"/>
              <a:t>Clients are not denied services for inability to pay, payment arrangements can be discussed with staff</a:t>
            </a:r>
            <a:endParaRPr lang="en-US" sz="1600" dirty="0" smtClean="0">
              <a:solidFill>
                <a:srgbClr val="FF0000"/>
              </a:solidFill>
            </a:endParaRPr>
          </a:p>
          <a:p>
            <a:pPr marL="68580" indent="0">
              <a:buNone/>
            </a:pPr>
            <a:r>
              <a:rPr lang="en-US" sz="1600" b="1" dirty="0" smtClean="0">
                <a:solidFill>
                  <a:srgbClr val="FF0000"/>
                </a:solidFill>
              </a:rPr>
              <a:t>Contact Information for More Information or Appointment</a:t>
            </a:r>
          </a:p>
          <a:p>
            <a:pPr marL="68580" indent="0">
              <a:buNone/>
            </a:pPr>
            <a:r>
              <a:rPr lang="en-US" sz="1600" dirty="0" smtClean="0"/>
              <a:t>441-8015 or contact  Wendy- Monday- Friday 8-4:30 at Lancaster County Health Department.</a:t>
            </a:r>
          </a:p>
          <a:p>
            <a:pPr marL="68580" indent="0">
              <a:buNone/>
            </a:pPr>
            <a:endParaRPr lang="en-US" sz="1600" dirty="0" smtClean="0"/>
          </a:p>
          <a:p>
            <a:pPr marL="68580" indent="0">
              <a:buNone/>
            </a:pPr>
            <a:endParaRPr lang="en-US" sz="1600" dirty="0"/>
          </a:p>
          <a:p>
            <a:pPr marL="68580" indent="0">
              <a:buNone/>
            </a:pPr>
            <a:endParaRPr lang="en-US" sz="1600" b="1" dirty="0" smtClean="0"/>
          </a:p>
        </p:txBody>
      </p:sp>
    </p:spTree>
    <p:extLst>
      <p:ext uri="{BB962C8B-B14F-4D97-AF65-F5344CB8AC3E}">
        <p14:creationId xmlns:p14="http://schemas.microsoft.com/office/powerpoint/2010/main" val="24357148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Childcare Items </a:t>
            </a:r>
            <a:endParaRPr lang="en-US" dirty="0"/>
          </a:p>
        </p:txBody>
      </p:sp>
      <p:sp>
        <p:nvSpPr>
          <p:cNvPr id="3" name="Content Placeholder 2"/>
          <p:cNvSpPr>
            <a:spLocks noGrp="1"/>
          </p:cNvSpPr>
          <p:nvPr>
            <p:ph idx="1"/>
          </p:nvPr>
        </p:nvSpPr>
        <p:spPr/>
        <p:txBody>
          <a:bodyPr>
            <a:normAutofit fontScale="85000" lnSpcReduction="10000"/>
          </a:bodyPr>
          <a:lstStyle/>
          <a:p>
            <a:pPr marL="68580" indent="0">
              <a:buNone/>
            </a:pPr>
            <a:r>
              <a:rPr lang="en-US" sz="1800" b="1" dirty="0" smtClean="0"/>
              <a:t>Birthright of Nebraska</a:t>
            </a:r>
          </a:p>
          <a:p>
            <a:pPr marL="68580" indent="0">
              <a:buNone/>
            </a:pPr>
            <a:r>
              <a:rPr lang="en-US" sz="1800" dirty="0" smtClean="0"/>
              <a:t>5625 O Street #4</a:t>
            </a:r>
          </a:p>
          <a:p>
            <a:pPr marL="68580" indent="0">
              <a:buNone/>
            </a:pPr>
            <a:r>
              <a:rPr lang="en-US" sz="1800" dirty="0" smtClean="0"/>
              <a:t>402-466-2609</a:t>
            </a:r>
          </a:p>
          <a:p>
            <a:pPr marL="68580" indent="0">
              <a:buNone/>
            </a:pPr>
            <a:r>
              <a:rPr lang="en-US" sz="1800" dirty="0" smtClean="0"/>
              <a:t>Primarily for newborn babies. Baby necessities including clothes and furniture and assistance with many other needs for new babies.</a:t>
            </a:r>
          </a:p>
          <a:p>
            <a:pPr marL="68580" indent="0">
              <a:buNone/>
            </a:pPr>
            <a:r>
              <a:rPr lang="en-US" sz="1800" b="1" dirty="0" smtClean="0"/>
              <a:t>Diaper Heaven</a:t>
            </a:r>
          </a:p>
          <a:p>
            <a:pPr marL="68580" indent="0">
              <a:buNone/>
            </a:pPr>
            <a:r>
              <a:rPr lang="en-US" sz="1800" dirty="0" smtClean="0"/>
              <a:t>2126 S. 37</a:t>
            </a:r>
            <a:r>
              <a:rPr lang="en-US" sz="1800" baseline="30000" dirty="0" smtClean="0"/>
              <a:t>th</a:t>
            </a:r>
            <a:r>
              <a:rPr lang="en-US" sz="1800" dirty="0" smtClean="0"/>
              <a:t> Street</a:t>
            </a:r>
          </a:p>
          <a:p>
            <a:pPr marL="68580" indent="0">
              <a:buNone/>
            </a:pPr>
            <a:r>
              <a:rPr lang="en-US" sz="1800" dirty="0" smtClean="0"/>
              <a:t>Free diapers available in all sizes. Open Monday’s 11 a.m.-</a:t>
            </a:r>
          </a:p>
          <a:p>
            <a:pPr marL="68580" indent="0">
              <a:buNone/>
            </a:pPr>
            <a:r>
              <a:rPr lang="en-US" sz="1800" dirty="0" smtClean="0"/>
              <a:t>5:00 P.M.</a:t>
            </a:r>
          </a:p>
          <a:p>
            <a:pPr marL="68580" indent="0">
              <a:buNone/>
            </a:pPr>
            <a:r>
              <a:rPr lang="en-US" sz="1800" b="1" dirty="0" smtClean="0"/>
              <a:t>Good Neighbor Community Center</a:t>
            </a:r>
          </a:p>
          <a:p>
            <a:pPr marL="68580" indent="0">
              <a:buNone/>
            </a:pPr>
            <a:r>
              <a:rPr lang="en-US" sz="1800" dirty="0" smtClean="0"/>
              <a:t>2625 Potter Street</a:t>
            </a:r>
          </a:p>
          <a:p>
            <a:pPr marL="68580" indent="0">
              <a:buNone/>
            </a:pPr>
            <a:r>
              <a:rPr lang="en-US" sz="1800" dirty="0" smtClean="0"/>
              <a:t>402-474-6263</a:t>
            </a:r>
          </a:p>
          <a:p>
            <a:pPr marL="68580" indent="0">
              <a:buNone/>
            </a:pPr>
            <a:r>
              <a:rPr lang="en-US" sz="1800" dirty="0" smtClean="0"/>
              <a:t>May be able to access diapers, wipes and formula if requested. Eligibility is once every two months. Income and other guidelines apply</a:t>
            </a:r>
          </a:p>
          <a:p>
            <a:pPr marL="68580" indent="0">
              <a:buNone/>
            </a:pPr>
            <a:endParaRPr lang="en-US" sz="1800" dirty="0" smtClean="0"/>
          </a:p>
          <a:p>
            <a:pPr marL="68580" indent="0">
              <a:buNone/>
            </a:pPr>
            <a:endParaRPr lang="en-US" sz="1800" dirty="0" smtClean="0"/>
          </a:p>
          <a:p>
            <a:pPr marL="68580" indent="0">
              <a:buNone/>
            </a:pPr>
            <a:endParaRPr lang="en-US" sz="2000" dirty="0"/>
          </a:p>
        </p:txBody>
      </p:sp>
    </p:spTree>
    <p:extLst>
      <p:ext uri="{BB962C8B-B14F-4D97-AF65-F5344CB8AC3E}">
        <p14:creationId xmlns:p14="http://schemas.microsoft.com/office/powerpoint/2010/main" val="15793514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Clothing Resources</a:t>
            </a:r>
            <a:endParaRPr lang="en-US" dirty="0"/>
          </a:p>
        </p:txBody>
      </p:sp>
      <p:sp>
        <p:nvSpPr>
          <p:cNvPr id="3" name="Content Placeholder 2"/>
          <p:cNvSpPr>
            <a:spLocks noGrp="1"/>
          </p:cNvSpPr>
          <p:nvPr>
            <p:ph idx="1"/>
          </p:nvPr>
        </p:nvSpPr>
        <p:spPr>
          <a:xfrm>
            <a:off x="1043492" y="2323652"/>
            <a:ext cx="6777317" cy="4118712"/>
          </a:xfrm>
        </p:spPr>
        <p:txBody>
          <a:bodyPr>
            <a:noAutofit/>
          </a:bodyPr>
          <a:lstStyle/>
          <a:p>
            <a:pPr marL="68580" indent="0">
              <a:buNone/>
            </a:pPr>
            <a:r>
              <a:rPr lang="en-US" sz="1400" b="1" dirty="0" smtClean="0"/>
              <a:t>Once Upon a child</a:t>
            </a:r>
          </a:p>
          <a:p>
            <a:pPr marL="68580" indent="0">
              <a:buNone/>
            </a:pPr>
            <a:r>
              <a:rPr lang="en-US" sz="1400" dirty="0" smtClean="0"/>
              <a:t> 2711 S. 48</a:t>
            </a:r>
            <a:r>
              <a:rPr lang="en-US" sz="1400" baseline="30000" dirty="0" smtClean="0"/>
              <a:t>th</a:t>
            </a:r>
            <a:endParaRPr lang="en-US" sz="1400" dirty="0" smtClean="0"/>
          </a:p>
          <a:p>
            <a:pPr marL="68580" indent="0">
              <a:buNone/>
            </a:pPr>
            <a:r>
              <a:rPr lang="en-US" sz="1400" dirty="0"/>
              <a:t>  </a:t>
            </a:r>
            <a:r>
              <a:rPr lang="en-US" sz="1400" dirty="0" smtClean="0"/>
              <a:t>Low cost name brand children’s clothing</a:t>
            </a:r>
          </a:p>
          <a:p>
            <a:pPr marL="68580" indent="0">
              <a:buNone/>
            </a:pPr>
            <a:r>
              <a:rPr lang="en-US" sz="1400" b="1" dirty="0" smtClean="0"/>
              <a:t>Macie’s place</a:t>
            </a:r>
          </a:p>
          <a:p>
            <a:pPr marL="68580" indent="0">
              <a:buNone/>
            </a:pPr>
            <a:r>
              <a:rPr lang="en-US" sz="1400" dirty="0" smtClean="0"/>
              <a:t>2600 N. 47</a:t>
            </a:r>
            <a:r>
              <a:rPr lang="en-US" sz="1400" baseline="30000" dirty="0" smtClean="0"/>
              <a:t>th</a:t>
            </a:r>
            <a:r>
              <a:rPr lang="en-US" sz="1400" dirty="0" smtClean="0"/>
              <a:t> Street; </a:t>
            </a:r>
            <a:r>
              <a:rPr lang="en-US" sz="1400" dirty="0" smtClean="0">
                <a:hlinkClick r:id="rId2"/>
              </a:rPr>
              <a:t>www.maciesplace.org</a:t>
            </a:r>
            <a:endParaRPr lang="en-US" sz="1400" dirty="0" smtClean="0"/>
          </a:p>
          <a:p>
            <a:pPr marL="68580" indent="0">
              <a:buNone/>
            </a:pPr>
            <a:r>
              <a:rPr lang="en-US" sz="1400" dirty="0" smtClean="0"/>
              <a:t>Family </a:t>
            </a:r>
            <a:r>
              <a:rPr lang="en-US" sz="1400" dirty="0"/>
              <a:t>R</a:t>
            </a:r>
            <a:r>
              <a:rPr lang="en-US" sz="1400" dirty="0" smtClean="0"/>
              <a:t>esource center and Thrift Shop. All clothing and shoes #1 each.</a:t>
            </a:r>
          </a:p>
          <a:p>
            <a:pPr marL="68580" indent="0">
              <a:buNone/>
            </a:pPr>
            <a:r>
              <a:rPr lang="en-US" sz="1400" b="1" dirty="0" smtClean="0"/>
              <a:t>Matt Talbot Kitchen and Outreach</a:t>
            </a:r>
          </a:p>
          <a:p>
            <a:pPr marL="68580" indent="0">
              <a:buNone/>
            </a:pPr>
            <a:r>
              <a:rPr lang="en-US" sz="1400" dirty="0" smtClean="0"/>
              <a:t>402-477-4116</a:t>
            </a:r>
          </a:p>
          <a:p>
            <a:pPr marL="68580" indent="0">
              <a:buNone/>
            </a:pPr>
            <a:r>
              <a:rPr lang="en-US" sz="1400" dirty="0" smtClean="0"/>
              <a:t>2121 N. 27</a:t>
            </a:r>
            <a:r>
              <a:rPr lang="en-US" sz="1400" baseline="30000" dirty="0" smtClean="0"/>
              <a:t>th</a:t>
            </a:r>
            <a:r>
              <a:rPr lang="en-US" sz="1400" dirty="0" smtClean="0"/>
              <a:t> Street</a:t>
            </a:r>
          </a:p>
          <a:p>
            <a:pPr marL="68580" indent="0">
              <a:buNone/>
            </a:pPr>
            <a:r>
              <a:rPr lang="en-US" sz="1400" b="1" dirty="0" smtClean="0"/>
              <a:t>Mommy and Me</a:t>
            </a:r>
          </a:p>
          <a:p>
            <a:pPr marL="68580" indent="0">
              <a:buNone/>
            </a:pPr>
            <a:r>
              <a:rPr lang="en-US" sz="1400" dirty="0" smtClean="0"/>
              <a:t>2711 S. 48</a:t>
            </a:r>
            <a:r>
              <a:rPr lang="en-US" sz="1400" baseline="30000" dirty="0" smtClean="0"/>
              <a:t>th</a:t>
            </a:r>
            <a:r>
              <a:rPr lang="en-US" sz="1400" dirty="0" smtClean="0"/>
              <a:t> Street</a:t>
            </a:r>
          </a:p>
          <a:p>
            <a:pPr marL="68580" indent="0">
              <a:buNone/>
            </a:pPr>
            <a:r>
              <a:rPr lang="en-US" sz="1400" dirty="0" smtClean="0"/>
              <a:t>Low cost maternity and children’s clothing</a:t>
            </a:r>
          </a:p>
          <a:p>
            <a:pPr marL="68580" indent="0">
              <a:buNone/>
            </a:pPr>
            <a:r>
              <a:rPr lang="en-US" sz="1400" b="1" dirty="0" smtClean="0"/>
              <a:t>Northwest Lincoln Church of Christ</a:t>
            </a:r>
          </a:p>
          <a:p>
            <a:pPr marL="68580" indent="0">
              <a:buNone/>
            </a:pPr>
            <a:r>
              <a:rPr lang="en-US" sz="1400" dirty="0" smtClean="0"/>
              <a:t>3110 N. 1</a:t>
            </a:r>
            <a:r>
              <a:rPr lang="en-US" sz="1400" baseline="30000" dirty="0" smtClean="0"/>
              <a:t>st</a:t>
            </a:r>
            <a:r>
              <a:rPr lang="en-US" sz="1400" dirty="0" smtClean="0"/>
              <a:t> Street</a:t>
            </a:r>
          </a:p>
          <a:p>
            <a:pPr marL="68580" indent="0">
              <a:buNone/>
            </a:pPr>
            <a:r>
              <a:rPr lang="en-US" sz="1400" dirty="0" smtClean="0"/>
              <a:t>Free clothing, shoes and totes given out on the first Saturday of the monthly from 9:00 a.m.-noon. Emergency clothing needed.</a:t>
            </a:r>
          </a:p>
        </p:txBody>
      </p:sp>
    </p:spTree>
    <p:extLst>
      <p:ext uri="{BB962C8B-B14F-4D97-AF65-F5344CB8AC3E}">
        <p14:creationId xmlns:p14="http://schemas.microsoft.com/office/powerpoint/2010/main" val="8388208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Clothing Continued..</a:t>
            </a:r>
            <a:endParaRPr lang="en-US" dirty="0"/>
          </a:p>
        </p:txBody>
      </p:sp>
      <p:sp>
        <p:nvSpPr>
          <p:cNvPr id="3" name="Content Placeholder 2"/>
          <p:cNvSpPr>
            <a:spLocks noGrp="1"/>
          </p:cNvSpPr>
          <p:nvPr>
            <p:ph idx="1"/>
          </p:nvPr>
        </p:nvSpPr>
        <p:spPr/>
        <p:txBody>
          <a:bodyPr>
            <a:normAutofit/>
          </a:bodyPr>
          <a:lstStyle/>
          <a:p>
            <a:pPr marL="68580" indent="0">
              <a:buNone/>
            </a:pPr>
            <a:r>
              <a:rPr lang="en-US" sz="1600" b="1" dirty="0" smtClean="0"/>
              <a:t>Salvation Army Thrift Store</a:t>
            </a:r>
          </a:p>
          <a:p>
            <a:pPr marL="68580" indent="0">
              <a:buNone/>
            </a:pPr>
            <a:r>
              <a:rPr lang="en-US" sz="1600" dirty="0" smtClean="0"/>
              <a:t> 4690 Leighton Ave</a:t>
            </a:r>
          </a:p>
          <a:p>
            <a:pPr marL="68580" indent="0">
              <a:buNone/>
            </a:pPr>
            <a:r>
              <a:rPr lang="en-US" sz="1600" dirty="0" smtClean="0"/>
              <a:t> Vouches are available on case-by-case basis. Low cost      clothing is available from the stores at 4690 Leighton Ave and 1126 N. 27</a:t>
            </a:r>
            <a:r>
              <a:rPr lang="en-US" sz="1600" baseline="30000" dirty="0" smtClean="0"/>
              <a:t>th</a:t>
            </a:r>
            <a:r>
              <a:rPr lang="en-US" sz="1600" dirty="0" smtClean="0"/>
              <a:t> Street. </a:t>
            </a:r>
          </a:p>
          <a:p>
            <a:pPr marL="68580" indent="0">
              <a:buNone/>
            </a:pPr>
            <a:r>
              <a:rPr lang="en-US" sz="1600" b="1" dirty="0" smtClean="0"/>
              <a:t>YWCA Job Outfitters </a:t>
            </a:r>
          </a:p>
          <a:p>
            <a:pPr marL="68580" indent="0">
              <a:buNone/>
            </a:pPr>
            <a:r>
              <a:rPr lang="en-US" sz="1600" dirty="0" smtClean="0"/>
              <a:t>Free business clothing. Call for an appointment </a:t>
            </a:r>
          </a:p>
          <a:p>
            <a:pPr marL="68580" indent="0">
              <a:buNone/>
            </a:pPr>
            <a:r>
              <a:rPr lang="en-US" sz="1600" dirty="0" smtClean="0"/>
              <a:t>402-434-3494 ext 135</a:t>
            </a:r>
          </a:p>
          <a:p>
            <a:pPr marL="68580" indent="0">
              <a:buNone/>
            </a:pPr>
            <a:r>
              <a:rPr lang="en-US" sz="1600" b="1" dirty="0" smtClean="0"/>
              <a:t>St. Vincent de Paul</a:t>
            </a:r>
          </a:p>
          <a:p>
            <a:pPr marL="68580" indent="0">
              <a:buNone/>
            </a:pPr>
            <a:r>
              <a:rPr lang="en-US" sz="1600" b="1" dirty="0" smtClean="0"/>
              <a:t> </a:t>
            </a:r>
            <a:r>
              <a:rPr lang="en-US" sz="1600" dirty="0" smtClean="0"/>
              <a:t>2215 O St.</a:t>
            </a:r>
          </a:p>
          <a:p>
            <a:pPr marL="68580" indent="0">
              <a:buNone/>
            </a:pPr>
            <a:r>
              <a:rPr lang="en-US" sz="1600" dirty="0" smtClean="0"/>
              <a:t>Open Tuesdays and Thursdays from 9:00 a.m. –noon, Thursdays 5:00-7:00 p.m.; and Saturdays 9:00- Noon. Emergency needs only.</a:t>
            </a:r>
          </a:p>
        </p:txBody>
      </p:sp>
    </p:spTree>
    <p:extLst>
      <p:ext uri="{BB962C8B-B14F-4D97-AF65-F5344CB8AC3E}">
        <p14:creationId xmlns:p14="http://schemas.microsoft.com/office/powerpoint/2010/main" val="27003544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Buying, Mortgage Assistance</a:t>
            </a:r>
            <a:endParaRPr lang="en-US" dirty="0"/>
          </a:p>
        </p:txBody>
      </p:sp>
      <p:sp>
        <p:nvSpPr>
          <p:cNvPr id="3" name="Content Placeholder 2"/>
          <p:cNvSpPr>
            <a:spLocks noGrp="1"/>
          </p:cNvSpPr>
          <p:nvPr>
            <p:ph idx="1"/>
          </p:nvPr>
        </p:nvSpPr>
        <p:spPr/>
        <p:txBody>
          <a:bodyPr>
            <a:normAutofit fontScale="70000" lnSpcReduction="20000"/>
          </a:bodyPr>
          <a:lstStyle/>
          <a:p>
            <a:pPr marL="68580" indent="0">
              <a:buNone/>
            </a:pPr>
            <a:r>
              <a:rPr lang="en-US" sz="1400" b="1" dirty="0" smtClean="0"/>
              <a:t>      Community Action Partnership</a:t>
            </a:r>
          </a:p>
          <a:p>
            <a:pPr marL="68580" indent="0">
              <a:buNone/>
            </a:pPr>
            <a:r>
              <a:rPr lang="en-US" sz="1400" dirty="0"/>
              <a:t> </a:t>
            </a:r>
            <a:r>
              <a:rPr lang="en-US" sz="1400" dirty="0" smtClean="0"/>
              <a:t>      210 O Street</a:t>
            </a:r>
          </a:p>
          <a:p>
            <a:pPr marL="68580" indent="0">
              <a:buNone/>
            </a:pPr>
            <a:r>
              <a:rPr lang="en-US" sz="1400" dirty="0"/>
              <a:t> </a:t>
            </a:r>
            <a:r>
              <a:rPr lang="en-US" sz="1400" dirty="0" smtClean="0"/>
              <a:t>      402-471-4515</a:t>
            </a:r>
          </a:p>
          <a:p>
            <a:pPr marL="68580" indent="0">
              <a:buNone/>
            </a:pPr>
            <a:r>
              <a:rPr lang="en-US" sz="1400" dirty="0"/>
              <a:t> </a:t>
            </a:r>
            <a:r>
              <a:rPr lang="en-US" sz="1400" dirty="0" smtClean="0"/>
              <a:t>     Assists low to moderate income families in securing safe and affordable     </a:t>
            </a:r>
          </a:p>
          <a:p>
            <a:pPr marL="68580" indent="0">
              <a:buNone/>
            </a:pPr>
            <a:r>
              <a:rPr lang="en-US" sz="1400" dirty="0"/>
              <a:t> </a:t>
            </a:r>
            <a:r>
              <a:rPr lang="en-US" sz="1400" dirty="0" smtClean="0"/>
              <a:t>     housing.</a:t>
            </a:r>
          </a:p>
          <a:p>
            <a:pPr marL="68580" indent="0">
              <a:buNone/>
            </a:pPr>
            <a:r>
              <a:rPr lang="en-US" sz="1400" dirty="0"/>
              <a:t> </a:t>
            </a:r>
            <a:r>
              <a:rPr lang="en-US" sz="1400" dirty="0" smtClean="0"/>
              <a:t>     </a:t>
            </a:r>
            <a:r>
              <a:rPr lang="en-US" sz="1400" b="1" dirty="0" smtClean="0"/>
              <a:t>Consumer Credit Counseling Center</a:t>
            </a:r>
          </a:p>
          <a:p>
            <a:pPr marL="68580" indent="0">
              <a:buNone/>
            </a:pPr>
            <a:r>
              <a:rPr lang="en-US" sz="1400" b="1" dirty="0"/>
              <a:t> </a:t>
            </a:r>
            <a:r>
              <a:rPr lang="en-US" sz="1400" b="1" dirty="0" smtClean="0"/>
              <a:t>     </a:t>
            </a:r>
            <a:r>
              <a:rPr lang="en-US" sz="1400" dirty="0" smtClean="0"/>
              <a:t>1001 S. 70</a:t>
            </a:r>
            <a:r>
              <a:rPr lang="en-US" sz="1400" baseline="30000" dirty="0" smtClean="0"/>
              <a:t>th</a:t>
            </a:r>
            <a:r>
              <a:rPr lang="en-US" sz="1400" dirty="0" smtClean="0"/>
              <a:t> Street 200 </a:t>
            </a:r>
          </a:p>
          <a:p>
            <a:pPr marL="68580" indent="0">
              <a:buNone/>
            </a:pPr>
            <a:r>
              <a:rPr lang="en-US" sz="1400" dirty="0" smtClean="0"/>
              <a:t>       402-484-7200</a:t>
            </a:r>
          </a:p>
          <a:p>
            <a:pPr marL="68580" indent="0">
              <a:buNone/>
            </a:pPr>
            <a:r>
              <a:rPr lang="en-US" sz="1400" dirty="0"/>
              <a:t> </a:t>
            </a:r>
            <a:r>
              <a:rPr lang="en-US" sz="1400" dirty="0" smtClean="0"/>
              <a:t>      Education and counseling for home buying</a:t>
            </a:r>
          </a:p>
          <a:p>
            <a:pPr marL="68580" indent="0">
              <a:buNone/>
            </a:pPr>
            <a:r>
              <a:rPr lang="en-US" sz="1400" dirty="0" smtClean="0"/>
              <a:t>       /maintenance, insulation</a:t>
            </a:r>
          </a:p>
          <a:p>
            <a:pPr marL="68580" indent="0">
              <a:buNone/>
            </a:pPr>
            <a:r>
              <a:rPr lang="en-US" sz="1400" dirty="0"/>
              <a:t> </a:t>
            </a:r>
            <a:r>
              <a:rPr lang="en-US" sz="1400" dirty="0" smtClean="0"/>
              <a:t>      </a:t>
            </a:r>
            <a:r>
              <a:rPr lang="en-US" sz="1400" b="1" dirty="0" smtClean="0"/>
              <a:t>NeighborWorks Lincoln</a:t>
            </a:r>
          </a:p>
          <a:p>
            <a:pPr marL="68580" indent="0">
              <a:buNone/>
            </a:pPr>
            <a:r>
              <a:rPr lang="en-US" sz="1400" b="1" dirty="0"/>
              <a:t> </a:t>
            </a:r>
            <a:r>
              <a:rPr lang="en-US" sz="1400" b="1" dirty="0" smtClean="0"/>
              <a:t>     </a:t>
            </a:r>
            <a:r>
              <a:rPr lang="en-US" sz="1400" dirty="0"/>
              <a:t> </a:t>
            </a:r>
            <a:r>
              <a:rPr lang="en-US" sz="1400" dirty="0" smtClean="0"/>
              <a:t>2121 N. 27</a:t>
            </a:r>
            <a:r>
              <a:rPr lang="en-US" sz="1400" baseline="30000" dirty="0" smtClean="0"/>
              <a:t>th</a:t>
            </a:r>
            <a:r>
              <a:rPr lang="en-US" sz="1400" dirty="0" smtClean="0"/>
              <a:t> Street</a:t>
            </a:r>
          </a:p>
          <a:p>
            <a:pPr marL="68580" indent="0">
              <a:buNone/>
            </a:pPr>
            <a:r>
              <a:rPr lang="en-US" sz="1400" dirty="0"/>
              <a:t> </a:t>
            </a:r>
            <a:r>
              <a:rPr lang="en-US" sz="1400" dirty="0" smtClean="0"/>
              <a:t>      402-477-7181</a:t>
            </a:r>
          </a:p>
          <a:p>
            <a:pPr marL="68580" indent="0">
              <a:buNone/>
            </a:pPr>
            <a:r>
              <a:rPr lang="en-US" sz="1400" dirty="0"/>
              <a:t> </a:t>
            </a:r>
            <a:r>
              <a:rPr lang="en-US" sz="1400" dirty="0" smtClean="0"/>
              <a:t>      Homebuyer education classes, mortgage counseling and assistance, and fo</a:t>
            </a:r>
          </a:p>
          <a:p>
            <a:pPr marL="68580" indent="0">
              <a:buNone/>
            </a:pPr>
            <a:r>
              <a:rPr lang="en-US" sz="1400" dirty="0"/>
              <a:t> </a:t>
            </a:r>
            <a:r>
              <a:rPr lang="en-US" sz="1400" dirty="0" smtClean="0"/>
              <a:t>      foreclosure prevention. Call for more information.</a:t>
            </a:r>
          </a:p>
          <a:p>
            <a:pPr marL="68580" indent="0">
              <a:buNone/>
            </a:pPr>
            <a:r>
              <a:rPr lang="en-US" sz="1400" dirty="0"/>
              <a:t> </a:t>
            </a:r>
            <a:r>
              <a:rPr lang="en-US" sz="1400" dirty="0" smtClean="0"/>
              <a:t>      </a:t>
            </a:r>
            <a:r>
              <a:rPr lang="en-US" sz="1400" b="1" dirty="0" smtClean="0"/>
              <a:t>Urban Development</a:t>
            </a:r>
          </a:p>
          <a:p>
            <a:pPr marL="68580" indent="0">
              <a:buNone/>
            </a:pPr>
            <a:r>
              <a:rPr lang="en-US" sz="1400" b="1" dirty="0"/>
              <a:t> </a:t>
            </a:r>
            <a:r>
              <a:rPr lang="en-US" sz="1400" b="1" dirty="0" smtClean="0"/>
              <a:t>      </a:t>
            </a:r>
            <a:r>
              <a:rPr lang="en-US" sz="1400" dirty="0" smtClean="0"/>
              <a:t>808 P. Street 400</a:t>
            </a:r>
          </a:p>
          <a:p>
            <a:pPr marL="68580" indent="0">
              <a:buNone/>
            </a:pPr>
            <a:r>
              <a:rPr lang="en-US" sz="1400" b="1" dirty="0"/>
              <a:t> </a:t>
            </a:r>
            <a:r>
              <a:rPr lang="en-US" sz="1400" b="1" dirty="0" smtClean="0"/>
              <a:t>      </a:t>
            </a:r>
            <a:r>
              <a:rPr lang="en-US" sz="1400" dirty="0" smtClean="0"/>
              <a:t>402-441-7864</a:t>
            </a:r>
          </a:p>
          <a:p>
            <a:pPr marL="68580" indent="0">
              <a:buNone/>
            </a:pPr>
            <a:r>
              <a:rPr lang="en-US" sz="1400" b="1" dirty="0"/>
              <a:t> </a:t>
            </a:r>
            <a:r>
              <a:rPr lang="en-US" sz="1400" b="1" dirty="0" smtClean="0"/>
              <a:t>      </a:t>
            </a:r>
            <a:r>
              <a:rPr lang="en-US" sz="1400" dirty="0" smtClean="0"/>
              <a:t>Housing rehab assistance in Lincoln for low and moderate income homeowners and </a:t>
            </a:r>
            <a:endParaRPr lang="en-US" sz="1400" dirty="0"/>
          </a:p>
          <a:p>
            <a:pPr marL="68580" indent="0">
              <a:buNone/>
            </a:pPr>
            <a:r>
              <a:rPr lang="en-US" sz="1400" b="1" dirty="0" smtClean="0"/>
              <a:t>       </a:t>
            </a:r>
            <a:r>
              <a:rPr lang="en-US" sz="1400" dirty="0" smtClean="0"/>
              <a:t>investor owners of units with low and moderate income tenants. First time homebuyer assistance for l</a:t>
            </a:r>
          </a:p>
          <a:p>
            <a:pPr marL="68580" indent="0">
              <a:buNone/>
            </a:pPr>
            <a:r>
              <a:rPr lang="en-US" sz="1400" b="1" dirty="0"/>
              <a:t> </a:t>
            </a:r>
            <a:r>
              <a:rPr lang="en-US" sz="1400" b="1" dirty="0" smtClean="0"/>
              <a:t>      </a:t>
            </a:r>
            <a:r>
              <a:rPr lang="en-US" sz="1400" dirty="0" smtClean="0"/>
              <a:t>low and moderate income households. Some programs limited to designated areas.</a:t>
            </a:r>
            <a:endParaRPr lang="en-US" sz="1400" dirty="0"/>
          </a:p>
        </p:txBody>
      </p:sp>
    </p:spTree>
    <p:extLst>
      <p:ext uri="{BB962C8B-B14F-4D97-AF65-F5344CB8AC3E}">
        <p14:creationId xmlns:p14="http://schemas.microsoft.com/office/powerpoint/2010/main" val="18668471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p:txBody>
          <a:bodyPr>
            <a:normAutofit fontScale="85000" lnSpcReduction="20000"/>
          </a:bodyPr>
          <a:lstStyle/>
          <a:p>
            <a:r>
              <a:rPr lang="en-US" sz="1400" b="1" dirty="0" smtClean="0"/>
              <a:t>The Center for People in Need</a:t>
            </a:r>
          </a:p>
          <a:p>
            <a:pPr marL="68580" indent="0">
              <a:buNone/>
            </a:pPr>
            <a:r>
              <a:rPr lang="en-US" sz="1400" b="1" dirty="0" smtClean="0"/>
              <a:t>      </a:t>
            </a:r>
            <a:r>
              <a:rPr lang="en-US" sz="1400" dirty="0" smtClean="0"/>
              <a:t>3901 N 27</a:t>
            </a:r>
            <a:r>
              <a:rPr lang="en-US" sz="1400" baseline="30000" dirty="0" smtClean="0"/>
              <a:t>th</a:t>
            </a:r>
            <a:r>
              <a:rPr lang="en-US" sz="1400" dirty="0" smtClean="0"/>
              <a:t> </a:t>
            </a:r>
          </a:p>
          <a:p>
            <a:pPr marL="68580" indent="0">
              <a:buNone/>
            </a:pPr>
            <a:r>
              <a:rPr lang="en-US" sz="1400" b="1" dirty="0"/>
              <a:t> </a:t>
            </a:r>
            <a:r>
              <a:rPr lang="en-US" sz="1400" b="1" dirty="0" smtClean="0"/>
              <a:t>     </a:t>
            </a:r>
            <a:r>
              <a:rPr lang="en-US" sz="1400" dirty="0" smtClean="0"/>
              <a:t>402-476-4357</a:t>
            </a:r>
          </a:p>
          <a:p>
            <a:pPr marL="68580" indent="0">
              <a:buNone/>
            </a:pPr>
            <a:r>
              <a:rPr lang="en-US" sz="1400" b="1" dirty="0"/>
              <a:t> </a:t>
            </a:r>
            <a:r>
              <a:rPr lang="en-US" sz="1400" b="1" dirty="0" smtClean="0"/>
              <a:t>     </a:t>
            </a:r>
            <a:r>
              <a:rPr lang="en-US" sz="1400" dirty="0" smtClean="0"/>
              <a:t>Provides transportation vouchers for people who are employed or going</a:t>
            </a:r>
          </a:p>
          <a:p>
            <a:pPr marL="68580" indent="0">
              <a:buNone/>
            </a:pPr>
            <a:r>
              <a:rPr lang="en-US" sz="1400" dirty="0"/>
              <a:t> </a:t>
            </a:r>
            <a:r>
              <a:rPr lang="en-US" sz="1400" dirty="0" smtClean="0"/>
              <a:t>     to school. You must provide a current paycheck stub, work schedule or </a:t>
            </a:r>
          </a:p>
          <a:p>
            <a:pPr marL="68580" indent="0">
              <a:buNone/>
            </a:pPr>
            <a:r>
              <a:rPr lang="en-US" sz="1400" dirty="0"/>
              <a:t> </a:t>
            </a:r>
            <a:r>
              <a:rPr lang="en-US" sz="1400" dirty="0" smtClean="0"/>
              <a:t>     school schedule, and bring a volunteer driver with you. Available Mon-       </a:t>
            </a:r>
          </a:p>
          <a:p>
            <a:pPr marL="68580" indent="0">
              <a:buNone/>
            </a:pPr>
            <a:r>
              <a:rPr lang="en-US" sz="1400" b="1" dirty="0"/>
              <a:t> </a:t>
            </a:r>
            <a:r>
              <a:rPr lang="en-US" sz="1400" b="1" dirty="0" smtClean="0"/>
              <a:t>     </a:t>
            </a:r>
            <a:r>
              <a:rPr lang="en-US" sz="1400" dirty="0" smtClean="0"/>
              <a:t>through Friday. 9 a.m.-12 p.m. and 1p.m.- 4 p.m.</a:t>
            </a:r>
          </a:p>
          <a:p>
            <a:pPr marL="68580" indent="0">
              <a:buNone/>
            </a:pPr>
            <a:r>
              <a:rPr lang="en-US" sz="1400" dirty="0"/>
              <a:t> </a:t>
            </a:r>
            <a:r>
              <a:rPr lang="en-US" sz="1400" dirty="0" smtClean="0"/>
              <a:t>     </a:t>
            </a:r>
            <a:r>
              <a:rPr lang="en-US" sz="1400" b="1" dirty="0" smtClean="0"/>
              <a:t>Matt Talbot Kitchen &amp; Outreach</a:t>
            </a:r>
          </a:p>
          <a:p>
            <a:pPr marL="68580" indent="0">
              <a:buNone/>
            </a:pPr>
            <a:r>
              <a:rPr lang="en-US" sz="1400" b="1" dirty="0"/>
              <a:t> </a:t>
            </a:r>
            <a:r>
              <a:rPr lang="en-US" sz="1400" b="1" dirty="0" smtClean="0"/>
              <a:t>     </a:t>
            </a:r>
            <a:r>
              <a:rPr lang="en-US" sz="1400" dirty="0" smtClean="0"/>
              <a:t>2121 N. 27</a:t>
            </a:r>
            <a:r>
              <a:rPr lang="en-US" sz="1400" baseline="30000" dirty="0" smtClean="0"/>
              <a:t>th</a:t>
            </a:r>
            <a:r>
              <a:rPr lang="en-US" sz="1400" dirty="0" smtClean="0"/>
              <a:t> Street</a:t>
            </a:r>
          </a:p>
          <a:p>
            <a:pPr marL="68580" indent="0">
              <a:buNone/>
            </a:pPr>
            <a:r>
              <a:rPr lang="en-US" sz="1400" dirty="0"/>
              <a:t> </a:t>
            </a:r>
            <a:r>
              <a:rPr lang="en-US" sz="1400" dirty="0" smtClean="0"/>
              <a:t>     402-477-4116</a:t>
            </a:r>
          </a:p>
          <a:p>
            <a:pPr marL="68580" indent="0">
              <a:buNone/>
            </a:pPr>
            <a:r>
              <a:rPr lang="en-US" sz="1400" dirty="0"/>
              <a:t> </a:t>
            </a:r>
            <a:r>
              <a:rPr lang="en-US" sz="1400" dirty="0" smtClean="0"/>
              <a:t>     Gasoline vouchers are available the beginning of month.</a:t>
            </a:r>
          </a:p>
          <a:p>
            <a:pPr marL="68580" indent="0">
              <a:buNone/>
            </a:pPr>
            <a:r>
              <a:rPr lang="en-US" sz="1400" dirty="0"/>
              <a:t> </a:t>
            </a:r>
            <a:r>
              <a:rPr lang="en-US" sz="1400" dirty="0" smtClean="0"/>
              <a:t>    </a:t>
            </a:r>
          </a:p>
          <a:p>
            <a:pPr marL="68580" indent="0">
              <a:buNone/>
            </a:pPr>
            <a:r>
              <a:rPr lang="en-US" sz="1400" dirty="0"/>
              <a:t> </a:t>
            </a:r>
            <a:r>
              <a:rPr lang="en-US" sz="1400" dirty="0" smtClean="0"/>
              <a:t>     </a:t>
            </a:r>
            <a:r>
              <a:rPr lang="en-US" sz="1400" b="1" dirty="0" smtClean="0"/>
              <a:t>See Link Below for StarTran Bus Route/Schedule</a:t>
            </a:r>
          </a:p>
          <a:p>
            <a:pPr marL="68580" indent="0">
              <a:buNone/>
            </a:pPr>
            <a:r>
              <a:rPr lang="en-US" sz="1400" dirty="0"/>
              <a:t>      </a:t>
            </a:r>
            <a:r>
              <a:rPr lang="en-US" sz="1400" dirty="0">
                <a:hlinkClick r:id="rId2"/>
              </a:rPr>
              <a:t>http://www.lincoln.ne.gov/city/pworks/startran/</a:t>
            </a:r>
            <a:r>
              <a:rPr lang="en-US" sz="1400" dirty="0" smtClean="0">
                <a:hlinkClick r:id="rId2"/>
              </a:rPr>
              <a:t>outlets.htm</a:t>
            </a:r>
            <a:endParaRPr lang="en-US" sz="1400" dirty="0" smtClean="0"/>
          </a:p>
          <a:p>
            <a:pPr marL="68580" indent="0">
              <a:buNone/>
            </a:pPr>
            <a:endParaRPr lang="en-US" sz="1400" dirty="0" smtClean="0"/>
          </a:p>
          <a:p>
            <a:pPr marL="68580" indent="0">
              <a:buNone/>
            </a:pPr>
            <a:r>
              <a:rPr lang="en-US" sz="1400" dirty="0"/>
              <a:t> </a:t>
            </a:r>
            <a:r>
              <a:rPr lang="en-US" sz="1400" dirty="0" smtClean="0"/>
              <a:t>      </a:t>
            </a:r>
          </a:p>
          <a:p>
            <a:pPr marL="68580" indent="0">
              <a:buNone/>
            </a:pPr>
            <a:endParaRPr lang="en-US" sz="1400" dirty="0" smtClean="0"/>
          </a:p>
          <a:p>
            <a:pPr marL="68580" indent="0">
              <a:buNone/>
            </a:pPr>
            <a:r>
              <a:rPr lang="en-US" sz="1400" dirty="0"/>
              <a:t>      </a:t>
            </a:r>
            <a:r>
              <a:rPr lang="en-US" sz="1400" dirty="0" smtClean="0"/>
              <a:t>      </a:t>
            </a:r>
          </a:p>
        </p:txBody>
      </p:sp>
    </p:spTree>
    <p:extLst>
      <p:ext uri="{BB962C8B-B14F-4D97-AF65-F5344CB8AC3E}">
        <p14:creationId xmlns:p14="http://schemas.microsoft.com/office/powerpoint/2010/main" val="414259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Care Services</a:t>
            </a:r>
            <a:endParaRPr lang="en-US" dirty="0"/>
          </a:p>
        </p:txBody>
      </p:sp>
      <p:sp>
        <p:nvSpPr>
          <p:cNvPr id="3" name="Content Placeholder 2"/>
          <p:cNvSpPr>
            <a:spLocks noGrp="1"/>
          </p:cNvSpPr>
          <p:nvPr>
            <p:ph idx="1"/>
          </p:nvPr>
        </p:nvSpPr>
        <p:spPr/>
        <p:txBody>
          <a:bodyPr>
            <a:normAutofit fontScale="92500" lnSpcReduction="20000"/>
          </a:bodyPr>
          <a:lstStyle/>
          <a:p>
            <a:r>
              <a:rPr lang="en-US" sz="1400" b="1" dirty="0" smtClean="0"/>
              <a:t>Community Action Partnership </a:t>
            </a:r>
          </a:p>
          <a:p>
            <a:pPr marL="68580" indent="0">
              <a:buNone/>
            </a:pPr>
            <a:r>
              <a:rPr lang="en-US" sz="1400" dirty="0"/>
              <a:t> </a:t>
            </a:r>
            <a:r>
              <a:rPr lang="en-US" sz="1400" dirty="0" smtClean="0"/>
              <a:t>     210 O Street</a:t>
            </a:r>
          </a:p>
          <a:p>
            <a:pPr marL="68580" indent="0">
              <a:buNone/>
            </a:pPr>
            <a:r>
              <a:rPr lang="en-US" sz="1400" dirty="0"/>
              <a:t> </a:t>
            </a:r>
            <a:r>
              <a:rPr lang="en-US" sz="1400" dirty="0" smtClean="0"/>
              <a:t>     402-471-4515</a:t>
            </a:r>
          </a:p>
          <a:p>
            <a:pPr marL="68580" indent="0">
              <a:buNone/>
            </a:pPr>
            <a:r>
              <a:rPr lang="en-US" sz="1400" dirty="0"/>
              <a:t> </a:t>
            </a:r>
            <a:r>
              <a:rPr lang="en-US" sz="1400" dirty="0" smtClean="0"/>
              <a:t>     </a:t>
            </a:r>
            <a:r>
              <a:rPr lang="en-US" sz="1400" b="1" dirty="0" smtClean="0"/>
              <a:t>Head Start &amp; Early Head Start</a:t>
            </a:r>
          </a:p>
          <a:p>
            <a:pPr marL="68580" indent="0">
              <a:buNone/>
            </a:pPr>
            <a:r>
              <a:rPr lang="en-US" sz="1400" b="1" dirty="0"/>
              <a:t> </a:t>
            </a:r>
            <a:r>
              <a:rPr lang="en-US" sz="1400" b="1" dirty="0" smtClean="0"/>
              <a:t>   </a:t>
            </a:r>
            <a:r>
              <a:rPr lang="en-US" sz="1400" dirty="0"/>
              <a:t> </a:t>
            </a:r>
            <a:r>
              <a:rPr lang="en-US" sz="1400" dirty="0" smtClean="0"/>
              <a:t> Head start/Early Head Start are child development programs that serve l</a:t>
            </a:r>
          </a:p>
          <a:p>
            <a:pPr marL="68580" indent="0">
              <a:buNone/>
            </a:pPr>
            <a:r>
              <a:rPr lang="en-US" sz="1400" dirty="0"/>
              <a:t> </a:t>
            </a:r>
            <a:r>
              <a:rPr lang="en-US" sz="1400" dirty="0" smtClean="0"/>
              <a:t>     low-income families, including those with special needs and their </a:t>
            </a:r>
          </a:p>
          <a:p>
            <a:pPr marL="68580" indent="0">
              <a:buNone/>
            </a:pPr>
            <a:r>
              <a:rPr lang="en-US" sz="1400" dirty="0"/>
              <a:t> </a:t>
            </a:r>
            <a:r>
              <a:rPr lang="en-US" sz="1400" dirty="0" smtClean="0"/>
              <a:t>     families.</a:t>
            </a:r>
          </a:p>
          <a:p>
            <a:pPr marL="68580" indent="0">
              <a:buNone/>
            </a:pPr>
            <a:r>
              <a:rPr lang="en-US" sz="1400" dirty="0" smtClean="0"/>
              <a:t>      </a:t>
            </a:r>
            <a:r>
              <a:rPr lang="en-US" sz="1400" b="1" dirty="0" smtClean="0"/>
              <a:t>Department of Health and Human Services</a:t>
            </a:r>
          </a:p>
          <a:p>
            <a:pPr marL="68580" indent="0">
              <a:buNone/>
            </a:pPr>
            <a:r>
              <a:rPr lang="en-US" sz="1400" b="1" dirty="0"/>
              <a:t> </a:t>
            </a:r>
            <a:r>
              <a:rPr lang="en-US" sz="1400" b="1" dirty="0" smtClean="0"/>
              <a:t>     </a:t>
            </a:r>
            <a:r>
              <a:rPr lang="en-US" sz="1400" dirty="0" smtClean="0"/>
              <a:t>1050 N. Street Room. 250 </a:t>
            </a:r>
          </a:p>
          <a:p>
            <a:pPr marL="68580" indent="0">
              <a:buNone/>
            </a:pPr>
            <a:r>
              <a:rPr lang="en-US" sz="1400" dirty="0"/>
              <a:t> </a:t>
            </a:r>
            <a:r>
              <a:rPr lang="en-US" sz="1400" dirty="0" smtClean="0"/>
              <a:t>     402-471-7000</a:t>
            </a:r>
          </a:p>
          <a:p>
            <a:pPr marL="68580" indent="0">
              <a:buNone/>
            </a:pPr>
            <a:r>
              <a:rPr lang="en-US" sz="1400" dirty="0"/>
              <a:t> </a:t>
            </a:r>
            <a:r>
              <a:rPr lang="en-US" sz="1400" dirty="0" smtClean="0"/>
              <a:t>     DHHS can provide a listing of registered child development centers.</a:t>
            </a:r>
          </a:p>
          <a:p>
            <a:pPr marL="68580" indent="0">
              <a:buNone/>
            </a:pPr>
            <a:r>
              <a:rPr lang="en-US" sz="1400" dirty="0"/>
              <a:t> </a:t>
            </a:r>
            <a:r>
              <a:rPr lang="en-US" sz="1400" dirty="0" smtClean="0"/>
              <a:t>     </a:t>
            </a:r>
            <a:r>
              <a:rPr lang="en-US" sz="1400" b="1" dirty="0" smtClean="0"/>
              <a:t>YWCA Lincoln</a:t>
            </a:r>
          </a:p>
          <a:p>
            <a:pPr marL="68580" indent="0">
              <a:buNone/>
            </a:pPr>
            <a:r>
              <a:rPr lang="en-US" sz="1400" b="1" dirty="0" smtClean="0"/>
              <a:t>      </a:t>
            </a:r>
            <a:r>
              <a:rPr lang="en-US" sz="1400" dirty="0" smtClean="0"/>
              <a:t>1432 N. Street</a:t>
            </a:r>
          </a:p>
          <a:p>
            <a:pPr marL="68580" indent="0">
              <a:buNone/>
            </a:pPr>
            <a:r>
              <a:rPr lang="en-US" sz="1400" dirty="0"/>
              <a:t> </a:t>
            </a:r>
            <a:r>
              <a:rPr lang="en-US" sz="1400" dirty="0" smtClean="0"/>
              <a:t>     402-434-3494</a:t>
            </a:r>
          </a:p>
          <a:p>
            <a:pPr marL="68580" indent="0">
              <a:buNone/>
            </a:pPr>
            <a:r>
              <a:rPr lang="en-US" sz="1400" dirty="0"/>
              <a:t> </a:t>
            </a:r>
            <a:r>
              <a:rPr lang="en-US" sz="1400" dirty="0" smtClean="0"/>
              <a:t>     Take a break offers a break to any parent or guardian of children 6 weeks to </a:t>
            </a:r>
          </a:p>
          <a:p>
            <a:pPr marL="68580" indent="0">
              <a:buNone/>
            </a:pPr>
            <a:r>
              <a:rPr lang="en-US" sz="1400" dirty="0"/>
              <a:t> </a:t>
            </a:r>
            <a:r>
              <a:rPr lang="en-US" sz="1400" dirty="0" smtClean="0"/>
              <a:t>     10 years. Allows for caregivers to recharge while their children are cared for in </a:t>
            </a:r>
          </a:p>
          <a:p>
            <a:pPr marL="68580" indent="0">
              <a:buNone/>
            </a:pPr>
            <a:r>
              <a:rPr lang="en-US" sz="1400" dirty="0"/>
              <a:t> </a:t>
            </a:r>
            <a:r>
              <a:rPr lang="en-US" sz="1400" dirty="0" smtClean="0"/>
              <a:t>     safe, fun, and nurturing environment. Generous sliding scale fee.</a:t>
            </a:r>
            <a:endParaRPr lang="en-US" sz="1400" dirty="0"/>
          </a:p>
        </p:txBody>
      </p:sp>
    </p:spTree>
    <p:extLst>
      <p:ext uri="{BB962C8B-B14F-4D97-AF65-F5344CB8AC3E}">
        <p14:creationId xmlns:p14="http://schemas.microsoft.com/office/powerpoint/2010/main" val="411850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28884"/>
            <a:ext cx="7024744" cy="1220666"/>
          </a:xfrm>
        </p:spPr>
        <p:txBody>
          <a:bodyPr>
            <a:normAutofit fontScale="90000"/>
          </a:bodyPr>
          <a:lstStyle/>
          <a:p>
            <a:r>
              <a:rPr lang="en-US" dirty="0" smtClean="0"/>
              <a:t/>
            </a:r>
            <a:br>
              <a:rPr lang="en-US" dirty="0" smtClean="0"/>
            </a:br>
            <a:r>
              <a:rPr lang="en-US" dirty="0"/>
              <a:t/>
            </a:r>
            <a:br>
              <a:rPr lang="en-US" dirty="0"/>
            </a:br>
            <a:r>
              <a:rPr lang="en-US" sz="3100" dirty="0" smtClean="0"/>
              <a:t>Maslow contends that we all have five basic needs to meet…</a:t>
            </a:r>
            <a:endParaRPr lang="en-US" sz="3100" dirty="0"/>
          </a:p>
        </p:txBody>
      </p:sp>
      <p:pic>
        <p:nvPicPr>
          <p:cNvPr id="17" name="Content Placeholder 16"/>
          <p:cNvPicPr>
            <a:picLocks noGrp="1" noChangeAspect="1"/>
          </p:cNvPicPr>
          <p:nvPr>
            <p:ph idx="1"/>
          </p:nvPr>
        </p:nvPicPr>
        <p:blipFill>
          <a:blip r:embed="rId2"/>
          <a:srcRect l="-33014" r="-33014"/>
          <a:stretch>
            <a:fillRect/>
          </a:stretch>
        </p:blipFill>
        <p:spPr>
          <a:xfrm>
            <a:off x="1042988" y="2193900"/>
            <a:ext cx="6777037" cy="3638575"/>
          </a:xfrm>
        </p:spPr>
      </p:pic>
    </p:spTree>
    <p:extLst>
      <p:ext uri="{BB962C8B-B14F-4D97-AF65-F5344CB8AC3E}">
        <p14:creationId xmlns:p14="http://schemas.microsoft.com/office/powerpoint/2010/main" val="17385308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Care</a:t>
            </a:r>
            <a:endParaRPr lang="en-US" dirty="0"/>
          </a:p>
        </p:txBody>
      </p:sp>
      <p:sp>
        <p:nvSpPr>
          <p:cNvPr id="3" name="Content Placeholder 2"/>
          <p:cNvSpPr>
            <a:spLocks noGrp="1"/>
          </p:cNvSpPr>
          <p:nvPr>
            <p:ph idx="1"/>
          </p:nvPr>
        </p:nvSpPr>
        <p:spPr/>
        <p:txBody>
          <a:bodyPr>
            <a:normAutofit fontScale="62500" lnSpcReduction="20000"/>
          </a:bodyPr>
          <a:lstStyle/>
          <a:p>
            <a:r>
              <a:rPr lang="en-US" sz="1600" b="1" dirty="0" smtClean="0"/>
              <a:t>Health Hub </a:t>
            </a:r>
          </a:p>
          <a:p>
            <a:pPr marL="68580" indent="0">
              <a:buNone/>
            </a:pPr>
            <a:r>
              <a:rPr lang="en-US" sz="1600" dirty="0" smtClean="0"/>
              <a:t>     Center for People in Need</a:t>
            </a:r>
          </a:p>
          <a:p>
            <a:pPr marL="68580" indent="0">
              <a:buNone/>
            </a:pPr>
            <a:r>
              <a:rPr lang="en-US" sz="1600" dirty="0"/>
              <a:t> </a:t>
            </a:r>
            <a:r>
              <a:rPr lang="en-US" sz="1600" dirty="0" smtClean="0"/>
              <a:t>  </a:t>
            </a:r>
            <a:r>
              <a:rPr lang="en-US" sz="1600" dirty="0"/>
              <a:t> </a:t>
            </a:r>
            <a:r>
              <a:rPr lang="en-US" sz="1600" dirty="0" smtClean="0"/>
              <a:t> 3901 N. 27</a:t>
            </a:r>
            <a:r>
              <a:rPr lang="en-US" sz="1600" baseline="30000" dirty="0" smtClean="0"/>
              <a:t>th</a:t>
            </a:r>
            <a:r>
              <a:rPr lang="en-US" sz="1600" dirty="0" smtClean="0"/>
              <a:t> street., Unit 1</a:t>
            </a:r>
          </a:p>
          <a:p>
            <a:pPr marL="68580" indent="0">
              <a:buNone/>
            </a:pPr>
            <a:r>
              <a:rPr lang="en-US" sz="1600" dirty="0"/>
              <a:t> </a:t>
            </a:r>
            <a:r>
              <a:rPr lang="en-US" sz="1600" dirty="0" smtClean="0"/>
              <a:t>    402-476-4357</a:t>
            </a:r>
          </a:p>
          <a:p>
            <a:pPr marL="68580" indent="0">
              <a:buNone/>
            </a:pPr>
            <a:r>
              <a:rPr lang="en-US" sz="1600" dirty="0"/>
              <a:t> </a:t>
            </a:r>
            <a:r>
              <a:rPr lang="en-US" sz="1600" dirty="0" smtClean="0"/>
              <a:t>    402-817-0808</a:t>
            </a:r>
          </a:p>
          <a:p>
            <a:pPr marL="68580" indent="0">
              <a:buNone/>
            </a:pPr>
            <a:r>
              <a:rPr lang="en-US" sz="1600" dirty="0"/>
              <a:t> </a:t>
            </a:r>
            <a:r>
              <a:rPr lang="en-US" sz="1600" dirty="0" smtClean="0"/>
              <a:t>    Lincoln, NE 68521</a:t>
            </a:r>
          </a:p>
          <a:p>
            <a:pPr marL="68580" indent="0">
              <a:buNone/>
            </a:pPr>
            <a:r>
              <a:rPr lang="en-US" sz="1600" dirty="0" smtClean="0"/>
              <a:t>Health Hub advocates are available to help you find community resources to meet your healthcare needs.</a:t>
            </a:r>
          </a:p>
          <a:p>
            <a:r>
              <a:rPr lang="en-US" sz="1600" dirty="0" smtClean="0"/>
              <a:t>Find a doctor/medical home</a:t>
            </a:r>
          </a:p>
          <a:p>
            <a:r>
              <a:rPr lang="en-US" sz="1600" dirty="0" smtClean="0"/>
              <a:t>Access free or discounted medications</a:t>
            </a:r>
          </a:p>
          <a:p>
            <a:r>
              <a:rPr lang="en-US" sz="1600" dirty="0" smtClean="0"/>
              <a:t>See a medical specialist</a:t>
            </a:r>
          </a:p>
          <a:p>
            <a:r>
              <a:rPr lang="en-US" sz="1600" dirty="0" smtClean="0"/>
              <a:t>Apply for programs such as food stamps, general assistance or medicaid</a:t>
            </a:r>
          </a:p>
          <a:p>
            <a:r>
              <a:rPr lang="en-US" sz="1600" dirty="0" smtClean="0"/>
              <a:t>Translation services available</a:t>
            </a:r>
          </a:p>
          <a:p>
            <a:r>
              <a:rPr lang="en-US" sz="1600" b="1" dirty="0" smtClean="0"/>
              <a:t>Clinic With a Heart</a:t>
            </a:r>
          </a:p>
          <a:p>
            <a:pPr marL="68580" indent="0">
              <a:buNone/>
            </a:pPr>
            <a:r>
              <a:rPr lang="en-US" sz="1600" dirty="0"/>
              <a:t> </a:t>
            </a:r>
            <a:r>
              <a:rPr lang="en-US" sz="1600" dirty="0" smtClean="0"/>
              <a:t>       1701 S. 17</a:t>
            </a:r>
            <a:r>
              <a:rPr lang="en-US" sz="1600" baseline="30000" dirty="0" smtClean="0"/>
              <a:t>th</a:t>
            </a:r>
            <a:r>
              <a:rPr lang="en-US" sz="1600" dirty="0" smtClean="0"/>
              <a:t> Street, Lower Level</a:t>
            </a:r>
          </a:p>
          <a:p>
            <a:pPr marL="68580" indent="0">
              <a:buNone/>
            </a:pPr>
            <a:r>
              <a:rPr lang="en-US" sz="1600" dirty="0"/>
              <a:t> </a:t>
            </a:r>
            <a:r>
              <a:rPr lang="en-US" sz="1600" dirty="0" smtClean="0"/>
              <a:t>      402-421-2924</a:t>
            </a:r>
          </a:p>
          <a:p>
            <a:pPr marL="68580" indent="0">
              <a:buNone/>
            </a:pPr>
            <a:r>
              <a:rPr lang="en-US" sz="1600" dirty="0"/>
              <a:t> </a:t>
            </a:r>
            <a:r>
              <a:rPr lang="en-US" sz="1600" dirty="0" smtClean="0"/>
              <a:t>      There will be no clinic on major holidays.</a:t>
            </a:r>
          </a:p>
          <a:p>
            <a:pPr marL="68580" indent="0">
              <a:buNone/>
            </a:pPr>
            <a:r>
              <a:rPr lang="en-US" sz="1600" dirty="0"/>
              <a:t> </a:t>
            </a:r>
            <a:r>
              <a:rPr lang="en-US" sz="1600" dirty="0" smtClean="0"/>
              <a:t>      All clinics are free, walk-in (no appointments). Patients are seen on a first-come, first-</a:t>
            </a:r>
          </a:p>
          <a:p>
            <a:pPr marL="68580" indent="0">
              <a:buNone/>
            </a:pPr>
            <a:r>
              <a:rPr lang="en-US" sz="1600" dirty="0"/>
              <a:t> </a:t>
            </a:r>
            <a:r>
              <a:rPr lang="en-US" sz="1600" dirty="0" smtClean="0"/>
              <a:t>      served basis. Patients under the age of 19 must be accompanied by a parent or legal </a:t>
            </a:r>
          </a:p>
          <a:p>
            <a:pPr marL="68580" indent="0">
              <a:buNone/>
            </a:pPr>
            <a:r>
              <a:rPr lang="en-US" sz="1600" dirty="0"/>
              <a:t> </a:t>
            </a:r>
            <a:r>
              <a:rPr lang="en-US" sz="1600" dirty="0" smtClean="0"/>
              <a:t>      guardian. Clinics run from 5:30-7:30 P.M.</a:t>
            </a:r>
          </a:p>
          <a:p>
            <a:pPr marL="68580" indent="0">
              <a:buNone/>
            </a:pPr>
            <a:r>
              <a:rPr lang="en-US" sz="1600" dirty="0"/>
              <a:t> </a:t>
            </a:r>
            <a:r>
              <a:rPr lang="en-US" sz="1600" dirty="0" smtClean="0"/>
              <a:t>  </a:t>
            </a:r>
          </a:p>
          <a:p>
            <a:endParaRPr lang="en-US" sz="1600" dirty="0" smtClean="0"/>
          </a:p>
          <a:p>
            <a:pPr marL="68580" indent="0">
              <a:buNone/>
            </a:pPr>
            <a:endParaRPr lang="en-US" sz="1600" dirty="0" smtClean="0"/>
          </a:p>
          <a:p>
            <a:pPr marL="68580" indent="0">
              <a:buNone/>
            </a:pPr>
            <a:endParaRPr lang="en-US" sz="1600" dirty="0" smtClean="0"/>
          </a:p>
          <a:p>
            <a:pPr marL="68580" indent="0">
              <a:buNone/>
            </a:pPr>
            <a:endParaRPr lang="en-US" dirty="0"/>
          </a:p>
        </p:txBody>
      </p:sp>
    </p:spTree>
    <p:extLst>
      <p:ext uri="{BB962C8B-B14F-4D97-AF65-F5344CB8AC3E}">
        <p14:creationId xmlns:p14="http://schemas.microsoft.com/office/powerpoint/2010/main" val="1657709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Legal Aid Services </a:t>
            </a:r>
            <a:endParaRPr lang="en-US" dirty="0"/>
          </a:p>
        </p:txBody>
      </p:sp>
      <p:sp>
        <p:nvSpPr>
          <p:cNvPr id="3" name="Content Placeholder 2"/>
          <p:cNvSpPr>
            <a:spLocks noGrp="1"/>
          </p:cNvSpPr>
          <p:nvPr>
            <p:ph idx="1"/>
          </p:nvPr>
        </p:nvSpPr>
        <p:spPr/>
        <p:txBody>
          <a:bodyPr>
            <a:normAutofit fontScale="55000" lnSpcReduction="20000"/>
          </a:bodyPr>
          <a:lstStyle/>
          <a:p>
            <a:pPr marL="68580" indent="0">
              <a:buNone/>
            </a:pPr>
            <a:r>
              <a:rPr lang="en-US" sz="1600" b="1" dirty="0" smtClean="0"/>
              <a:t>     The Civil Clinical Law Program</a:t>
            </a:r>
          </a:p>
          <a:p>
            <a:pPr marL="68580" indent="0">
              <a:buNone/>
            </a:pPr>
            <a:r>
              <a:rPr lang="en-US" sz="1600" dirty="0" smtClean="0"/>
              <a:t>      University of Nebraska Law College</a:t>
            </a:r>
          </a:p>
          <a:p>
            <a:pPr marL="68580" indent="0">
              <a:buNone/>
            </a:pPr>
            <a:r>
              <a:rPr lang="en-US" sz="1600" dirty="0"/>
              <a:t> </a:t>
            </a:r>
            <a:r>
              <a:rPr lang="en-US" sz="1600" dirty="0" smtClean="0"/>
              <a:t>     172 Welpton Court Room</a:t>
            </a:r>
          </a:p>
          <a:p>
            <a:pPr marL="68580" indent="0">
              <a:buNone/>
            </a:pPr>
            <a:r>
              <a:rPr lang="en-US" sz="1600" dirty="0" smtClean="0"/>
              <a:t>      42</a:t>
            </a:r>
            <a:r>
              <a:rPr lang="en-US" sz="1600" baseline="30000" dirty="0" smtClean="0"/>
              <a:t>nd</a:t>
            </a:r>
            <a:r>
              <a:rPr lang="en-US" sz="1600" dirty="0" smtClean="0"/>
              <a:t> &amp; Fair Street</a:t>
            </a:r>
          </a:p>
          <a:p>
            <a:pPr marL="68580" indent="0">
              <a:buNone/>
            </a:pPr>
            <a:r>
              <a:rPr lang="en-US" sz="1600" dirty="0"/>
              <a:t> </a:t>
            </a:r>
            <a:r>
              <a:rPr lang="en-US" sz="1600" dirty="0" smtClean="0"/>
              <a:t>    402-472-3271</a:t>
            </a:r>
          </a:p>
          <a:p>
            <a:pPr marL="68580" indent="0">
              <a:buNone/>
            </a:pPr>
            <a:r>
              <a:rPr lang="en-US" sz="1600" dirty="0"/>
              <a:t> </a:t>
            </a:r>
            <a:r>
              <a:rPr lang="en-US" sz="1600" dirty="0" smtClean="0"/>
              <a:t>    Senior Law students at the University of Nebraska College of </a:t>
            </a:r>
          </a:p>
          <a:p>
            <a:pPr marL="68580" indent="0">
              <a:buNone/>
            </a:pPr>
            <a:r>
              <a:rPr lang="en-US" sz="1600" dirty="0"/>
              <a:t> </a:t>
            </a:r>
            <a:r>
              <a:rPr lang="en-US" sz="1600" dirty="0" smtClean="0"/>
              <a:t>    Law provide free legal services in certain types of civil legal </a:t>
            </a:r>
          </a:p>
          <a:p>
            <a:pPr marL="68580" indent="0">
              <a:buNone/>
            </a:pPr>
            <a:r>
              <a:rPr lang="en-US" sz="1600" dirty="0"/>
              <a:t> </a:t>
            </a:r>
            <a:r>
              <a:rPr lang="en-US" sz="1600" dirty="0" smtClean="0"/>
              <a:t>    cases to low-income persons. Clinic students work under close </a:t>
            </a:r>
          </a:p>
          <a:p>
            <a:pPr marL="68580" indent="0">
              <a:buNone/>
            </a:pPr>
            <a:r>
              <a:rPr lang="en-US" sz="1600" dirty="0"/>
              <a:t> </a:t>
            </a:r>
            <a:r>
              <a:rPr lang="en-US" sz="1600" dirty="0" smtClean="0"/>
              <a:t>    faculty supervision.</a:t>
            </a:r>
          </a:p>
          <a:p>
            <a:pPr marL="68580" indent="0">
              <a:buNone/>
            </a:pPr>
            <a:r>
              <a:rPr lang="en-US" sz="1600" b="1" dirty="0"/>
              <a:t> </a:t>
            </a:r>
            <a:r>
              <a:rPr lang="en-US" sz="1600" b="1" dirty="0" smtClean="0"/>
              <a:t>    Lincoln Commission on Human Rights</a:t>
            </a:r>
          </a:p>
          <a:p>
            <a:pPr marL="68580" indent="0">
              <a:buNone/>
            </a:pPr>
            <a:r>
              <a:rPr lang="en-US" sz="1600" b="1" dirty="0"/>
              <a:t> </a:t>
            </a:r>
            <a:r>
              <a:rPr lang="en-US" sz="1600" b="1" dirty="0" smtClean="0"/>
              <a:t>     </a:t>
            </a:r>
            <a:r>
              <a:rPr lang="en-US" sz="1600" dirty="0" smtClean="0"/>
              <a:t>440 S 8</a:t>
            </a:r>
            <a:r>
              <a:rPr lang="en-US" sz="1600" baseline="30000" dirty="0" smtClean="0"/>
              <a:t>th</a:t>
            </a:r>
            <a:r>
              <a:rPr lang="en-US" sz="1600" dirty="0" smtClean="0"/>
              <a:t> Street Ste 101</a:t>
            </a:r>
          </a:p>
          <a:p>
            <a:pPr marL="68580" indent="0">
              <a:buNone/>
            </a:pPr>
            <a:r>
              <a:rPr lang="en-US" sz="1600" b="1" dirty="0"/>
              <a:t> </a:t>
            </a:r>
            <a:r>
              <a:rPr lang="en-US" sz="1600" b="1" dirty="0" smtClean="0"/>
              <a:t>     </a:t>
            </a:r>
            <a:r>
              <a:rPr lang="en-US" sz="1600" dirty="0" smtClean="0"/>
              <a:t>402-441-7624</a:t>
            </a:r>
          </a:p>
          <a:p>
            <a:pPr marL="68580" indent="0">
              <a:buNone/>
            </a:pPr>
            <a:r>
              <a:rPr lang="en-US" sz="1600" b="1" dirty="0"/>
              <a:t> </a:t>
            </a:r>
            <a:r>
              <a:rPr lang="en-US" sz="1600" b="1" dirty="0" smtClean="0"/>
              <a:t>     </a:t>
            </a:r>
            <a:r>
              <a:rPr lang="en-US" sz="1600" dirty="0" smtClean="0"/>
              <a:t>Receive and investigates complaints of discrimination due to race, </a:t>
            </a:r>
          </a:p>
          <a:p>
            <a:pPr marL="68580" indent="0">
              <a:buNone/>
            </a:pPr>
            <a:r>
              <a:rPr lang="en-US" sz="1600" b="1" dirty="0"/>
              <a:t> </a:t>
            </a:r>
            <a:r>
              <a:rPr lang="en-US" sz="1600" b="1" dirty="0" smtClean="0"/>
              <a:t>     </a:t>
            </a:r>
            <a:r>
              <a:rPr lang="en-US" sz="1600" dirty="0" smtClean="0"/>
              <a:t>color, sex, national origin, disabilities, religion, age, family status, marital </a:t>
            </a:r>
          </a:p>
          <a:p>
            <a:pPr marL="68580" indent="0">
              <a:buNone/>
            </a:pPr>
            <a:r>
              <a:rPr lang="en-US" sz="1600" b="1" dirty="0"/>
              <a:t> </a:t>
            </a:r>
            <a:r>
              <a:rPr lang="en-US" sz="1600" b="1" dirty="0" smtClean="0"/>
              <a:t>     </a:t>
            </a:r>
            <a:r>
              <a:rPr lang="en-US" sz="1600" dirty="0" smtClean="0"/>
              <a:t>status in housing employment and public accommodations.</a:t>
            </a:r>
          </a:p>
          <a:p>
            <a:pPr marL="68580" indent="0">
              <a:buNone/>
            </a:pPr>
            <a:r>
              <a:rPr lang="en-US" sz="1600" dirty="0"/>
              <a:t> </a:t>
            </a:r>
            <a:r>
              <a:rPr lang="en-US" sz="1600" dirty="0" smtClean="0"/>
              <a:t>  </a:t>
            </a:r>
            <a:r>
              <a:rPr lang="en-US" sz="1600" b="1" dirty="0" smtClean="0"/>
              <a:t>  Child Support Enforcement</a:t>
            </a:r>
          </a:p>
          <a:p>
            <a:pPr marL="68580" indent="0">
              <a:buNone/>
            </a:pPr>
            <a:r>
              <a:rPr lang="en-US" sz="1600" b="1" dirty="0"/>
              <a:t> </a:t>
            </a:r>
            <a:r>
              <a:rPr lang="en-US" sz="1600" b="1" dirty="0" smtClean="0"/>
              <a:t>    </a:t>
            </a:r>
            <a:r>
              <a:rPr lang="en-US" sz="1600" dirty="0" smtClean="0"/>
              <a:t>233 S 10</a:t>
            </a:r>
            <a:r>
              <a:rPr lang="en-US" sz="1600" baseline="30000" dirty="0" smtClean="0"/>
              <a:t>th</a:t>
            </a:r>
            <a:r>
              <a:rPr lang="en-US" sz="1600" dirty="0" smtClean="0"/>
              <a:t> Street</a:t>
            </a:r>
          </a:p>
          <a:p>
            <a:pPr marL="68580" indent="0">
              <a:buNone/>
            </a:pPr>
            <a:r>
              <a:rPr lang="en-US" sz="1600" dirty="0"/>
              <a:t> </a:t>
            </a:r>
            <a:r>
              <a:rPr lang="en-US" sz="1600" dirty="0" smtClean="0"/>
              <a:t>    402-441-8715</a:t>
            </a:r>
          </a:p>
          <a:p>
            <a:pPr marL="68580" indent="0">
              <a:buNone/>
            </a:pPr>
            <a:r>
              <a:rPr lang="en-US" sz="1600" dirty="0"/>
              <a:t> </a:t>
            </a:r>
            <a:r>
              <a:rPr lang="en-US" sz="1600" dirty="0" smtClean="0"/>
              <a:t>    Information regarding establishing child support orders or paternity, local parents, enforcing or modifying orders.</a:t>
            </a:r>
          </a:p>
          <a:p>
            <a:pPr marL="68580" indent="0">
              <a:buNone/>
            </a:pPr>
            <a:r>
              <a:rPr lang="en-US" sz="1600" b="1" dirty="0"/>
              <a:t> </a:t>
            </a:r>
            <a:r>
              <a:rPr lang="en-US" sz="1600" b="1" dirty="0" smtClean="0"/>
              <a:t>    </a:t>
            </a:r>
          </a:p>
          <a:p>
            <a:pPr marL="68580" indent="0">
              <a:buNone/>
            </a:pPr>
            <a:r>
              <a:rPr lang="en-US" sz="1600" dirty="0"/>
              <a:t> </a:t>
            </a:r>
            <a:r>
              <a:rPr lang="en-US" sz="1600" dirty="0" smtClean="0"/>
              <a:t>    </a:t>
            </a:r>
          </a:p>
          <a:p>
            <a:pPr marL="68580" indent="0">
              <a:buNone/>
            </a:pPr>
            <a:r>
              <a:rPr lang="en-US" sz="1600" dirty="0"/>
              <a:t> </a:t>
            </a:r>
            <a:r>
              <a:rPr lang="en-US" sz="1600" dirty="0" smtClean="0"/>
              <a:t>    </a:t>
            </a:r>
            <a:endParaRPr lang="en-US" sz="1600" dirty="0"/>
          </a:p>
        </p:txBody>
      </p:sp>
    </p:spTree>
    <p:extLst>
      <p:ext uri="{BB962C8B-B14F-4D97-AF65-F5344CB8AC3E}">
        <p14:creationId xmlns:p14="http://schemas.microsoft.com/office/powerpoint/2010/main" val="2836735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and Education Assistance</a:t>
            </a:r>
            <a:endParaRPr lang="en-US" dirty="0"/>
          </a:p>
        </p:txBody>
      </p:sp>
      <p:sp>
        <p:nvSpPr>
          <p:cNvPr id="3" name="Content Placeholder 2"/>
          <p:cNvSpPr>
            <a:spLocks noGrp="1"/>
          </p:cNvSpPr>
          <p:nvPr>
            <p:ph idx="1"/>
          </p:nvPr>
        </p:nvSpPr>
        <p:spPr>
          <a:xfrm>
            <a:off x="1043492" y="2323652"/>
            <a:ext cx="6777317" cy="4130936"/>
          </a:xfrm>
        </p:spPr>
        <p:txBody>
          <a:bodyPr>
            <a:noAutofit/>
          </a:bodyPr>
          <a:lstStyle/>
          <a:p>
            <a:r>
              <a:rPr lang="en-US" sz="1200" b="1" dirty="0"/>
              <a:t>Center for People in Need</a:t>
            </a:r>
          </a:p>
          <a:p>
            <a:pPr marL="68580" indent="0">
              <a:buNone/>
            </a:pPr>
            <a:r>
              <a:rPr lang="en-US" sz="1200" dirty="0" smtClean="0"/>
              <a:t>      3901 </a:t>
            </a:r>
            <a:r>
              <a:rPr lang="en-US" sz="1200" dirty="0"/>
              <a:t>N. 27th St. | 402‐476‐4357</a:t>
            </a:r>
          </a:p>
          <a:p>
            <a:pPr marL="68580" indent="0">
              <a:buNone/>
            </a:pPr>
            <a:r>
              <a:rPr lang="en-US" sz="1200" dirty="0" smtClean="0"/>
              <a:t>      Offers </a:t>
            </a:r>
            <a:r>
              <a:rPr lang="en-US" sz="1200" dirty="0"/>
              <a:t>beginning to advanced ESL classes daily.</a:t>
            </a:r>
          </a:p>
          <a:p>
            <a:pPr marL="68580" indent="0">
              <a:buNone/>
            </a:pPr>
            <a:r>
              <a:rPr lang="en-US" sz="1200" dirty="0" smtClean="0"/>
              <a:t>      The </a:t>
            </a:r>
            <a:r>
              <a:rPr lang="en-US" sz="1200" dirty="0"/>
              <a:t>registration for the classes is Monday through Friday</a:t>
            </a:r>
          </a:p>
          <a:p>
            <a:pPr marL="68580" indent="0">
              <a:buNone/>
            </a:pPr>
            <a:r>
              <a:rPr lang="en-US" sz="1200" dirty="0"/>
              <a:t> </a:t>
            </a:r>
            <a:r>
              <a:rPr lang="en-US" sz="1200" dirty="0" smtClean="0"/>
              <a:t>     3</a:t>
            </a:r>
            <a:r>
              <a:rPr lang="en-US" sz="1200" dirty="0"/>
              <a:t>:00 ‐ 5:00 PM.</a:t>
            </a:r>
          </a:p>
          <a:p>
            <a:pPr marL="68580" indent="0">
              <a:buNone/>
            </a:pPr>
            <a:r>
              <a:rPr lang="en-US" sz="1200" dirty="0" smtClean="0"/>
              <a:t>     For </a:t>
            </a:r>
            <a:r>
              <a:rPr lang="en-US" sz="1200" dirty="0"/>
              <a:t>information call Ziyad at 402‐476‐4357 ext 227.</a:t>
            </a:r>
          </a:p>
          <a:p>
            <a:pPr marL="68580" indent="0">
              <a:buNone/>
            </a:pPr>
            <a:r>
              <a:rPr lang="en-US" sz="1200" dirty="0" smtClean="0"/>
              <a:t>     </a:t>
            </a:r>
            <a:r>
              <a:rPr lang="en-US" sz="1200" b="1" dirty="0" smtClean="0"/>
              <a:t>Southeast </a:t>
            </a:r>
            <a:r>
              <a:rPr lang="en-US" sz="1200" b="1" dirty="0"/>
              <a:t>Community College</a:t>
            </a:r>
          </a:p>
          <a:p>
            <a:pPr marL="68580" indent="0">
              <a:buNone/>
            </a:pPr>
            <a:r>
              <a:rPr lang="nl-NL" sz="1200" dirty="0" smtClean="0"/>
              <a:t>     8800 </a:t>
            </a:r>
            <a:r>
              <a:rPr lang="nl-NL" sz="1200" dirty="0"/>
              <a:t>O Street | 402‐471‐3333</a:t>
            </a:r>
          </a:p>
          <a:p>
            <a:pPr marL="68580" indent="0">
              <a:buNone/>
            </a:pPr>
            <a:r>
              <a:rPr lang="nl-NL" sz="1200" dirty="0" smtClean="0"/>
              <a:t>    Offers </a:t>
            </a:r>
            <a:r>
              <a:rPr lang="nl-NL" sz="1200" dirty="0"/>
              <a:t>GED courses. Interested individuals must go to the</a:t>
            </a:r>
          </a:p>
          <a:p>
            <a:pPr marL="68580" indent="0">
              <a:buNone/>
            </a:pPr>
            <a:r>
              <a:rPr lang="nl-NL" sz="1200" dirty="0" smtClean="0"/>
              <a:t>    college </a:t>
            </a:r>
            <a:r>
              <a:rPr lang="nl-NL" sz="1200" dirty="0"/>
              <a:t>to register. Registration is $20. Call 1‐800‐642‐4075</a:t>
            </a:r>
          </a:p>
          <a:p>
            <a:pPr marL="68580" indent="0">
              <a:buNone/>
            </a:pPr>
            <a:r>
              <a:rPr lang="nl-NL" sz="1200" dirty="0" smtClean="0"/>
              <a:t>    for </a:t>
            </a:r>
            <a:r>
              <a:rPr lang="nl-NL" sz="1200" dirty="0"/>
              <a:t>more information.</a:t>
            </a:r>
          </a:p>
          <a:p>
            <a:pPr marL="68580" indent="0">
              <a:buNone/>
            </a:pPr>
            <a:r>
              <a:rPr lang="nl-NL" sz="1200" dirty="0" smtClean="0"/>
              <a:t>    </a:t>
            </a:r>
            <a:r>
              <a:rPr lang="nl-NL" sz="1200" b="1" dirty="0" smtClean="0"/>
              <a:t>Good </a:t>
            </a:r>
            <a:r>
              <a:rPr lang="nl-NL" sz="1200" b="1" dirty="0"/>
              <a:t>Neighbor Community Cente</a:t>
            </a:r>
            <a:r>
              <a:rPr lang="nl-NL" sz="1200" dirty="0"/>
              <a:t>r</a:t>
            </a:r>
          </a:p>
          <a:p>
            <a:pPr marL="68580" indent="0">
              <a:buNone/>
            </a:pPr>
            <a:r>
              <a:rPr lang="nl-NL" sz="1200" dirty="0" smtClean="0"/>
              <a:t>    2617 </a:t>
            </a:r>
            <a:r>
              <a:rPr lang="nl-NL" sz="1200" dirty="0"/>
              <a:t>Y Street | 402‐477‐4173</a:t>
            </a:r>
          </a:p>
          <a:p>
            <a:pPr marL="68580" indent="0">
              <a:buNone/>
            </a:pPr>
            <a:r>
              <a:rPr lang="nl-NL" sz="1200" dirty="0" smtClean="0"/>
              <a:t>    A </a:t>
            </a:r>
            <a:r>
              <a:rPr lang="nl-NL" sz="1200" dirty="0"/>
              <a:t>teacher from Southeast Community College is on site</a:t>
            </a:r>
          </a:p>
          <a:p>
            <a:pPr marL="68580" indent="0">
              <a:buNone/>
            </a:pPr>
            <a:r>
              <a:rPr lang="nl-NL" sz="1200" dirty="0" smtClean="0"/>
              <a:t>    three </a:t>
            </a:r>
            <a:r>
              <a:rPr lang="nl-NL" sz="1200" dirty="0"/>
              <a:t>times a week to work with level 2 students.</a:t>
            </a:r>
          </a:p>
          <a:p>
            <a:pPr marL="68580" indent="0">
              <a:buNone/>
            </a:pPr>
            <a:r>
              <a:rPr lang="nl-NL" sz="1200" dirty="0" smtClean="0"/>
              <a:t>    NOTE</a:t>
            </a:r>
            <a:r>
              <a:rPr lang="nl-NL" sz="1200" dirty="0"/>
              <a:t>: Call Southeast Community College for more details</a:t>
            </a:r>
          </a:p>
          <a:p>
            <a:pPr marL="68580" indent="0">
              <a:buNone/>
            </a:pPr>
            <a:r>
              <a:rPr lang="nl-NL" sz="1200" dirty="0" smtClean="0"/>
              <a:t>     at </a:t>
            </a:r>
            <a:r>
              <a:rPr lang="nl-NL" sz="1200" dirty="0"/>
              <a:t>1‐800‐642‐</a:t>
            </a:r>
            <a:r>
              <a:rPr lang="nl-NL" sz="1200" dirty="0" smtClean="0"/>
              <a:t>4075</a:t>
            </a:r>
          </a:p>
          <a:p>
            <a:pPr marL="68580" indent="0">
              <a:buNone/>
            </a:pPr>
            <a:r>
              <a:rPr lang="nl-NL" sz="1200" dirty="0"/>
              <a:t> </a:t>
            </a:r>
            <a:r>
              <a:rPr lang="nl-NL" sz="1200" dirty="0" smtClean="0"/>
              <a:t>   </a:t>
            </a:r>
            <a:endParaRPr lang="nl-NL" sz="1200" dirty="0"/>
          </a:p>
          <a:p>
            <a:pPr marL="68580" indent="0">
              <a:buNone/>
            </a:pPr>
            <a:r>
              <a:rPr lang="nl-NL" sz="1200" dirty="0" smtClean="0"/>
              <a:t>  </a:t>
            </a:r>
            <a:endParaRPr lang="pt-BR" sz="1200" dirty="0"/>
          </a:p>
        </p:txBody>
      </p:sp>
    </p:spTree>
    <p:extLst>
      <p:ext uri="{BB962C8B-B14F-4D97-AF65-F5344CB8AC3E}">
        <p14:creationId xmlns:p14="http://schemas.microsoft.com/office/powerpoint/2010/main" val="2427811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 Services</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sz="1500" b="1" dirty="0"/>
              <a:t>Willard Community Center</a:t>
            </a:r>
          </a:p>
          <a:p>
            <a:pPr marL="68580" indent="0">
              <a:buNone/>
            </a:pPr>
            <a:r>
              <a:rPr lang="en-US" sz="1500" b="1" dirty="0"/>
              <a:t>Teen Program:</a:t>
            </a:r>
            <a:r>
              <a:rPr lang="en-US" sz="1500" dirty="0"/>
              <a:t> offers a variety of activities aimed at providing care for and fostering growth and development among area youth through after-school activities, tutoring, and mentor support.</a:t>
            </a:r>
          </a:p>
          <a:p>
            <a:pPr marL="68580" indent="0">
              <a:buNone/>
            </a:pPr>
            <a:r>
              <a:rPr lang="en-US" sz="1500" b="1" dirty="0"/>
              <a:t>YWCA Lincoln</a:t>
            </a:r>
          </a:p>
          <a:p>
            <a:pPr marL="68580" indent="0">
              <a:buNone/>
            </a:pPr>
            <a:r>
              <a:rPr lang="en-US" sz="1500" b="1" dirty="0"/>
              <a:t>SMART Girls Club:</a:t>
            </a:r>
            <a:r>
              <a:rPr lang="en-US" sz="1500" dirty="0"/>
              <a:t> provides girls with after-school and summer educational experiences in math, science, and technology.</a:t>
            </a:r>
          </a:p>
          <a:p>
            <a:pPr marL="68580" indent="0">
              <a:buNone/>
            </a:pPr>
            <a:r>
              <a:rPr lang="en-US" sz="1400" b="1" dirty="0"/>
              <a:t>Malone Community Center</a:t>
            </a:r>
          </a:p>
          <a:p>
            <a:pPr marL="68580" indent="0">
              <a:buNone/>
            </a:pPr>
            <a:r>
              <a:rPr lang="en-US" sz="1400" b="1" dirty="0"/>
              <a:t>After-School Program:</a:t>
            </a:r>
            <a:r>
              <a:rPr lang="en-US" sz="1400" dirty="0"/>
              <a:t> provides after-school opportunities for youth including tutoring, computer lab access, health education, recreation, and art activities.</a:t>
            </a:r>
          </a:p>
          <a:p>
            <a:pPr marL="68580" indent="0">
              <a:buNone/>
            </a:pPr>
            <a:r>
              <a:rPr lang="en-US" sz="1600" b="1" dirty="0" smtClean="0"/>
              <a:t>TeamMates </a:t>
            </a:r>
            <a:r>
              <a:rPr lang="en-US" sz="1600" b="1" dirty="0"/>
              <a:t>Mentoring Program</a:t>
            </a:r>
          </a:p>
          <a:p>
            <a:pPr marL="68580" indent="0">
              <a:buNone/>
            </a:pPr>
            <a:r>
              <a:rPr lang="en-US" sz="1600" b="1" dirty="0"/>
              <a:t>TeamMates of Lincoln Public Schools:</a:t>
            </a:r>
            <a:r>
              <a:rPr lang="en-US" sz="1600" dirty="0"/>
              <a:t> provides a young person with weekly mentoring, support, friendship, and a positive example.</a:t>
            </a:r>
          </a:p>
          <a:p>
            <a:pPr marL="68580" indent="0">
              <a:buNone/>
            </a:pPr>
            <a:endParaRPr lang="en-US" dirty="0"/>
          </a:p>
        </p:txBody>
      </p:sp>
    </p:spTree>
    <p:extLst>
      <p:ext uri="{BB962C8B-B14F-4D97-AF65-F5344CB8AC3E}">
        <p14:creationId xmlns:p14="http://schemas.microsoft.com/office/powerpoint/2010/main" val="2433247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471" y="508000"/>
            <a:ext cx="7171763" cy="1662664"/>
          </a:xfrm>
        </p:spPr>
        <p:txBody>
          <a:bodyPr>
            <a:normAutofit/>
          </a:bodyPr>
          <a:lstStyle/>
          <a:p>
            <a:r>
              <a:rPr lang="en-US" dirty="0" smtClean="0"/>
              <a:t>Emergency Numbers</a:t>
            </a:r>
            <a:br>
              <a:rPr lang="en-US" dirty="0" smtClean="0"/>
            </a:br>
            <a:r>
              <a:rPr lang="en-US" sz="2000" dirty="0" smtClean="0"/>
              <a:t>In case of Emergency Dial 911</a:t>
            </a:r>
            <a:br>
              <a:rPr lang="en-US" sz="2000" dirty="0" smtClean="0"/>
            </a:br>
            <a:r>
              <a:rPr lang="en-US" sz="2000" dirty="0" smtClean="0"/>
              <a:t>Fire/Ambulance/Police</a:t>
            </a:r>
            <a:br>
              <a:rPr lang="en-US" sz="2000" dirty="0" smtClean="0"/>
            </a:br>
            <a:r>
              <a:rPr lang="en-US" sz="2000" dirty="0" smtClean="0"/>
              <a:t>Non-Emergency (24 hours/day) 402-441-6000</a:t>
            </a:r>
            <a:endParaRPr lang="en-US" dirty="0"/>
          </a:p>
        </p:txBody>
      </p:sp>
      <p:sp>
        <p:nvSpPr>
          <p:cNvPr id="3" name="Content Placeholder 2"/>
          <p:cNvSpPr>
            <a:spLocks noGrp="1"/>
          </p:cNvSpPr>
          <p:nvPr>
            <p:ph idx="1"/>
          </p:nvPr>
        </p:nvSpPr>
        <p:spPr/>
        <p:txBody>
          <a:bodyPr>
            <a:normAutofit fontScale="62500" lnSpcReduction="20000"/>
          </a:bodyPr>
          <a:lstStyle/>
          <a:p>
            <a:pPr marL="68580" indent="0">
              <a:buNone/>
            </a:pPr>
            <a:r>
              <a:rPr lang="en-US" dirty="0"/>
              <a:t>Adult Abuse-Nebraska Health and Human Services 800-652-1999</a:t>
            </a:r>
          </a:p>
          <a:p>
            <a:pPr marL="68580" indent="0">
              <a:buNone/>
            </a:pPr>
            <a:r>
              <a:rPr lang="en-US" dirty="0"/>
              <a:t>TDD 402-471-9570</a:t>
            </a:r>
          </a:p>
          <a:p>
            <a:pPr marL="68580" indent="0">
              <a:buNone/>
            </a:pPr>
            <a:r>
              <a:rPr lang="en-US" dirty="0"/>
              <a:t>Animal Abuse-Break the Link 402-441-0212</a:t>
            </a:r>
          </a:p>
          <a:p>
            <a:pPr marL="68580" indent="0">
              <a:buNone/>
            </a:pPr>
            <a:r>
              <a:rPr lang="en-US" dirty="0"/>
              <a:t>Child Abuse and Adult/Elder Abuse Reporting Hotline 800-652-1999</a:t>
            </a:r>
          </a:p>
          <a:p>
            <a:pPr marL="68580" indent="0">
              <a:buNone/>
            </a:pPr>
            <a:r>
              <a:rPr lang="en-US" dirty="0"/>
              <a:t>Drug/Alcohol Drug Crisis Line 402-475-5683</a:t>
            </a:r>
          </a:p>
          <a:p>
            <a:pPr marL="68580" indent="0">
              <a:buNone/>
            </a:pPr>
            <a:r>
              <a:rPr lang="en-US" dirty="0"/>
              <a:t>Fire/Medical Emergency 911</a:t>
            </a:r>
          </a:p>
          <a:p>
            <a:pPr marL="68580" indent="0">
              <a:buNone/>
            </a:pPr>
            <a:r>
              <a:rPr lang="cs-CZ" dirty="0"/>
              <a:t>HIV/AIDS NE Hotline 800-782-2437</a:t>
            </a:r>
          </a:p>
          <a:p>
            <a:pPr marL="68580" indent="0">
              <a:buNone/>
            </a:pPr>
            <a:r>
              <a:rPr lang="cs-CZ" dirty="0"/>
              <a:t>Planned Parenthood Facts of Lifeline 866-631-7526</a:t>
            </a:r>
          </a:p>
          <a:p>
            <a:pPr marL="68580" indent="0">
              <a:buNone/>
            </a:pPr>
            <a:r>
              <a:rPr lang="cs-CZ" dirty="0"/>
              <a:t>Poison Center-Children’s Hospital 800-222-1222</a:t>
            </a:r>
          </a:p>
          <a:p>
            <a:pPr marL="68580" indent="0">
              <a:buNone/>
            </a:pPr>
            <a:r>
              <a:rPr lang="cs-CZ" dirty="0"/>
              <a:t>Police/Emergency 911</a:t>
            </a:r>
          </a:p>
          <a:p>
            <a:pPr marL="68580" indent="0">
              <a:buNone/>
            </a:pPr>
            <a:r>
              <a:rPr lang="cs-CZ" dirty="0"/>
              <a:t>Police-Non-Emergency 402-441-7204</a:t>
            </a:r>
          </a:p>
          <a:p>
            <a:pPr marL="68580" indent="0">
              <a:buNone/>
            </a:pPr>
            <a:r>
              <a:rPr lang="cs-CZ" dirty="0"/>
              <a:t>TDD/TTY 402-441-7802</a:t>
            </a:r>
          </a:p>
          <a:p>
            <a:pPr marL="68580" indent="0">
              <a:buNone/>
            </a:pPr>
            <a:r>
              <a:rPr lang="cs-CZ" dirty="0"/>
              <a:t>Voices of Hope-Crisis Center 402-475-7273</a:t>
            </a:r>
          </a:p>
          <a:p>
            <a:pPr marL="68580" indent="0">
              <a:buNone/>
            </a:pPr>
            <a:r>
              <a:rPr lang="cs-CZ" dirty="0"/>
              <a:t>Suicide/Mental Health-Lancaster County Mental Health 402-441-7940</a:t>
            </a:r>
          </a:p>
          <a:p>
            <a:pPr marL="68580" indent="0">
              <a:buNone/>
            </a:pPr>
            <a:r>
              <a:rPr lang="cs-CZ" dirty="0"/>
              <a:t>Youth/Family Crisis-Cedars Youth Services V/TDD 402-437-8888</a:t>
            </a:r>
            <a:endParaRPr lang="ro-RO" dirty="0"/>
          </a:p>
        </p:txBody>
      </p:sp>
    </p:spTree>
    <p:extLst>
      <p:ext uri="{BB962C8B-B14F-4D97-AF65-F5344CB8AC3E}">
        <p14:creationId xmlns:p14="http://schemas.microsoft.com/office/powerpoint/2010/main" val="2884314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Health/Counseling</a:t>
            </a:r>
            <a:endParaRPr lang="en-US" dirty="0"/>
          </a:p>
        </p:txBody>
      </p:sp>
      <p:sp>
        <p:nvSpPr>
          <p:cNvPr id="3" name="Content Placeholder 2"/>
          <p:cNvSpPr>
            <a:spLocks noGrp="1"/>
          </p:cNvSpPr>
          <p:nvPr>
            <p:ph idx="1"/>
          </p:nvPr>
        </p:nvSpPr>
        <p:spPr/>
        <p:txBody>
          <a:bodyPr>
            <a:normAutofit fontScale="70000" lnSpcReduction="20000"/>
          </a:bodyPr>
          <a:lstStyle/>
          <a:p>
            <a:pPr marL="68580" indent="0">
              <a:buNone/>
            </a:pPr>
            <a:r>
              <a:rPr lang="en-US" sz="1400" b="1" dirty="0" smtClean="0"/>
              <a:t>     Family </a:t>
            </a:r>
            <a:r>
              <a:rPr lang="en-US" sz="1400" b="1" dirty="0"/>
              <a:t>and Youth Investment (FYI)</a:t>
            </a:r>
          </a:p>
          <a:p>
            <a:pPr marL="68580" indent="0">
              <a:buNone/>
            </a:pPr>
            <a:r>
              <a:rPr lang="en-US" sz="1400" dirty="0" smtClean="0"/>
              <a:t>      1645 </a:t>
            </a:r>
            <a:r>
              <a:rPr lang="en-US" sz="1400" dirty="0"/>
              <a:t>N St. | 402‐441‐4343</a:t>
            </a:r>
          </a:p>
          <a:p>
            <a:pPr marL="68580" indent="0">
              <a:buNone/>
            </a:pPr>
            <a:r>
              <a:rPr lang="en-US" sz="1400" dirty="0" smtClean="0"/>
              <a:t>     A </a:t>
            </a:r>
            <a:r>
              <a:rPr lang="en-US" sz="1400" dirty="0"/>
              <a:t>wrap‐around program administered by Region V Systems</a:t>
            </a:r>
          </a:p>
          <a:p>
            <a:pPr marL="68580" indent="0">
              <a:buNone/>
            </a:pPr>
            <a:r>
              <a:rPr lang="en-US" sz="1400" dirty="0" smtClean="0"/>
              <a:t>     to </a:t>
            </a:r>
            <a:r>
              <a:rPr lang="en-US" sz="1400" dirty="0"/>
              <a:t>assist families who have a child with a serious emotional</a:t>
            </a:r>
          </a:p>
          <a:p>
            <a:pPr marL="68580" indent="0">
              <a:buNone/>
            </a:pPr>
            <a:r>
              <a:rPr lang="en-US" sz="1400" dirty="0" smtClean="0"/>
              <a:t>     disturbance</a:t>
            </a:r>
            <a:r>
              <a:rPr lang="en-US" sz="1400" dirty="0"/>
              <a:t>; youth who are at risk for involvement in the</a:t>
            </a:r>
          </a:p>
          <a:p>
            <a:pPr marL="68580" indent="0">
              <a:buNone/>
            </a:pPr>
            <a:r>
              <a:rPr lang="en-US" sz="1400" dirty="0" smtClean="0"/>
              <a:t>      juvenile </a:t>
            </a:r>
            <a:r>
              <a:rPr lang="en-US" sz="1400" dirty="0"/>
              <a:t>justice system, which may include: committing a</a:t>
            </a:r>
          </a:p>
          <a:p>
            <a:pPr marL="68580" indent="0">
              <a:buNone/>
            </a:pPr>
            <a:r>
              <a:rPr lang="en-US" sz="1400" dirty="0" smtClean="0"/>
              <a:t>     criminal </a:t>
            </a:r>
            <a:r>
              <a:rPr lang="en-US" sz="1400" dirty="0"/>
              <a:t>offense or behavioral health problems at school or</a:t>
            </a:r>
          </a:p>
          <a:p>
            <a:pPr marL="68580" indent="0">
              <a:buNone/>
            </a:pPr>
            <a:r>
              <a:rPr lang="en-US" sz="1400" dirty="0" smtClean="0"/>
              <a:t>      home</a:t>
            </a:r>
            <a:r>
              <a:rPr lang="en-US" sz="1400" dirty="0"/>
              <a:t>. Serves youth (under 21) diagnosed with mental illness</a:t>
            </a:r>
          </a:p>
          <a:p>
            <a:pPr marL="68580" indent="0">
              <a:buNone/>
            </a:pPr>
            <a:r>
              <a:rPr lang="en-US" sz="1400" dirty="0" smtClean="0"/>
              <a:t>      and </a:t>
            </a:r>
            <a:r>
              <a:rPr lang="en-US" sz="1400" dirty="0"/>
              <a:t>at risk. No fee for this service</a:t>
            </a:r>
            <a:r>
              <a:rPr lang="en-US" sz="1400" dirty="0" smtClean="0"/>
              <a:t>.</a:t>
            </a:r>
          </a:p>
          <a:p>
            <a:pPr marL="68580" indent="0">
              <a:buNone/>
            </a:pPr>
            <a:r>
              <a:rPr lang="en-US" sz="1400" b="1" dirty="0" smtClean="0"/>
              <a:t>      Family </a:t>
            </a:r>
            <a:r>
              <a:rPr lang="en-US" sz="1400" b="1" dirty="0"/>
              <a:t>Service Counseling</a:t>
            </a:r>
          </a:p>
          <a:p>
            <a:pPr marL="68580" indent="0">
              <a:buNone/>
            </a:pPr>
            <a:r>
              <a:rPr lang="en-US" sz="1400" dirty="0" smtClean="0"/>
              <a:t>      501 </a:t>
            </a:r>
            <a:r>
              <a:rPr lang="en-US" sz="1400" dirty="0"/>
              <a:t>S. 7th St. | 402‐441‐7929</a:t>
            </a:r>
          </a:p>
          <a:p>
            <a:pPr marL="68580" indent="0">
              <a:buNone/>
            </a:pPr>
            <a:r>
              <a:rPr lang="en-US" sz="1400" dirty="0" smtClean="0"/>
              <a:t>      www.familyservicelincoln.org</a:t>
            </a:r>
            <a:r>
              <a:rPr lang="en-US" sz="1400" dirty="0"/>
              <a:t>/index.php</a:t>
            </a:r>
          </a:p>
          <a:p>
            <a:pPr marL="68580" indent="0">
              <a:buNone/>
            </a:pPr>
            <a:r>
              <a:rPr lang="en-US" sz="1400" dirty="0" smtClean="0"/>
              <a:t>      Offers </a:t>
            </a:r>
            <a:r>
              <a:rPr lang="en-US" sz="1400" dirty="0"/>
              <a:t>an array of prevention and intervention programs</a:t>
            </a:r>
          </a:p>
          <a:p>
            <a:pPr marL="68580" indent="0">
              <a:buNone/>
            </a:pPr>
            <a:r>
              <a:rPr lang="en-US" sz="1400" dirty="0" smtClean="0"/>
              <a:t>      designed </a:t>
            </a:r>
            <a:r>
              <a:rPr lang="en-US" sz="1400" dirty="0"/>
              <a:t>to support and strengthen the healthy development</a:t>
            </a:r>
          </a:p>
          <a:p>
            <a:pPr marL="68580" indent="0">
              <a:buNone/>
            </a:pPr>
            <a:r>
              <a:rPr lang="en-US" sz="1400" dirty="0" smtClean="0"/>
              <a:t>      of </a:t>
            </a:r>
            <a:r>
              <a:rPr lang="en-US" sz="1400" dirty="0"/>
              <a:t>all family members</a:t>
            </a:r>
            <a:r>
              <a:rPr lang="en-US" sz="1400" dirty="0" smtClean="0"/>
              <a:t>.</a:t>
            </a:r>
          </a:p>
          <a:p>
            <a:pPr marL="68580" indent="0">
              <a:buNone/>
            </a:pPr>
            <a:r>
              <a:rPr lang="en-US" sz="1400" dirty="0" smtClean="0"/>
              <a:t>      </a:t>
            </a:r>
            <a:r>
              <a:rPr lang="en-US" sz="1400" b="1" dirty="0" smtClean="0"/>
              <a:t>Child </a:t>
            </a:r>
            <a:r>
              <a:rPr lang="en-US" sz="1400" b="1" dirty="0"/>
              <a:t>Guidance Center</a:t>
            </a:r>
          </a:p>
          <a:p>
            <a:pPr marL="68580" indent="0">
              <a:buNone/>
            </a:pPr>
            <a:r>
              <a:rPr lang="pt-BR" sz="1400" dirty="0" smtClean="0"/>
              <a:t>       2444 </a:t>
            </a:r>
            <a:r>
              <a:rPr lang="pt-BR" sz="1400" dirty="0"/>
              <a:t>O St. | 402‐475‐</a:t>
            </a:r>
            <a:r>
              <a:rPr lang="pt-BR" sz="1400" dirty="0" smtClean="0"/>
              <a:t>7666</a:t>
            </a:r>
          </a:p>
          <a:p>
            <a:pPr marL="68580" indent="0">
              <a:buNone/>
            </a:pPr>
            <a:r>
              <a:rPr lang="pt-BR" sz="1400" dirty="0"/>
              <a:t> </a:t>
            </a:r>
            <a:r>
              <a:rPr lang="pt-BR" sz="1400" dirty="0" smtClean="0"/>
              <a:t>      Outpatient </a:t>
            </a:r>
            <a:r>
              <a:rPr lang="pt-BR" sz="1400" dirty="0"/>
              <a:t>mental health clinic for children, adolescents,</a:t>
            </a:r>
          </a:p>
          <a:p>
            <a:pPr marL="68580" indent="0">
              <a:buNone/>
            </a:pPr>
            <a:r>
              <a:rPr lang="pt-BR" sz="1400" dirty="0" smtClean="0"/>
              <a:t>       and </a:t>
            </a:r>
            <a:r>
              <a:rPr lang="pt-BR" sz="1400" dirty="0"/>
              <a:t>families. Groups available for incest/sexual abuse.</a:t>
            </a:r>
          </a:p>
          <a:p>
            <a:pPr marL="68580" indent="0">
              <a:buNone/>
            </a:pPr>
            <a:r>
              <a:rPr lang="pt-BR" sz="1400" dirty="0" smtClean="0"/>
              <a:t>       Residential </a:t>
            </a:r>
            <a:r>
              <a:rPr lang="pt-BR" sz="1400" dirty="0"/>
              <a:t>adolescent program for qualified 12‐18 year</a:t>
            </a:r>
          </a:p>
          <a:p>
            <a:pPr marL="68580" indent="0">
              <a:buNone/>
            </a:pPr>
            <a:r>
              <a:rPr lang="pt-BR" sz="1400" dirty="0" smtClean="0"/>
              <a:t>      olds</a:t>
            </a:r>
            <a:r>
              <a:rPr lang="pt-BR" sz="1400" dirty="0"/>
              <a:t>. Sliding scale fee, Medicaid, and insurance accepted.</a:t>
            </a:r>
          </a:p>
          <a:p>
            <a:pPr marL="68580" indent="0">
              <a:buNone/>
            </a:pPr>
            <a:r>
              <a:rPr lang="pt-BR" sz="1400" dirty="0" smtClean="0"/>
              <a:t>      Call </a:t>
            </a:r>
            <a:r>
              <a:rPr lang="pt-BR" sz="1400" dirty="0"/>
              <a:t>for appointment.</a:t>
            </a:r>
            <a:endParaRPr lang="en-US" sz="1400" dirty="0" smtClean="0"/>
          </a:p>
          <a:p>
            <a:pPr marL="68580" indent="0">
              <a:buNone/>
            </a:pPr>
            <a:endParaRPr lang="en-US" sz="1400" dirty="0"/>
          </a:p>
        </p:txBody>
      </p:sp>
    </p:spTree>
    <p:extLst>
      <p:ext uri="{BB962C8B-B14F-4D97-AF65-F5344CB8AC3E}">
        <p14:creationId xmlns:p14="http://schemas.microsoft.com/office/powerpoint/2010/main" val="11109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Counseling</a:t>
            </a:r>
            <a:endParaRPr lang="en-US" dirty="0"/>
          </a:p>
        </p:txBody>
      </p:sp>
      <p:sp>
        <p:nvSpPr>
          <p:cNvPr id="3" name="Content Placeholder 2"/>
          <p:cNvSpPr>
            <a:spLocks noGrp="1"/>
          </p:cNvSpPr>
          <p:nvPr>
            <p:ph idx="1"/>
          </p:nvPr>
        </p:nvSpPr>
        <p:spPr/>
        <p:txBody>
          <a:bodyPr>
            <a:normAutofit/>
          </a:bodyPr>
          <a:lstStyle/>
          <a:p>
            <a:pPr marL="68580" indent="0">
              <a:buNone/>
            </a:pPr>
            <a:r>
              <a:rPr lang="en-US" sz="1200" b="1" dirty="0"/>
              <a:t>Families Inspiring Families</a:t>
            </a:r>
          </a:p>
          <a:p>
            <a:pPr marL="68580" indent="0">
              <a:buNone/>
            </a:pPr>
            <a:r>
              <a:rPr lang="fr-FR" sz="1200" dirty="0"/>
              <a:t>1645 N St., Suite A | 402‐441‐4369 or</a:t>
            </a:r>
          </a:p>
          <a:p>
            <a:pPr marL="68580" indent="0">
              <a:buNone/>
            </a:pPr>
            <a:r>
              <a:rPr lang="fr-FR" sz="1200" dirty="0"/>
              <a:t>402‐441‐</a:t>
            </a:r>
            <a:r>
              <a:rPr lang="fr-FR" sz="1200" dirty="0" smtClean="0"/>
              <a:t>4374</a:t>
            </a:r>
          </a:p>
          <a:p>
            <a:pPr marL="68580" indent="0">
              <a:buNone/>
            </a:pPr>
            <a:r>
              <a:rPr lang="fr-FR" sz="1200" dirty="0" smtClean="0"/>
              <a:t>Families inspiring Families holds monthly family support education group meetings for families rasing youth with behavioral, emotional, or mental health issues. The youth group consists of activities centered on life skills, socialization, community services, and leadership. Dinner and drinks are served. All mettings are 6:00-8:00 P.M. Supervised child activities. Call for meeting times and location.</a:t>
            </a:r>
          </a:p>
          <a:p>
            <a:pPr marL="68580" indent="0">
              <a:buNone/>
            </a:pPr>
            <a:r>
              <a:rPr lang="en-US" sz="1200" b="1" dirty="0"/>
              <a:t>Omni Behavioral Health</a:t>
            </a:r>
          </a:p>
          <a:p>
            <a:pPr marL="68580" indent="0">
              <a:buNone/>
            </a:pPr>
            <a:r>
              <a:rPr lang="en-US" sz="1200" dirty="0"/>
              <a:t>2300 S. 13th St. | 402‐474‐3322</a:t>
            </a:r>
          </a:p>
          <a:p>
            <a:pPr marL="68580" indent="0">
              <a:buNone/>
            </a:pPr>
            <a:r>
              <a:rPr lang="en-US" sz="1200" dirty="0" smtClean="0"/>
              <a:t>Outpatient </a:t>
            </a:r>
            <a:r>
              <a:rPr lang="en-US" sz="1200" dirty="0"/>
              <a:t>treatment for children and adults, specializing</a:t>
            </a:r>
          </a:p>
          <a:p>
            <a:pPr marL="68580" indent="0">
              <a:buNone/>
            </a:pPr>
            <a:r>
              <a:rPr lang="en-US" sz="1200" dirty="0"/>
              <a:t>in home based therapy. Community treatment</a:t>
            </a:r>
          </a:p>
          <a:p>
            <a:pPr marL="68580" indent="0">
              <a:buNone/>
            </a:pPr>
            <a:r>
              <a:rPr lang="en-US" sz="1200" dirty="0"/>
              <a:t>aide services. Sliding scale fee and Medicaid</a:t>
            </a:r>
          </a:p>
          <a:p>
            <a:pPr marL="68580" indent="0">
              <a:buNone/>
            </a:pPr>
            <a:r>
              <a:rPr lang="en-US" sz="1200" dirty="0"/>
              <a:t>accepted.</a:t>
            </a:r>
            <a:endParaRPr lang="fr-FR" sz="1200" dirty="0"/>
          </a:p>
        </p:txBody>
      </p:sp>
    </p:spTree>
    <p:extLst>
      <p:ext uri="{BB962C8B-B14F-4D97-AF65-F5344CB8AC3E}">
        <p14:creationId xmlns:p14="http://schemas.microsoft.com/office/powerpoint/2010/main" val="2992317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Resources to meet your physiological and safety/Security needs: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Temporary Shelter/housing</a:t>
            </a:r>
          </a:p>
          <a:p>
            <a:r>
              <a:rPr lang="en-US" dirty="0" smtClean="0"/>
              <a:t>Rent/Utilities assistance</a:t>
            </a:r>
          </a:p>
          <a:p>
            <a:r>
              <a:rPr lang="en-US" dirty="0" smtClean="0"/>
              <a:t>Food banks and pantries</a:t>
            </a:r>
          </a:p>
          <a:p>
            <a:r>
              <a:rPr lang="en-US" dirty="0" smtClean="0"/>
              <a:t>Hygiene items</a:t>
            </a:r>
          </a:p>
          <a:p>
            <a:r>
              <a:rPr lang="en-US" dirty="0" smtClean="0"/>
              <a:t>Childcare items</a:t>
            </a:r>
          </a:p>
          <a:p>
            <a:r>
              <a:rPr lang="en-US" dirty="0" smtClean="0"/>
              <a:t>Clothing resources</a:t>
            </a:r>
          </a:p>
          <a:p>
            <a:r>
              <a:rPr lang="en-US" dirty="0" smtClean="0"/>
              <a:t>Long-term housing</a:t>
            </a:r>
          </a:p>
          <a:p>
            <a:r>
              <a:rPr lang="en-US" dirty="0" smtClean="0"/>
              <a:t>Transportation Vouchers</a:t>
            </a:r>
          </a:p>
          <a:p>
            <a:r>
              <a:rPr lang="en-US" dirty="0" smtClean="0"/>
              <a:t>Child Care</a:t>
            </a:r>
          </a:p>
          <a:p>
            <a:r>
              <a:rPr lang="en-US" dirty="0" smtClean="0"/>
              <a:t>Counseling Services</a:t>
            </a:r>
          </a:p>
          <a:p>
            <a:r>
              <a:rPr lang="en-US" dirty="0" smtClean="0"/>
              <a:t>Emergency Contacts</a:t>
            </a:r>
          </a:p>
          <a:p>
            <a:endParaRPr lang="en-US" dirty="0" smtClean="0"/>
          </a:p>
          <a:p>
            <a:endParaRPr lang="en-US" dirty="0" smtClean="0"/>
          </a:p>
          <a:p>
            <a:pPr marL="68580" indent="0">
              <a:buNone/>
            </a:pPr>
            <a:endParaRPr lang="en-US" dirty="0" smtClean="0"/>
          </a:p>
        </p:txBody>
      </p:sp>
    </p:spTree>
    <p:extLst>
      <p:ext uri="{BB962C8B-B14F-4D97-AF65-F5344CB8AC3E}">
        <p14:creationId xmlns:p14="http://schemas.microsoft.com/office/powerpoint/2010/main" val="20962535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Shelter Housing</a:t>
            </a:r>
            <a:endParaRPr lang="en-US" dirty="0"/>
          </a:p>
        </p:txBody>
      </p:sp>
      <p:sp>
        <p:nvSpPr>
          <p:cNvPr id="3" name="Content Placeholder 2"/>
          <p:cNvSpPr>
            <a:spLocks noGrp="1"/>
          </p:cNvSpPr>
          <p:nvPr>
            <p:ph idx="1"/>
          </p:nvPr>
        </p:nvSpPr>
        <p:spPr>
          <a:xfrm>
            <a:off x="1043492" y="2373039"/>
            <a:ext cx="6777317" cy="3459590"/>
          </a:xfrm>
        </p:spPr>
        <p:txBody>
          <a:bodyPr>
            <a:normAutofit fontScale="85000" lnSpcReduction="10000"/>
          </a:bodyPr>
          <a:lstStyle/>
          <a:p>
            <a:r>
              <a:rPr lang="en-US" sz="1800" dirty="0" smtClean="0"/>
              <a:t> </a:t>
            </a:r>
            <a:r>
              <a:rPr lang="en-US" sz="2200" b="1" dirty="0" smtClean="0"/>
              <a:t>People’s City Mission                  </a:t>
            </a:r>
            <a:r>
              <a:rPr lang="en-US" sz="1800" b="1" dirty="0" smtClean="0"/>
              <a:t>Catholic Social Services</a:t>
            </a:r>
          </a:p>
          <a:p>
            <a:pPr marL="68580" indent="0">
              <a:buNone/>
            </a:pPr>
            <a:r>
              <a:rPr lang="en-US" sz="1800" dirty="0"/>
              <a:t> </a:t>
            </a:r>
            <a:r>
              <a:rPr lang="en-US" sz="1800" dirty="0" smtClean="0"/>
              <a:t>          110 Q Street		                                  2241 O Street</a:t>
            </a:r>
          </a:p>
          <a:p>
            <a:pPr marL="68580" indent="0">
              <a:buNone/>
            </a:pPr>
            <a:r>
              <a:rPr lang="en-US" sz="1800" dirty="0" smtClean="0"/>
              <a:t>       Lincoln, Ne 68508	                                Lincoln, NE 68510</a:t>
            </a:r>
          </a:p>
          <a:p>
            <a:pPr marL="68580" indent="0">
              <a:buNone/>
            </a:pPr>
            <a:r>
              <a:rPr lang="en-US" sz="1800" dirty="0"/>
              <a:t> </a:t>
            </a:r>
            <a:r>
              <a:rPr lang="en-US" sz="1800" dirty="0" smtClean="0"/>
              <a:t>          402-475-1303		                   402-474-1600</a:t>
            </a:r>
          </a:p>
          <a:p>
            <a:pPr marL="68580" indent="0">
              <a:buNone/>
            </a:pPr>
            <a:endParaRPr lang="en-US" sz="1900" dirty="0" smtClean="0"/>
          </a:p>
          <a:p>
            <a:pPr marL="68580" indent="0">
              <a:buNone/>
            </a:pPr>
            <a:r>
              <a:rPr lang="en-US" sz="1900" b="1" dirty="0" smtClean="0"/>
              <a:t>    Bridges Transitional Living	</a:t>
            </a:r>
            <a:r>
              <a:rPr lang="en-US" sz="1900" dirty="0"/>
              <a:t> </a:t>
            </a:r>
            <a:r>
              <a:rPr lang="en-US" sz="1900" dirty="0" smtClean="0"/>
              <a:t>          </a:t>
            </a:r>
            <a:r>
              <a:rPr lang="en-US" sz="1900" b="1" dirty="0" smtClean="0"/>
              <a:t>Friendship Home            </a:t>
            </a:r>
          </a:p>
          <a:p>
            <a:pPr marL="68580" indent="0">
              <a:buNone/>
            </a:pPr>
            <a:r>
              <a:rPr lang="en-US" sz="1900" dirty="0" smtClean="0"/>
              <a:t>	(Cedars)		     	            PO Box 85358</a:t>
            </a:r>
          </a:p>
          <a:p>
            <a:pPr marL="68580" indent="0">
              <a:buNone/>
            </a:pPr>
            <a:r>
              <a:rPr lang="en-US" sz="1900" dirty="0" smtClean="0"/>
              <a:t>  6601 Pioneers Boulevard, Suite 1	           Lincoln, NE 68501                   Lincoln, Ne 68506 			</a:t>
            </a:r>
            <a:r>
              <a:rPr lang="en-US" sz="1900" dirty="0"/>
              <a:t> </a:t>
            </a:r>
            <a:r>
              <a:rPr lang="en-US" sz="1900" dirty="0" smtClean="0"/>
              <a:t>            402-434-6353</a:t>
            </a:r>
          </a:p>
          <a:p>
            <a:pPr marL="68580" indent="0">
              <a:buNone/>
            </a:pPr>
            <a:r>
              <a:rPr lang="en-US" sz="1900" dirty="0" smtClean="0"/>
              <a:t>      402-890-1263  				      </a:t>
            </a:r>
          </a:p>
          <a:p>
            <a:pPr marL="68580" indent="0">
              <a:buNone/>
            </a:pPr>
            <a:endParaRPr lang="en-US" sz="1800" dirty="0" smtClean="0"/>
          </a:p>
          <a:p>
            <a:pPr marL="68580" indent="0">
              <a:buNone/>
            </a:pPr>
            <a:r>
              <a:rPr lang="en-US" sz="1800" dirty="0" smtClean="0"/>
              <a:t>		   		</a:t>
            </a:r>
            <a:endParaRPr lang="en-US" sz="1800" b="1" dirty="0"/>
          </a:p>
          <a:p>
            <a:pPr marL="68580" indent="0">
              <a:buNone/>
            </a:pPr>
            <a:endParaRPr lang="en-US" sz="1800" dirty="0"/>
          </a:p>
        </p:txBody>
      </p:sp>
    </p:spTree>
    <p:extLst>
      <p:ext uri="{BB962C8B-B14F-4D97-AF65-F5344CB8AC3E}">
        <p14:creationId xmlns:p14="http://schemas.microsoft.com/office/powerpoint/2010/main" val="17125786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Rent/Utilities assistance </a:t>
            </a:r>
            <a:endParaRPr lang="en-US" dirty="0"/>
          </a:p>
        </p:txBody>
      </p:sp>
      <p:sp>
        <p:nvSpPr>
          <p:cNvPr id="3" name="Content Placeholder 2"/>
          <p:cNvSpPr>
            <a:spLocks noGrp="1"/>
          </p:cNvSpPr>
          <p:nvPr>
            <p:ph idx="1"/>
          </p:nvPr>
        </p:nvSpPr>
        <p:spPr/>
        <p:txBody>
          <a:bodyPr>
            <a:normAutofit/>
          </a:bodyPr>
          <a:lstStyle/>
          <a:p>
            <a:pPr marL="68580" indent="0">
              <a:buNone/>
            </a:pPr>
            <a:r>
              <a:rPr lang="en-US" sz="1400" b="1" dirty="0" smtClean="0"/>
              <a:t>Community Action Partnership</a:t>
            </a:r>
          </a:p>
          <a:p>
            <a:pPr marL="68580" indent="0">
              <a:buNone/>
            </a:pPr>
            <a:r>
              <a:rPr lang="en-US" sz="1400" dirty="0" smtClean="0"/>
              <a:t> 402-471-4515</a:t>
            </a:r>
          </a:p>
          <a:p>
            <a:pPr marL="68580" indent="0">
              <a:buNone/>
            </a:pPr>
            <a:r>
              <a:rPr lang="en-US" sz="1400" dirty="0" smtClean="0"/>
              <a:t>Housing and resource counseling program assists families with crisis needs such as rental deposit, past-due rent or utilities. </a:t>
            </a:r>
            <a:endParaRPr lang="en-US" sz="1400" dirty="0"/>
          </a:p>
          <a:p>
            <a:pPr marL="68580" indent="0">
              <a:buNone/>
            </a:pPr>
            <a:r>
              <a:rPr lang="en-US" sz="1400" b="1" dirty="0" smtClean="0"/>
              <a:t>Catholic Social Services</a:t>
            </a:r>
          </a:p>
          <a:p>
            <a:pPr marL="68580" indent="0">
              <a:buNone/>
            </a:pPr>
            <a:r>
              <a:rPr lang="en-US" sz="1400" dirty="0"/>
              <a:t> </a:t>
            </a:r>
            <a:r>
              <a:rPr lang="en-US" sz="1400" dirty="0" smtClean="0"/>
              <a:t>402-474-1600</a:t>
            </a:r>
          </a:p>
          <a:p>
            <a:pPr marL="68580" indent="0">
              <a:buNone/>
            </a:pPr>
            <a:r>
              <a:rPr lang="en-US" sz="1400" dirty="0" smtClean="0"/>
              <a:t>Emergency Service program will provide help with utility bills and rent. Best if contacted before the shut off or eviction notice is received because their process takes time.</a:t>
            </a:r>
          </a:p>
          <a:p>
            <a:pPr marL="68580" indent="0">
              <a:buNone/>
            </a:pPr>
            <a:r>
              <a:rPr lang="en-US" sz="1400" b="1" dirty="0" smtClean="0"/>
              <a:t>Churches</a:t>
            </a:r>
          </a:p>
          <a:p>
            <a:pPr marL="68580" indent="0">
              <a:buNone/>
            </a:pPr>
            <a:r>
              <a:rPr lang="en-US" sz="1400" dirty="0" smtClean="0"/>
              <a:t>Families that are connected to, or are members of a church, should ask their church for assistance. Many churches have funds available to their members.</a:t>
            </a:r>
          </a:p>
          <a:p>
            <a:pPr marL="68580" indent="0">
              <a:buNone/>
            </a:pPr>
            <a:endParaRPr lang="en-US" sz="1800" dirty="0"/>
          </a:p>
        </p:txBody>
      </p:sp>
    </p:spTree>
    <p:extLst>
      <p:ext uri="{BB962C8B-B14F-4D97-AF65-F5344CB8AC3E}">
        <p14:creationId xmlns:p14="http://schemas.microsoft.com/office/powerpoint/2010/main" val="15527115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Bank and Pantries</a:t>
            </a:r>
            <a:endParaRPr lang="en-US" dirty="0"/>
          </a:p>
        </p:txBody>
      </p:sp>
      <p:sp>
        <p:nvSpPr>
          <p:cNvPr id="3" name="Content Placeholder 2"/>
          <p:cNvSpPr>
            <a:spLocks noGrp="1"/>
          </p:cNvSpPr>
          <p:nvPr>
            <p:ph idx="1"/>
          </p:nvPr>
        </p:nvSpPr>
        <p:spPr/>
        <p:txBody>
          <a:bodyPr>
            <a:normAutofit/>
          </a:bodyPr>
          <a:lstStyle/>
          <a:p>
            <a:pPr marL="68580" indent="0">
              <a:buNone/>
            </a:pPr>
            <a:r>
              <a:rPr lang="en-US" sz="1400" b="1" u="sng" dirty="0" smtClean="0"/>
              <a:t>Food Bank Backpack Program</a:t>
            </a:r>
          </a:p>
          <a:p>
            <a:pPr marL="68580" indent="0">
              <a:buNone/>
            </a:pPr>
            <a:r>
              <a:rPr lang="en-US" sz="1400" dirty="0" smtClean="0"/>
              <a:t> The Food Bank of Lincoln Provides backpacks of food to students in 27 Lincoln Public Schools, Five Lincoln Catholic Schools and several communities in Southeast Nebraska. Each School determines who gets the backpacks, with an emphasis on children enrolled in the free and reduced lunch program. Contact your child’s school principal if interested in receiving a backpack.</a:t>
            </a:r>
          </a:p>
          <a:p>
            <a:pPr marL="68580" indent="0">
              <a:buNone/>
            </a:pPr>
            <a:r>
              <a:rPr lang="en-US" sz="1400" b="1" u="sng" dirty="0" smtClean="0"/>
              <a:t>Participating Lincoln elementary Schools</a:t>
            </a:r>
            <a:r>
              <a:rPr lang="en-US" sz="1400" dirty="0" smtClean="0"/>
              <a:t>: Arnold, Belmont, Brownell, Calvert, Campbell, Clinton, Elliot, Everett, Hartley, Holmes, Huntington, Lakeview, McPhee, Meadow Lane, Norwood Park, Pershing, Prescott, Randolph, Riley, Roper, Saratoga, West Lincoln.</a:t>
            </a:r>
          </a:p>
          <a:p>
            <a:pPr marL="68580" indent="0">
              <a:buNone/>
            </a:pPr>
            <a:r>
              <a:rPr lang="en-US" sz="1400" b="1" u="sng" dirty="0" smtClean="0"/>
              <a:t>Participating Middle Schools</a:t>
            </a:r>
            <a:r>
              <a:rPr lang="en-US" sz="1400" b="1" dirty="0" smtClean="0"/>
              <a:t>: </a:t>
            </a:r>
            <a:r>
              <a:rPr lang="en-US" sz="1400" dirty="0" smtClean="0"/>
              <a:t>Culler, Irving, Lefler</a:t>
            </a:r>
            <a:endParaRPr lang="en-US" sz="1400" b="1" dirty="0" smtClean="0"/>
          </a:p>
          <a:p>
            <a:pPr marL="68580" indent="0">
              <a:buNone/>
            </a:pPr>
            <a:r>
              <a:rPr lang="en-US" sz="1400" b="1" u="sng" dirty="0" smtClean="0"/>
              <a:t>Participating High Schools</a:t>
            </a:r>
            <a:r>
              <a:rPr lang="en-US" sz="1400" b="1" dirty="0" smtClean="0"/>
              <a:t>: </a:t>
            </a:r>
            <a:r>
              <a:rPr lang="en-US" sz="1400" dirty="0" smtClean="0"/>
              <a:t>Bryan Community, Lincoln High (teen parents program participants only), Northeast (teen parents program participants only), North Star (Limited number available).</a:t>
            </a:r>
            <a:endParaRPr lang="en-US" sz="1400" b="1" dirty="0" smtClean="0"/>
          </a:p>
        </p:txBody>
      </p:sp>
    </p:spTree>
    <p:extLst>
      <p:ext uri="{BB962C8B-B14F-4D97-AF65-F5344CB8AC3E}">
        <p14:creationId xmlns:p14="http://schemas.microsoft.com/office/powerpoint/2010/main" val="10680202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143000"/>
          </a:xfrm>
        </p:spPr>
        <p:txBody>
          <a:bodyPr>
            <a:normAutofit fontScale="90000"/>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3100" dirty="0" smtClean="0"/>
              <a:t>Local Food Programs- Food Net</a:t>
            </a:r>
            <a:br>
              <a:rPr lang="en-US" sz="3100" dirty="0" smtClean="0"/>
            </a:br>
            <a:r>
              <a:rPr lang="en-US" sz="2000" dirty="0" smtClean="0"/>
              <a:t>Food net provides mostly perishable foods such as fruits, and vegetables, dairy products, and bread to needy families. Anyone that is in need of food is welcome. 402-416-6197</a:t>
            </a:r>
            <a:endParaRPr lang="en-US" sz="2000" dirty="0"/>
          </a:p>
        </p:txBody>
      </p:sp>
      <p:sp>
        <p:nvSpPr>
          <p:cNvPr id="3" name="Content Placeholder 2"/>
          <p:cNvSpPr>
            <a:spLocks noGrp="1"/>
          </p:cNvSpPr>
          <p:nvPr>
            <p:ph idx="1"/>
          </p:nvPr>
        </p:nvSpPr>
        <p:spPr/>
        <p:txBody>
          <a:bodyPr>
            <a:normAutofit/>
          </a:bodyPr>
          <a:lstStyle/>
          <a:p>
            <a:pPr marL="68580" indent="0">
              <a:buNone/>
            </a:pPr>
            <a:r>
              <a:rPr lang="en-US" sz="1400" b="1" u="sng" dirty="0" smtClean="0"/>
              <a:t>Sunday</a:t>
            </a:r>
          </a:p>
          <a:p>
            <a:pPr marL="68580" indent="0">
              <a:buNone/>
            </a:pPr>
            <a:r>
              <a:rPr lang="en-US" sz="1400" dirty="0"/>
              <a:t> </a:t>
            </a:r>
            <a:r>
              <a:rPr lang="en-US" sz="1400" b="1" dirty="0" smtClean="0"/>
              <a:t>3:30 p.m</a:t>
            </a:r>
            <a:r>
              <a:rPr lang="en-US" sz="1400" dirty="0" smtClean="0"/>
              <a:t>.- Woodlawn Estates Club House</a:t>
            </a:r>
          </a:p>
          <a:p>
            <a:pPr marL="68580" indent="0">
              <a:buNone/>
            </a:pPr>
            <a:r>
              <a:rPr lang="en-US" sz="1400" dirty="0"/>
              <a:t> </a:t>
            </a:r>
            <a:r>
              <a:rPr lang="en-US" sz="1400" dirty="0" smtClean="0"/>
              <a:t> N 2</a:t>
            </a:r>
            <a:r>
              <a:rPr lang="en-US" sz="1400" baseline="30000" dirty="0" smtClean="0"/>
              <a:t>nd</a:t>
            </a:r>
            <a:r>
              <a:rPr lang="en-US" sz="1400" dirty="0" smtClean="0"/>
              <a:t> and Furnas</a:t>
            </a:r>
          </a:p>
          <a:p>
            <a:pPr marL="68580" indent="0">
              <a:buNone/>
            </a:pPr>
            <a:r>
              <a:rPr lang="en-US" sz="1400" b="1" dirty="0" smtClean="0"/>
              <a:t> 3:00 p.m</a:t>
            </a:r>
            <a:r>
              <a:rPr lang="en-US" sz="1400" dirty="0" smtClean="0"/>
              <a:t>. – Good Neighbor Center- 26</a:t>
            </a:r>
            <a:r>
              <a:rPr lang="en-US" sz="1400" baseline="30000" dirty="0" smtClean="0"/>
              <a:t>th</a:t>
            </a:r>
            <a:r>
              <a:rPr lang="en-US" sz="1400" dirty="0" smtClean="0"/>
              <a:t> &amp; Y</a:t>
            </a:r>
          </a:p>
          <a:p>
            <a:pPr marL="68580" indent="0">
              <a:buNone/>
            </a:pPr>
            <a:r>
              <a:rPr lang="en-US" sz="1400" dirty="0" smtClean="0"/>
              <a:t> (steps, no children allowed, enter from alley on the north</a:t>
            </a:r>
          </a:p>
          <a:p>
            <a:pPr marL="68580" indent="0">
              <a:buNone/>
            </a:pPr>
            <a:r>
              <a:rPr lang="en-US" sz="1400" b="1" dirty="0" smtClean="0"/>
              <a:t> 3:30 p.m</a:t>
            </a:r>
            <a:r>
              <a:rPr lang="en-US" sz="1400" dirty="0" smtClean="0"/>
              <a:t>. Capital View SDA Church-17</a:t>
            </a:r>
            <a:r>
              <a:rPr lang="en-US" sz="1400" baseline="30000" dirty="0" smtClean="0"/>
              <a:t>th</a:t>
            </a:r>
            <a:r>
              <a:rPr lang="en-US" sz="1400" dirty="0" smtClean="0"/>
              <a:t> &amp; A</a:t>
            </a:r>
          </a:p>
          <a:p>
            <a:pPr marL="68580" indent="0">
              <a:buNone/>
            </a:pPr>
            <a:r>
              <a:rPr lang="en-US" sz="1400" dirty="0" smtClean="0"/>
              <a:t> Steps, enter from the alley on the north</a:t>
            </a:r>
          </a:p>
          <a:p>
            <a:pPr marL="68580" indent="0">
              <a:buNone/>
            </a:pPr>
            <a:r>
              <a:rPr lang="en-US" sz="1400" b="1" u="sng" dirty="0" smtClean="0"/>
              <a:t> Monday</a:t>
            </a:r>
          </a:p>
          <a:p>
            <a:pPr marL="68580" indent="0">
              <a:buNone/>
            </a:pPr>
            <a:r>
              <a:rPr lang="en-US" sz="1400" b="1" dirty="0" smtClean="0"/>
              <a:t>10:30 a.m. </a:t>
            </a:r>
            <a:r>
              <a:rPr lang="en-US" sz="1400" dirty="0" smtClean="0"/>
              <a:t>–</a:t>
            </a:r>
            <a:r>
              <a:rPr lang="en-US" sz="1400" b="1" dirty="0" smtClean="0"/>
              <a:t>Calvert Rec Center</a:t>
            </a:r>
            <a:r>
              <a:rPr lang="en-US" sz="1400" dirty="0" smtClean="0"/>
              <a:t>- 4500 Stockwell Street (Sept-May)-Trinity   Baptist, 40</a:t>
            </a:r>
            <a:r>
              <a:rPr lang="en-US" sz="1400" baseline="30000" dirty="0" smtClean="0"/>
              <a:t>th</a:t>
            </a:r>
            <a:r>
              <a:rPr lang="en-US" sz="1400" dirty="0" smtClean="0"/>
              <a:t> and LaSalle, (Jun-Aug.) No children allowed.</a:t>
            </a:r>
          </a:p>
          <a:p>
            <a:pPr marL="68580" indent="0">
              <a:buNone/>
            </a:pPr>
            <a:r>
              <a:rPr lang="en-US" sz="1400" b="1" dirty="0" smtClean="0"/>
              <a:t>12:00 p.m</a:t>
            </a:r>
            <a:r>
              <a:rPr lang="en-US" sz="1400" dirty="0" smtClean="0"/>
              <a:t>. </a:t>
            </a:r>
            <a:r>
              <a:rPr lang="en-US" sz="1400" b="1" dirty="0" smtClean="0"/>
              <a:t>– Lincoln Christian Fellowship</a:t>
            </a:r>
            <a:r>
              <a:rPr lang="en-US" sz="1400" dirty="0" smtClean="0"/>
              <a:t>- 4111 NW 44</a:t>
            </a:r>
            <a:r>
              <a:rPr lang="en-US" sz="1400" baseline="30000" dirty="0" smtClean="0"/>
              <a:t>th</a:t>
            </a:r>
            <a:r>
              <a:rPr lang="en-US" sz="1400" dirty="0" smtClean="0"/>
              <a:t> (Airpark)</a:t>
            </a:r>
          </a:p>
          <a:p>
            <a:pPr marL="68580" indent="0">
              <a:buNone/>
            </a:pPr>
            <a:endParaRPr lang="en-US" sz="1400" b="1" dirty="0" smtClean="0"/>
          </a:p>
          <a:p>
            <a:pPr marL="68580" indent="0">
              <a:buNone/>
            </a:pPr>
            <a:r>
              <a:rPr lang="en-US" sz="1400" b="1" dirty="0" smtClean="0"/>
              <a:t>Weekly food program continued on next slide…..</a:t>
            </a:r>
          </a:p>
          <a:p>
            <a:pPr marL="68580" indent="0">
              <a:buNone/>
            </a:pPr>
            <a:endParaRPr lang="en-US" sz="1800" dirty="0"/>
          </a:p>
        </p:txBody>
      </p:sp>
    </p:spTree>
    <p:extLst>
      <p:ext uri="{BB962C8B-B14F-4D97-AF65-F5344CB8AC3E}">
        <p14:creationId xmlns:p14="http://schemas.microsoft.com/office/powerpoint/2010/main" val="964156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Food Programs-Daily</a:t>
            </a:r>
            <a:endParaRPr lang="en-US" dirty="0"/>
          </a:p>
        </p:txBody>
      </p:sp>
      <p:sp>
        <p:nvSpPr>
          <p:cNvPr id="3" name="Content Placeholder 2"/>
          <p:cNvSpPr>
            <a:spLocks noGrp="1"/>
          </p:cNvSpPr>
          <p:nvPr>
            <p:ph idx="1"/>
          </p:nvPr>
        </p:nvSpPr>
        <p:spPr/>
        <p:txBody>
          <a:bodyPr>
            <a:normAutofit/>
          </a:bodyPr>
          <a:lstStyle/>
          <a:p>
            <a:pPr marL="68580" indent="0">
              <a:buNone/>
            </a:pPr>
            <a:r>
              <a:rPr lang="en-US" sz="1600" b="1" u="sng" dirty="0" smtClean="0"/>
              <a:t>Tuesday</a:t>
            </a:r>
          </a:p>
          <a:p>
            <a:pPr marL="68580" indent="0">
              <a:buNone/>
            </a:pPr>
            <a:r>
              <a:rPr lang="en-US" sz="1600" b="1" dirty="0" smtClean="0"/>
              <a:t>5:00 p.m</a:t>
            </a:r>
            <a:r>
              <a:rPr lang="en-US" sz="1600" dirty="0" smtClean="0"/>
              <a:t>. </a:t>
            </a:r>
            <a:r>
              <a:rPr lang="en-US" sz="1600" b="1" dirty="0" smtClean="0"/>
              <a:t>Havelock United Methodist Church, </a:t>
            </a:r>
            <a:r>
              <a:rPr lang="en-US" sz="1600" dirty="0" smtClean="0"/>
              <a:t>4140 N. 60</a:t>
            </a:r>
            <a:r>
              <a:rPr lang="en-US" sz="1600" baseline="30000" dirty="0" smtClean="0"/>
              <a:t>th</a:t>
            </a:r>
            <a:endParaRPr lang="en-US" sz="1600" dirty="0" smtClean="0"/>
          </a:p>
          <a:p>
            <a:pPr marL="68580" indent="0">
              <a:buNone/>
            </a:pPr>
            <a:r>
              <a:rPr lang="en-US" sz="1600" dirty="0" smtClean="0"/>
              <a:t>(No steps, No children allowed.</a:t>
            </a:r>
          </a:p>
          <a:p>
            <a:pPr marL="68580" indent="0">
              <a:buNone/>
            </a:pPr>
            <a:r>
              <a:rPr lang="en-US" sz="1600" b="1" dirty="0" smtClean="0"/>
              <a:t>5:00 p.m. Church of Christ</a:t>
            </a:r>
            <a:r>
              <a:rPr lang="en-US" sz="1600" dirty="0" smtClean="0"/>
              <a:t>, 3110 N. 1</a:t>
            </a:r>
            <a:r>
              <a:rPr lang="en-US" sz="1600" baseline="30000" dirty="0" smtClean="0"/>
              <a:t>st</a:t>
            </a:r>
            <a:r>
              <a:rPr lang="en-US" sz="1600" dirty="0" smtClean="0"/>
              <a:t> Street</a:t>
            </a:r>
          </a:p>
          <a:p>
            <a:pPr marL="68580" indent="0">
              <a:buNone/>
            </a:pPr>
            <a:r>
              <a:rPr lang="en-US" sz="1600" dirty="0" smtClean="0"/>
              <a:t>(No Steps)</a:t>
            </a:r>
          </a:p>
          <a:p>
            <a:pPr marL="68580" indent="0">
              <a:buNone/>
            </a:pPr>
            <a:r>
              <a:rPr lang="en-US" sz="1600" b="1" u="sng" dirty="0" smtClean="0"/>
              <a:t>Wednesday</a:t>
            </a:r>
          </a:p>
          <a:p>
            <a:pPr marL="68580" indent="0">
              <a:buNone/>
            </a:pPr>
            <a:r>
              <a:rPr lang="en-US" sz="1600" b="1" dirty="0" smtClean="0"/>
              <a:t>2:30 p.m</a:t>
            </a:r>
            <a:r>
              <a:rPr lang="en-US" sz="1600" dirty="0" smtClean="0"/>
              <a:t>.- </a:t>
            </a:r>
            <a:r>
              <a:rPr lang="en-US" sz="1600" b="1" dirty="0" smtClean="0"/>
              <a:t>Center fro people in Need</a:t>
            </a:r>
            <a:r>
              <a:rPr lang="en-US" sz="1600" dirty="0" smtClean="0"/>
              <a:t>- 3901 N 27</a:t>
            </a:r>
            <a:r>
              <a:rPr lang="en-US" sz="1600" baseline="30000" dirty="0" smtClean="0"/>
              <a:t>th</a:t>
            </a:r>
            <a:r>
              <a:rPr lang="en-US" sz="1600" dirty="0" smtClean="0"/>
              <a:t> St.</a:t>
            </a:r>
          </a:p>
          <a:p>
            <a:pPr marL="68580" indent="0">
              <a:buNone/>
            </a:pPr>
            <a:r>
              <a:rPr lang="en-US" sz="1600" dirty="0" smtClean="0"/>
              <a:t>( Door #2, no steps; no children in the line; sign in at 2:00 p.m.</a:t>
            </a:r>
          </a:p>
          <a:p>
            <a:pPr marL="68580" indent="0">
              <a:buNone/>
            </a:pPr>
            <a:endParaRPr lang="en-US" sz="1600" u="sng" dirty="0" smtClean="0"/>
          </a:p>
          <a:p>
            <a:pPr marL="68580" indent="0">
              <a:buNone/>
            </a:pPr>
            <a:r>
              <a:rPr lang="en-US" sz="1600" b="1" dirty="0" smtClean="0"/>
              <a:t>Weekly food program to be continued on next slide.</a:t>
            </a:r>
            <a:endParaRPr lang="en-US" sz="1600" b="1" dirty="0"/>
          </a:p>
        </p:txBody>
      </p:sp>
    </p:spTree>
    <p:extLst>
      <p:ext uri="{BB962C8B-B14F-4D97-AF65-F5344CB8AC3E}">
        <p14:creationId xmlns:p14="http://schemas.microsoft.com/office/powerpoint/2010/main" val="6178964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Food Programs Daily</a:t>
            </a:r>
            <a:endParaRPr lang="en-US" dirty="0"/>
          </a:p>
        </p:txBody>
      </p:sp>
      <p:sp>
        <p:nvSpPr>
          <p:cNvPr id="3" name="Content Placeholder 2"/>
          <p:cNvSpPr>
            <a:spLocks noGrp="1"/>
          </p:cNvSpPr>
          <p:nvPr>
            <p:ph idx="1"/>
          </p:nvPr>
        </p:nvSpPr>
        <p:spPr/>
        <p:txBody>
          <a:bodyPr>
            <a:normAutofit fontScale="85000" lnSpcReduction="10000"/>
          </a:bodyPr>
          <a:lstStyle/>
          <a:p>
            <a:pPr marL="68580" indent="0">
              <a:buNone/>
            </a:pPr>
            <a:r>
              <a:rPr lang="en-US" sz="1800" u="sng" dirty="0" smtClean="0"/>
              <a:t>Thursday</a:t>
            </a:r>
          </a:p>
          <a:p>
            <a:pPr marL="68580" indent="0">
              <a:buNone/>
            </a:pPr>
            <a:r>
              <a:rPr lang="en-US" sz="1800" dirty="0" smtClean="0"/>
              <a:t>All Thursday Locations are wheelchair accessible </a:t>
            </a:r>
          </a:p>
          <a:p>
            <a:pPr marL="68580" indent="0">
              <a:buNone/>
            </a:pPr>
            <a:r>
              <a:rPr lang="en-US" sz="1800" b="1" dirty="0" smtClean="0"/>
              <a:t>11:00am Heartland Bible church</a:t>
            </a:r>
          </a:p>
          <a:p>
            <a:pPr marL="68580" indent="0">
              <a:buNone/>
            </a:pPr>
            <a:r>
              <a:rPr lang="en-US" sz="1800" dirty="0" smtClean="0"/>
              <a:t>2611 S. 56</a:t>
            </a:r>
            <a:r>
              <a:rPr lang="en-US" sz="1800" baseline="30000" dirty="0" smtClean="0"/>
              <a:t>th</a:t>
            </a:r>
            <a:r>
              <a:rPr lang="en-US" sz="1800" dirty="0" smtClean="0"/>
              <a:t>(in parking lot)-Thanksgiving canceled</a:t>
            </a:r>
          </a:p>
          <a:p>
            <a:pPr marL="68580" indent="0">
              <a:buNone/>
            </a:pPr>
            <a:r>
              <a:rPr lang="en-US" sz="1800" b="1" dirty="0" smtClean="0"/>
              <a:t>3:30p.m. Grace United Methodist Church</a:t>
            </a:r>
          </a:p>
          <a:p>
            <a:pPr marL="68580" indent="0">
              <a:buNone/>
            </a:pPr>
            <a:r>
              <a:rPr lang="en-US" sz="1800" dirty="0" smtClean="0"/>
              <a:t>27</a:t>
            </a:r>
            <a:r>
              <a:rPr lang="en-US" sz="1800" baseline="30000" dirty="0" smtClean="0"/>
              <a:t>th</a:t>
            </a:r>
            <a:r>
              <a:rPr lang="en-US" sz="1800" dirty="0" smtClean="0"/>
              <a:t> and R streets (No children allowed)Thanksgiving held on Friday.</a:t>
            </a:r>
          </a:p>
          <a:p>
            <a:pPr marL="68580" indent="0">
              <a:buNone/>
            </a:pPr>
            <a:r>
              <a:rPr lang="en-US" sz="1800" b="1" dirty="0" smtClean="0"/>
              <a:t>5:00 p.m. Lakeview United Methodist Church</a:t>
            </a:r>
          </a:p>
          <a:p>
            <a:pPr marL="68580" indent="0">
              <a:buNone/>
            </a:pPr>
            <a:r>
              <a:rPr lang="en-US" sz="1800" dirty="0" smtClean="0"/>
              <a:t>230 Capitol Beach Blvd-Thanksgiving, held on Friday</a:t>
            </a:r>
          </a:p>
          <a:p>
            <a:pPr marL="68580" indent="0">
              <a:buNone/>
            </a:pPr>
            <a:r>
              <a:rPr lang="en-US" sz="1800" b="1" dirty="0" smtClean="0"/>
              <a:t>5:30 p.m. </a:t>
            </a:r>
            <a:r>
              <a:rPr lang="en-US" sz="1800" b="1" dirty="0"/>
              <a:t> </a:t>
            </a:r>
            <a:r>
              <a:rPr lang="en-US" sz="1800" b="1" dirty="0" smtClean="0"/>
              <a:t>Seward United Methodist</a:t>
            </a:r>
            <a:r>
              <a:rPr lang="en-US" sz="1800" dirty="0" smtClean="0"/>
              <a:t>, 1400 N. 5</a:t>
            </a:r>
            <a:r>
              <a:rPr lang="en-US" sz="1800" baseline="30000" dirty="0" smtClean="0"/>
              <a:t>th</a:t>
            </a:r>
            <a:r>
              <a:rPr lang="en-US" sz="1800" dirty="0" smtClean="0"/>
              <a:t> Steet</a:t>
            </a:r>
          </a:p>
          <a:p>
            <a:pPr marL="68580" indent="0">
              <a:buNone/>
            </a:pPr>
            <a:r>
              <a:rPr lang="en-US" sz="1800" dirty="0" smtClean="0"/>
              <a:t>Seward –Thanksgiving canceled. </a:t>
            </a:r>
          </a:p>
          <a:p>
            <a:pPr marL="68580" indent="0">
              <a:buNone/>
            </a:pPr>
            <a:r>
              <a:rPr lang="en-US" sz="1800" b="1" dirty="0" smtClean="0"/>
              <a:t>6:30 p.m. </a:t>
            </a:r>
            <a:r>
              <a:rPr lang="en-US" sz="1800" b="1" dirty="0"/>
              <a:t> </a:t>
            </a:r>
            <a:r>
              <a:rPr lang="en-US" sz="1800" b="1" dirty="0" smtClean="0"/>
              <a:t>Calvary United Methodist</a:t>
            </a:r>
            <a:r>
              <a:rPr lang="en-US" sz="1800" dirty="0" smtClean="0"/>
              <a:t>, 1610 S. 11</a:t>
            </a:r>
            <a:r>
              <a:rPr lang="en-US" sz="1800" baseline="30000" dirty="0" smtClean="0"/>
              <a:t>th</a:t>
            </a:r>
            <a:r>
              <a:rPr lang="en-US" sz="1800" dirty="0" smtClean="0"/>
              <a:t> (11</a:t>
            </a:r>
            <a:r>
              <a:rPr lang="en-US" sz="1800" baseline="30000" dirty="0" smtClean="0"/>
              <a:t>th</a:t>
            </a:r>
            <a:r>
              <a:rPr lang="en-US" sz="1800" dirty="0" smtClean="0"/>
              <a:t> and Garfield) (Steps, elevator)-Thanksgiving held on Friday</a:t>
            </a:r>
          </a:p>
          <a:p>
            <a:pPr marL="68580" indent="0">
              <a:buNone/>
            </a:pPr>
            <a:r>
              <a:rPr lang="en-US" sz="1800" dirty="0" smtClean="0"/>
              <a:t>Local Food Program daily continued on next slide….</a:t>
            </a:r>
            <a:endParaRPr lang="en-US" sz="1800" dirty="0"/>
          </a:p>
        </p:txBody>
      </p:sp>
    </p:spTree>
    <p:extLst>
      <p:ext uri="{BB962C8B-B14F-4D97-AF65-F5344CB8AC3E}">
        <p14:creationId xmlns:p14="http://schemas.microsoft.com/office/powerpoint/2010/main" val="388109014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1759</TotalTime>
  <Words>2877</Words>
  <Application>Microsoft Macintosh PowerPoint</Application>
  <PresentationFormat>On-screen Show (4:3)</PresentationFormat>
  <Paragraphs>351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Community resources</vt:lpstr>
      <vt:lpstr>  Maslow contends that we all have five basic needs to meet…</vt:lpstr>
      <vt:lpstr>Resources to meet your physiological and safety/Security needs:</vt:lpstr>
      <vt:lpstr>Temporary Shelter Housing</vt:lpstr>
      <vt:lpstr>Rent/Utilities assistance </vt:lpstr>
      <vt:lpstr>Food Bank and Pantries</vt:lpstr>
      <vt:lpstr>      Local Food Programs- Food Net Food net provides mostly perishable foods such as fruits, and vegetables, dairy products, and bread to needy families. Anyone that is in need of food is welcome. 402-416-6197</vt:lpstr>
      <vt:lpstr>Local Food Programs-Daily</vt:lpstr>
      <vt:lpstr>Local Food Programs Daily</vt:lpstr>
      <vt:lpstr>Local Food Programs-Daily</vt:lpstr>
      <vt:lpstr>Hygiene Items</vt:lpstr>
      <vt:lpstr>Hygiene Items</vt:lpstr>
      <vt:lpstr>Dental Health Services</vt:lpstr>
      <vt:lpstr>Childcare Items </vt:lpstr>
      <vt:lpstr>Clothing Resources</vt:lpstr>
      <vt:lpstr>Clothing Continued..</vt:lpstr>
      <vt:lpstr>Home Buying, Mortgage Assistance</vt:lpstr>
      <vt:lpstr>Transportation</vt:lpstr>
      <vt:lpstr>Child Care Services</vt:lpstr>
      <vt:lpstr>Medical Care</vt:lpstr>
      <vt:lpstr>Legal Aid Services </vt:lpstr>
      <vt:lpstr>Career and Education Assistance</vt:lpstr>
      <vt:lpstr>Mentoring Services</vt:lpstr>
      <vt:lpstr>Emergency Numbers In case of Emergency Dial 911 Fire/Ambulance/Police Non-Emergency (24 hours/day) 402-441-6000</vt:lpstr>
      <vt:lpstr>Mental Health/Counseling</vt:lpstr>
      <vt:lpstr>Mental Health Counseling</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resources</dc:title>
  <dc:creator>LPS LPS</dc:creator>
  <cp:lastModifiedBy>LPS LPS</cp:lastModifiedBy>
  <cp:revision>49</cp:revision>
  <dcterms:created xsi:type="dcterms:W3CDTF">2013-11-19T01:19:32Z</dcterms:created>
  <dcterms:modified xsi:type="dcterms:W3CDTF">2015-05-28T20:11:57Z</dcterms:modified>
</cp:coreProperties>
</file>