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56" autoAdjust="0"/>
  </p:normalViewPr>
  <p:slideViewPr>
    <p:cSldViewPr snapToGrid="0" snapToObjects="1">
      <p:cViewPr varScale="1">
        <p:scale>
          <a:sx n="60" d="100"/>
          <a:sy n="60" d="100"/>
        </p:scale>
        <p:origin x="-1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77A13-BB34-5A49-AEB2-2E1222E3EE1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83828-4C76-AD49-AFEA-49E1C72D3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7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 Overlord, meant to be June 5 but</a:t>
            </a:r>
            <a:r>
              <a:rPr lang="en-US" baseline="0" dirty="0" smtClean="0"/>
              <a:t> weather delays, Operation Fortitude (fake army for deception)</a:t>
            </a:r>
          </a:p>
          <a:p>
            <a:r>
              <a:rPr lang="en-US" baseline="0" dirty="0" smtClean="0"/>
              <a:t>Bombardment starts at midnight, airborne attack shortly thereafter (attack from the rear)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83828-4C76-AD49-AFEA-49E1C72D34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Omaha</a:t>
            </a:r>
          </a:p>
          <a:p>
            <a:r>
              <a:rPr lang="en-US" dirty="0" smtClean="0"/>
              <a:t>Sword</a:t>
            </a:r>
            <a:endParaRPr lang="en-US" baseline="0" dirty="0" smtClean="0"/>
          </a:p>
          <a:p>
            <a:r>
              <a:rPr lang="en-US" baseline="0" dirty="0" smtClean="0"/>
              <a:t>Juno</a:t>
            </a:r>
          </a:p>
          <a:p>
            <a:r>
              <a:rPr lang="en-US" baseline="0" dirty="0" smtClean="0"/>
              <a:t>Utah</a:t>
            </a:r>
          </a:p>
          <a:p>
            <a:r>
              <a:rPr lang="en-US" baseline="0" dirty="0" smtClean="0"/>
              <a:t>Gold</a:t>
            </a:r>
          </a:p>
          <a:p>
            <a:r>
              <a:rPr lang="en-US" baseline="0" dirty="0" smtClean="0"/>
              <a:t>Point Du Hoc (98ft cliff)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83828-4C76-AD49-AFEA-49E1C72D3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9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Winter conditions again play a significant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83828-4C76-AD49-AFEA-49E1C72D3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7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A650A21-E3E6-7447-ADB2-D94B49C868E3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8FF8733-69E8-494C-AC46-12571EA245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place.com/worldwar2/timeline/dday.htm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ustermen.com/ItalyWW2/ILDUCE/Mussolini.htm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War in Europe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WWII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50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Allied invasion of western </a:t>
            </a:r>
            <a:r>
              <a:rPr lang="en-US" dirty="0" err="1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Georgia" charset="0"/>
              </a:rPr>
              <a:t>NORMANDY, FRANCE (D-DAY)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LARGEST AMPHIBIOUS INVASION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JUNE 6, 1944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b="1" dirty="0">
                <a:latin typeface="Georgia" charset="0"/>
              </a:rPr>
              <a:t>*Code Breakers intercept Axis correspondence*</a:t>
            </a:r>
          </a:p>
          <a:p>
            <a:pPr lvl="1">
              <a:lnSpc>
                <a:spcPct val="90000"/>
              </a:lnSpc>
            </a:pPr>
            <a:endParaRPr lang="en-US" sz="1400" dirty="0">
              <a:latin typeface="Georgia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150,000 ALLIED SOLDIERS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600 WARSHIPS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GENERAL DWIGHT D. EISENHOWER/Rommel for Germans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BY JULY:  ALLIED FORCES IN FRANCE WAS OVER 1 MILLION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Georgia" charset="0"/>
              </a:rPr>
              <a:t>HITLER HESITATES TO FIGHT BACK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5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</a:t>
            </a:r>
            <a:endParaRPr lang="en-US" dirty="0"/>
          </a:p>
        </p:txBody>
      </p:sp>
      <p:pic>
        <p:nvPicPr>
          <p:cNvPr id="4" name="Rectangle 3174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0" b="958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79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D-day beaches</a:t>
            </a:r>
            <a:endParaRPr lang="en-US" dirty="0"/>
          </a:p>
        </p:txBody>
      </p:sp>
      <p:pic>
        <p:nvPicPr>
          <p:cNvPr id="4" name="Rectangle 819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 b="880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7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217488" y="1574800"/>
            <a:ext cx="4705350" cy="4525963"/>
          </a:xfrm>
        </p:spPr>
        <p:txBody>
          <a:bodyPr>
            <a:normAutofit lnSpcReduction="10000"/>
          </a:bodyPr>
          <a:lstStyle/>
          <a:p>
            <a:r>
              <a:rPr lang="en-US" sz="2300">
                <a:latin typeface="Georgia" charset="0"/>
              </a:rPr>
              <a:t>Battle of the Bulge</a:t>
            </a:r>
          </a:p>
          <a:p>
            <a:pPr lvl="1">
              <a:lnSpc>
                <a:spcPct val="80000"/>
              </a:lnSpc>
            </a:pPr>
            <a:r>
              <a:rPr lang="en-US" sz="1900" b="1">
                <a:latin typeface="Times New Roman" charset="0"/>
              </a:rPr>
              <a:t>When?</a:t>
            </a:r>
            <a:r>
              <a:rPr lang="en-US" sz="1900">
                <a:latin typeface="Times New Roman" charset="0"/>
              </a:rPr>
              <a:t> – December 16, 1944</a:t>
            </a:r>
            <a:br>
              <a:rPr lang="en-US" sz="1900">
                <a:latin typeface="Times New Roman" charset="0"/>
              </a:rPr>
            </a:br>
            <a:endParaRPr lang="en-US" sz="1900" b="1">
              <a:latin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1900" b="1">
                <a:latin typeface="Times New Roman" charset="0"/>
              </a:rPr>
              <a:t>Where? </a:t>
            </a:r>
            <a:r>
              <a:rPr lang="en-US" sz="1900">
                <a:latin typeface="Times New Roman" charset="0"/>
              </a:rPr>
              <a:t>– border areas near Luxembourg, France and Germany</a:t>
            </a:r>
            <a:br>
              <a:rPr lang="en-US" sz="1900">
                <a:latin typeface="Times New Roman" charset="0"/>
              </a:rPr>
            </a:br>
            <a:endParaRPr lang="en-US" sz="1900" b="1">
              <a:latin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2200" b="1">
                <a:latin typeface="Times New Roman" charset="0"/>
              </a:rPr>
              <a:t>Results?</a:t>
            </a:r>
            <a:r>
              <a:rPr lang="en-US" sz="2200">
                <a:latin typeface="Times New Roman" charset="0"/>
              </a:rPr>
              <a:t> – The Germans began a counterattack against the Allies as the Allies attempted to drive the Germans completely out of France.</a:t>
            </a:r>
          </a:p>
          <a:p>
            <a:pPr>
              <a:lnSpc>
                <a:spcPct val="80000"/>
              </a:lnSpc>
            </a:pPr>
            <a:r>
              <a:rPr lang="en-US" sz="2200" b="1">
                <a:latin typeface="Times New Roman" charset="0"/>
              </a:rPr>
              <a:t>Importance?</a:t>
            </a:r>
            <a:r>
              <a:rPr lang="en-US" sz="2200">
                <a:latin typeface="Times New Roman" charset="0"/>
              </a:rPr>
              <a:t> – Germans begin retreat signaling their defeat. </a:t>
            </a:r>
          </a:p>
          <a:p>
            <a:pPr lvl="1">
              <a:lnSpc>
                <a:spcPct val="80000"/>
              </a:lnSpc>
            </a:pPr>
            <a:r>
              <a:rPr lang="en-US" sz="1900">
                <a:latin typeface="Times New Roman" charset="0"/>
              </a:rPr>
              <a:t>First time allies will enter Germany since war started</a:t>
            </a:r>
          </a:p>
          <a:p>
            <a:pPr lvl="1">
              <a:lnSpc>
                <a:spcPct val="80000"/>
              </a:lnSpc>
            </a:pPr>
            <a:r>
              <a:rPr lang="en-US" sz="1900">
                <a:latin typeface="Times New Roman" charset="0"/>
              </a:rPr>
              <a:t>First time allies will see concentration camps</a:t>
            </a:r>
            <a:endParaRPr lang="en-US" sz="2000">
              <a:latin typeface="Georgia" charset="0"/>
            </a:endParaRPr>
          </a:p>
        </p:txBody>
      </p:sp>
      <p:pic>
        <p:nvPicPr>
          <p:cNvPr id="6" name="Content Placeholder 5" descr="d-day07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r="245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80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the bulge</a:t>
            </a:r>
            <a:endParaRPr lang="en-US" dirty="0"/>
          </a:p>
        </p:txBody>
      </p:sp>
      <p:pic>
        <p:nvPicPr>
          <p:cNvPr id="4" name="Content Placeholder 3" descr="indexb_10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2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422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Hitler’s last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74800"/>
            <a:ext cx="4922520" cy="4525963"/>
          </a:xfrm>
        </p:spPr>
        <p:txBody>
          <a:bodyPr/>
          <a:lstStyle/>
          <a:p>
            <a:r>
              <a:rPr lang="en-US" dirty="0" smtClean="0"/>
              <a:t>After Battle of the Bulge Germany is on retreat</a:t>
            </a:r>
          </a:p>
          <a:p>
            <a:r>
              <a:rPr lang="en-US" dirty="0" smtClean="0"/>
              <a:t>Following Stalingrad Germany is on retreat</a:t>
            </a:r>
          </a:p>
          <a:p>
            <a:r>
              <a:rPr lang="en-US" dirty="0" smtClean="0"/>
              <a:t>Allied forces move toward Berlin from East, USSR from West</a:t>
            </a:r>
          </a:p>
          <a:p>
            <a:r>
              <a:rPr lang="en-US" dirty="0" smtClean="0"/>
              <a:t>Hitler commits suicide instead of facing defeat</a:t>
            </a:r>
            <a:endParaRPr lang="en-US" dirty="0"/>
          </a:p>
        </p:txBody>
      </p:sp>
      <p:pic>
        <p:nvPicPr>
          <p:cNvPr id="5" name="Content Placeholder 4" descr="Hitl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645025" y="1574800"/>
            <a:ext cx="3736975" cy="4525963"/>
          </a:xfrm>
        </p:spPr>
      </p:pic>
    </p:spTree>
    <p:extLst>
      <p:ext uri="{BB962C8B-B14F-4D97-AF65-F5344CB8AC3E}">
        <p14:creationId xmlns:p14="http://schemas.microsoft.com/office/powerpoint/2010/main" val="410393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V-E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74800"/>
            <a:ext cx="3561592" cy="4525963"/>
          </a:xfrm>
        </p:spPr>
        <p:txBody>
          <a:bodyPr/>
          <a:lstStyle/>
          <a:p>
            <a:r>
              <a:rPr lang="en-US" dirty="0" smtClean="0"/>
              <a:t>May 8, 1945, Victory in Europe is declared</a:t>
            </a:r>
          </a:p>
          <a:p>
            <a:r>
              <a:rPr lang="en-US" dirty="0" smtClean="0"/>
              <a:t>Celebration throughout Europe and in the U.S.</a:t>
            </a:r>
            <a:endParaRPr lang="en-US" dirty="0"/>
          </a:p>
        </p:txBody>
      </p:sp>
      <p:pic>
        <p:nvPicPr>
          <p:cNvPr id="5" name="Content Placeholder 4" descr="VE-Day-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73" b="-20873"/>
          <a:stretch>
            <a:fillRect/>
          </a:stretch>
        </p:blipFill>
        <p:spPr>
          <a:xfrm>
            <a:off x="3500410" y="1425039"/>
            <a:ext cx="5407990" cy="5078452"/>
          </a:xfrm>
        </p:spPr>
      </p:pic>
    </p:spTree>
    <p:extLst>
      <p:ext uri="{BB962C8B-B14F-4D97-AF65-F5344CB8AC3E}">
        <p14:creationId xmlns:p14="http://schemas.microsoft.com/office/powerpoint/2010/main" val="293383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/>
              <a:t>Europe?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North Africa?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Asia (Pacific)?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pPr marL="457200" indent="-457200">
              <a:buFontTx/>
              <a:buChar char="-"/>
            </a:pPr>
            <a:r>
              <a:rPr lang="en-US" dirty="0" smtClean="0"/>
              <a:t>Hitler was everywhere!!</a:t>
            </a:r>
            <a:endParaRPr lang="en-US" dirty="0"/>
          </a:p>
        </p:txBody>
      </p:sp>
      <p:pic>
        <p:nvPicPr>
          <p:cNvPr id="7" name="Rectangle 102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27" b="-19527"/>
          <a:stretch>
            <a:fillRect/>
          </a:stretch>
        </p:blipFill>
        <p:spPr>
          <a:xfrm>
            <a:off x="457200" y="1574800"/>
            <a:ext cx="4632325" cy="4525963"/>
          </a:xfrm>
        </p:spPr>
      </p:pic>
    </p:spTree>
    <p:extLst>
      <p:ext uri="{BB962C8B-B14F-4D97-AF65-F5344CB8AC3E}">
        <p14:creationId xmlns:p14="http://schemas.microsoft.com/office/powerpoint/2010/main" val="314860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EUROPE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Allies take on Germany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Goal:  Defeat them!!</a:t>
            </a:r>
          </a:p>
          <a:p>
            <a:pPr marL="800100" lvl="1" indent="-342900">
              <a:buFontTx/>
              <a:buChar char="-"/>
            </a:pPr>
            <a:endParaRPr lang="en-US" dirty="0"/>
          </a:p>
          <a:p>
            <a:pPr marL="800100" lvl="1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dirty="0" smtClean="0"/>
              <a:t>PACIFIC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Defensive</a:t>
            </a:r>
          </a:p>
          <a:p>
            <a:pPr marL="800100" lvl="1" indent="-342900">
              <a:buFontTx/>
              <a:buChar char="-"/>
            </a:pPr>
            <a:r>
              <a:rPr lang="en-US" dirty="0" smtClean="0"/>
              <a:t>Defeat Nazi’s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charset="0"/>
              </a:rPr>
              <a:t>MAJOR BATTLES: Battle of Stalingrad</a:t>
            </a:r>
          </a:p>
          <a:p>
            <a:pPr lvl="1">
              <a:buFontTx/>
              <a:buNone/>
            </a:pPr>
            <a:r>
              <a:rPr lang="en-US" sz="3200" dirty="0">
                <a:latin typeface="Georgia" charset="0"/>
              </a:rPr>
              <a:t>SOVIETS BATTLE GERMANS AT STALINGRAD- AUGUST 1942-1943</a:t>
            </a:r>
          </a:p>
          <a:p>
            <a:r>
              <a:rPr lang="en-US" dirty="0">
                <a:latin typeface="Georgia" charset="0"/>
              </a:rPr>
              <a:t>Bloodiest standoff </a:t>
            </a:r>
            <a:r>
              <a:rPr lang="en-US" dirty="0" smtClean="0">
                <a:latin typeface="Georgia" charset="0"/>
              </a:rPr>
              <a:t>of </a:t>
            </a:r>
            <a:r>
              <a:rPr lang="en-US" dirty="0">
                <a:latin typeface="Georgia" charset="0"/>
              </a:rPr>
              <a:t>the </a:t>
            </a:r>
            <a:r>
              <a:rPr lang="en-US" dirty="0" smtClean="0">
                <a:latin typeface="Georgia" charset="0"/>
              </a:rPr>
              <a:t>war (to this point)</a:t>
            </a:r>
            <a:endParaRPr lang="en-US" dirty="0">
              <a:latin typeface="Georgia" charset="0"/>
            </a:endParaRPr>
          </a:p>
          <a:p>
            <a:r>
              <a:rPr lang="en-US" dirty="0">
                <a:latin typeface="Georgia" charset="0"/>
              </a:rPr>
              <a:t>Over one million casualties: 199 days</a:t>
            </a:r>
          </a:p>
          <a:p>
            <a:r>
              <a:rPr lang="en-US" dirty="0">
                <a:latin typeface="Georgia" charset="0"/>
              </a:rPr>
              <a:t>Allies decided to let Russia fight on their own</a:t>
            </a:r>
          </a:p>
          <a:p>
            <a:pPr algn="ctr"/>
            <a:r>
              <a:rPr lang="en-US" dirty="0">
                <a:latin typeface="Georgia" charset="0"/>
              </a:rPr>
              <a:t>   THIS DECISION WILL COST THE U.S. FUTURE RELATIONS WITH SOVIETS.</a:t>
            </a:r>
          </a:p>
          <a:p>
            <a:endParaRPr lang="en-US" dirty="0"/>
          </a:p>
        </p:txBody>
      </p:sp>
      <p:pic>
        <p:nvPicPr>
          <p:cNvPr id="4" name="Picture 3" descr="OperationBarbarossa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787">
            <a:off x="916804" y="788034"/>
            <a:ext cx="7160396" cy="53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22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</a:t>
            </a:r>
            <a:r>
              <a:rPr lang="en-US" dirty="0" err="1" smtClean="0"/>
              <a:t>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446532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eorgia" charset="0"/>
              </a:rPr>
              <a:t>OFFENSIVE FIGHT</a:t>
            </a:r>
          </a:p>
          <a:p>
            <a:r>
              <a:rPr lang="en-US" dirty="0">
                <a:latin typeface="Georgia" charset="0"/>
              </a:rPr>
              <a:t>ROOSEVELT AND CHURCHILL MEET IN MOROCCO:  1943  </a:t>
            </a:r>
          </a:p>
          <a:p>
            <a:r>
              <a:rPr lang="en-US" dirty="0">
                <a:latin typeface="Georgia" charset="0"/>
              </a:rPr>
              <a:t>DECIDE NOT TO HELP SOVIETS INSTEAD STICK TO PLAN TO ATTACK FROM NORTH AFRICA INTO SICILY </a:t>
            </a:r>
          </a:p>
        </p:txBody>
      </p:sp>
      <p:pic>
        <p:nvPicPr>
          <p:cNvPr id="6" name="Rectangle 163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r="111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208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pic>
        <p:nvPicPr>
          <p:cNvPr id="4" name="Content Placeholder 3" descr="n-afric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 b="48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8903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</a:t>
            </a:r>
            <a:r>
              <a:rPr lang="en-US" dirty="0" err="1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3200" dirty="0">
                <a:latin typeface="Georgia" charset="0"/>
              </a:rPr>
              <a:t>Eisenhower plans attacks on Italy after success in N. Africa with help of </a:t>
            </a:r>
            <a:r>
              <a:rPr lang="en-US" sz="3200" dirty="0" smtClean="0">
                <a:latin typeface="Georgia" charset="0"/>
              </a:rPr>
              <a:t>British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3200" dirty="0" smtClean="0">
                <a:latin typeface="Georgia" charset="0"/>
              </a:rPr>
              <a:t>Italy is the SOFT UNDERBELLY of Europe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3200" dirty="0" smtClean="0">
                <a:latin typeface="Georgia" charset="0"/>
              </a:rPr>
              <a:t>Led by George Patton, start with Sicily and work north through Italy</a:t>
            </a:r>
          </a:p>
          <a:p>
            <a:pPr marL="0" lvl="1" indent="0">
              <a:spcAft>
                <a:spcPts val="600"/>
              </a:spcAft>
              <a:buClrTx/>
              <a:buNone/>
            </a:pPr>
            <a:r>
              <a:rPr lang="en-US" sz="3200" dirty="0" smtClean="0">
                <a:latin typeface="Georgia" charset="0"/>
              </a:rPr>
              <a:t>Mussolini forced to resign in August 1943.  Killed by own in 1945</a:t>
            </a:r>
            <a:endParaRPr lang="en-US" sz="3200" dirty="0">
              <a:latin typeface="Georgia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2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 Invasion</a:t>
            </a:r>
            <a:endParaRPr lang="en-US" dirty="0"/>
          </a:p>
        </p:txBody>
      </p:sp>
      <p:pic>
        <p:nvPicPr>
          <p:cNvPr id="4" name="Rectangle 3277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9" b="1241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8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Mussolini killed</a:t>
            </a:r>
            <a:endParaRPr lang="en-US" dirty="0"/>
          </a:p>
        </p:txBody>
      </p:sp>
      <p:pic>
        <p:nvPicPr>
          <p:cNvPr id="4" name="Picture 10" descr="Mussolini6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b="73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66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1692</TotalTime>
  <Words>383</Words>
  <Application>Microsoft Macintosh PowerPoint</Application>
  <PresentationFormat>On-screen Show (4:3)</PresentationFormat>
  <Paragraphs>80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Essential</vt:lpstr>
      <vt:lpstr>The War in Europe</vt:lpstr>
      <vt:lpstr>Where do we start?</vt:lpstr>
      <vt:lpstr>Fronts</vt:lpstr>
      <vt:lpstr>European Front</vt:lpstr>
      <vt:lpstr>North AFrica</vt:lpstr>
      <vt:lpstr>North Africa</vt:lpstr>
      <vt:lpstr>INVASION of ITaly</vt:lpstr>
      <vt:lpstr>Italy Invasion</vt:lpstr>
      <vt:lpstr>Mussolini killed</vt:lpstr>
      <vt:lpstr>Allied invasion of western europe</vt:lpstr>
      <vt:lpstr>D-day</vt:lpstr>
      <vt:lpstr>D-day beaches</vt:lpstr>
      <vt:lpstr>Battle of the bulge</vt:lpstr>
      <vt:lpstr>Battle of the bulge</vt:lpstr>
      <vt:lpstr>Hitler’s last days</vt:lpstr>
      <vt:lpstr>V-E Day</vt:lpstr>
    </vt:vector>
  </TitlesOfParts>
  <Company>LPS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in Europe</dc:title>
  <dc:creator>LPS LPS</dc:creator>
  <cp:lastModifiedBy>LPS LPS</cp:lastModifiedBy>
  <cp:revision>6</cp:revision>
  <dcterms:created xsi:type="dcterms:W3CDTF">2014-12-04T15:21:08Z</dcterms:created>
  <dcterms:modified xsi:type="dcterms:W3CDTF">2015-12-08T20:07:36Z</dcterms:modified>
</cp:coreProperties>
</file>