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3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F9942C-2794-294F-A0BA-C3B1688012E8}" type="datetimeFigureOut">
              <a:rPr lang="en-US" smtClean="0"/>
              <a:t>8/28/14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4F3B5-6803-2744-8C9D-A3C45FC58E9D}" type="slidenum">
              <a:rPr lang="en-US" smtClean="0"/>
              <a:t>‹#›</a:t>
            </a:fld>
            <a:endParaRPr lang="en-US"/>
          </a:p>
        </p:txBody>
      </p:sp>
    </p:spTree>
    <p:extLst>
      <p:ext uri="{BB962C8B-B14F-4D97-AF65-F5344CB8AC3E}">
        <p14:creationId xmlns:p14="http://schemas.microsoft.com/office/powerpoint/2010/main" val="3510607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#2:  What is</a:t>
            </a:r>
            <a:r>
              <a:rPr lang="en-US" baseline="0" dirty="0" smtClean="0"/>
              <a:t> meant by “the law of nature” or “natural law”?  How did Locke try to establish of figure our what limitations it imposes on human conduct?</a:t>
            </a:r>
          </a:p>
          <a:p>
            <a:endParaRPr lang="en-US" dirty="0" smtClean="0"/>
          </a:p>
          <a:p>
            <a:r>
              <a:rPr lang="en-US" dirty="0" smtClean="0"/>
              <a:t>Question #3:</a:t>
            </a:r>
            <a:r>
              <a:rPr lang="en-US" baseline="0" dirty="0" smtClean="0"/>
              <a:t>  How did Locke use the idea of a “state of nature” to try to establish or figure out what the purpose of government should be?</a:t>
            </a:r>
          </a:p>
          <a:p>
            <a:r>
              <a:rPr lang="en-US" baseline="0" dirty="0" smtClean="0"/>
              <a:t>			-  IF law of nature should prevail and IF people are not ALWAYS good and reasonable then something should protect these rights.</a:t>
            </a:r>
            <a:endParaRPr lang="en-US" dirty="0"/>
          </a:p>
        </p:txBody>
      </p:sp>
      <p:sp>
        <p:nvSpPr>
          <p:cNvPr id="4" name="Slide Number Placeholder 3"/>
          <p:cNvSpPr>
            <a:spLocks noGrp="1"/>
          </p:cNvSpPr>
          <p:nvPr>
            <p:ph type="sldNum" sz="quarter" idx="10"/>
          </p:nvPr>
        </p:nvSpPr>
        <p:spPr/>
        <p:txBody>
          <a:bodyPr/>
          <a:lstStyle/>
          <a:p>
            <a:fld id="{CA04F3B5-6803-2744-8C9D-A3C45FC58E9D}" type="slidenum">
              <a:rPr lang="en-US" smtClean="0"/>
              <a:t>2</a:t>
            </a:fld>
            <a:endParaRPr lang="en-US"/>
          </a:p>
        </p:txBody>
      </p:sp>
    </p:spTree>
    <p:extLst>
      <p:ext uri="{BB962C8B-B14F-4D97-AF65-F5344CB8AC3E}">
        <p14:creationId xmlns:p14="http://schemas.microsoft.com/office/powerpoint/2010/main" val="32129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4:  What was Locke’s view of human nature?  How did it influence his ideas about what type of government is best?</a:t>
            </a:r>
            <a:endParaRPr lang="en-US" dirty="0"/>
          </a:p>
        </p:txBody>
      </p:sp>
      <p:sp>
        <p:nvSpPr>
          <p:cNvPr id="4" name="Slide Number Placeholder 3"/>
          <p:cNvSpPr>
            <a:spLocks noGrp="1"/>
          </p:cNvSpPr>
          <p:nvPr>
            <p:ph type="sldNum" sz="quarter" idx="10"/>
          </p:nvPr>
        </p:nvSpPr>
        <p:spPr/>
        <p:txBody>
          <a:bodyPr/>
          <a:lstStyle/>
          <a:p>
            <a:fld id="{CA04F3B5-6803-2744-8C9D-A3C45FC58E9D}" type="slidenum">
              <a:rPr lang="en-US" smtClean="0"/>
              <a:t>3</a:t>
            </a:fld>
            <a:endParaRPr lang="en-US"/>
          </a:p>
        </p:txBody>
      </p:sp>
    </p:spTree>
    <p:extLst>
      <p:ext uri="{BB962C8B-B14F-4D97-AF65-F5344CB8AC3E}">
        <p14:creationId xmlns:p14="http://schemas.microsoft.com/office/powerpoint/2010/main" val="2854739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a:t>
            </a:r>
            <a:r>
              <a:rPr lang="en-US" baseline="0" dirty="0" smtClean="0"/>
              <a:t> meant by the term “social contract”?  How is it connected to the idea that government derives its authority from the consent of the governed?</a:t>
            </a:r>
            <a:endParaRPr lang="en-US" dirty="0"/>
          </a:p>
        </p:txBody>
      </p:sp>
      <p:sp>
        <p:nvSpPr>
          <p:cNvPr id="4" name="Slide Number Placeholder 3"/>
          <p:cNvSpPr>
            <a:spLocks noGrp="1"/>
          </p:cNvSpPr>
          <p:nvPr>
            <p:ph type="sldNum" sz="quarter" idx="10"/>
          </p:nvPr>
        </p:nvSpPr>
        <p:spPr/>
        <p:txBody>
          <a:bodyPr/>
          <a:lstStyle/>
          <a:p>
            <a:fld id="{CA04F3B5-6803-2744-8C9D-A3C45FC58E9D}" type="slidenum">
              <a:rPr lang="en-US" smtClean="0"/>
              <a:t>4</a:t>
            </a:fld>
            <a:endParaRPr lang="en-US"/>
          </a:p>
        </p:txBody>
      </p:sp>
    </p:spTree>
    <p:extLst>
      <p:ext uri="{BB962C8B-B14F-4D97-AF65-F5344CB8AC3E}">
        <p14:creationId xmlns:p14="http://schemas.microsoft.com/office/powerpoint/2010/main" val="59138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Box 1:  What is the primary goal of humans living together</a:t>
            </a:r>
          </a:p>
          <a:p>
            <a:r>
              <a:rPr lang="en-US">
                <a:latin typeface="Calibri" charset="0"/>
                <a:ea typeface="ＭＳ Ｐゴシック" charset="0"/>
                <a:cs typeface="ＭＳ Ｐゴシック" charset="0"/>
              </a:rPr>
              <a:t>Box 2:  What ought to motivate human behavior?</a:t>
            </a:r>
          </a:p>
          <a:p>
            <a:r>
              <a:rPr lang="en-US">
                <a:latin typeface="Calibri" charset="0"/>
                <a:ea typeface="ＭＳ Ｐゴシック" charset="0"/>
                <a:cs typeface="ＭＳ Ｐゴシック" charset="0"/>
              </a:rPr>
              <a:t>Box 3:  What is the relationship between the public sphere and the private sphere?</a:t>
            </a:r>
          </a:p>
          <a:p>
            <a:r>
              <a:rPr lang="en-US">
                <a:latin typeface="Calibri" charset="0"/>
                <a:ea typeface="ＭＳ Ｐゴシック" charset="0"/>
                <a:cs typeface="ＭＳ Ｐゴシック" charset="0"/>
              </a:rPr>
              <a:t>Box 4:  How important is participation in civic activities?</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EF906D-74F4-7D4E-876E-2CED26111084}" type="slidenum">
              <a:rPr lang="en-US" sz="1200"/>
              <a:pPr eaLnBrk="1" hangingPunct="1"/>
              <a:t>8</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D711C3-D4B8-2842-A4C9-36A73A83E3D5}"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711C3-D4B8-2842-A4C9-36A73A83E3D5}"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711C3-D4B8-2842-A4C9-36A73A83E3D5}"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D711C3-D4B8-2842-A4C9-36A73A83E3D5}"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4D711C3-D4B8-2842-A4C9-36A73A83E3D5}" type="datetimeFigureOut">
              <a:rPr lang="en-US" smtClean="0"/>
              <a:t>8/28/14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D711C3-D4B8-2842-A4C9-36A73A83E3D5}" type="datetimeFigureOut">
              <a:rPr lang="en-US" smtClean="0"/>
              <a:t>8/28/14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4D1DF-8CDE-D14C-A3F0-51638FF9F0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D711C3-D4B8-2842-A4C9-36A73A83E3D5}" type="datetimeFigureOut">
              <a:rPr lang="en-US" smtClean="0"/>
              <a:t>8/28/14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D711C3-D4B8-2842-A4C9-36A73A83E3D5}" type="datetimeFigureOut">
              <a:rPr lang="en-US" smtClean="0"/>
              <a:t>8/28/14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711C3-D4B8-2842-A4C9-36A73A83E3D5}" type="datetimeFigureOut">
              <a:rPr lang="en-US" smtClean="0"/>
              <a:t>8/28/14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4D711C3-D4B8-2842-A4C9-36A73A83E3D5}" type="datetimeFigureOut">
              <a:rPr lang="en-US" smtClean="0"/>
              <a:t>8/28/14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504D1DF-8CDE-D14C-A3F0-51638FF9F0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711C3-D4B8-2842-A4C9-36A73A83E3D5}" type="datetimeFigureOut">
              <a:rPr lang="en-US" smtClean="0"/>
              <a:t>8/28/14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4D1DF-8CDE-D14C-A3F0-51638FF9F0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4D711C3-D4B8-2842-A4C9-36A73A83E3D5}" type="datetimeFigureOut">
              <a:rPr lang="en-US" smtClean="0"/>
              <a:t>8/28/14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04D1DF-8CDE-D14C-A3F0-51638FF9F0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 the People assignment</a:t>
            </a:r>
            <a:endParaRPr lang="en-US" dirty="0"/>
          </a:p>
        </p:txBody>
      </p:sp>
      <p:sp>
        <p:nvSpPr>
          <p:cNvPr id="3" name="Subtitle 2"/>
          <p:cNvSpPr>
            <a:spLocks noGrp="1"/>
          </p:cNvSpPr>
          <p:nvPr>
            <p:ph type="subTitle" idx="1"/>
          </p:nvPr>
        </p:nvSpPr>
        <p:spPr/>
        <p:txBody>
          <a:bodyPr/>
          <a:lstStyle/>
          <a:p>
            <a:r>
              <a:rPr lang="en-US" dirty="0" smtClean="0"/>
              <a:t>The Foundation of American Government</a:t>
            </a:r>
            <a:endParaRPr lang="en-US" dirty="0"/>
          </a:p>
        </p:txBody>
      </p:sp>
    </p:spTree>
    <p:extLst>
      <p:ext uri="{BB962C8B-B14F-4D97-AF65-F5344CB8AC3E}">
        <p14:creationId xmlns:p14="http://schemas.microsoft.com/office/powerpoint/2010/main" val="9941146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law of nature” or “natural law”</a:t>
            </a:r>
            <a:endParaRPr lang="en-US" dirty="0"/>
          </a:p>
        </p:txBody>
      </p:sp>
      <p:sp>
        <p:nvSpPr>
          <p:cNvPr id="3" name="Content Placeholder 2"/>
          <p:cNvSpPr>
            <a:spLocks noGrp="1"/>
          </p:cNvSpPr>
          <p:nvPr>
            <p:ph idx="1"/>
          </p:nvPr>
        </p:nvSpPr>
        <p:spPr/>
        <p:txBody>
          <a:bodyPr/>
          <a:lstStyle/>
          <a:p>
            <a:pPr>
              <a:buFontTx/>
              <a:buChar char="-"/>
            </a:pPr>
            <a:r>
              <a:rPr lang="en-US" dirty="0" smtClean="0"/>
              <a:t>Laws of nature are the laws that exist whether or not a government exists or not.  Those include Life, Liberty, and Property</a:t>
            </a:r>
          </a:p>
          <a:p>
            <a:pPr>
              <a:buFontTx/>
              <a:buChar char="-"/>
            </a:pPr>
            <a:r>
              <a:rPr lang="en-US" dirty="0" smtClean="0"/>
              <a:t>Laws made by our Supreme Being</a:t>
            </a:r>
          </a:p>
          <a:p>
            <a:pPr>
              <a:buFontTx/>
              <a:buChar char="-"/>
            </a:pPr>
            <a:r>
              <a:rPr lang="en-US" dirty="0" smtClean="0"/>
              <a:t>Limitations:</a:t>
            </a:r>
          </a:p>
          <a:p>
            <a:pPr lvl="2">
              <a:buFontTx/>
              <a:buChar char="-"/>
            </a:pPr>
            <a:r>
              <a:rPr lang="en-US" dirty="0" smtClean="0"/>
              <a:t>Life, Liberty, and Possession should not be taken away and SHOULD be fought for.</a:t>
            </a:r>
            <a:endParaRPr lang="en-US" dirty="0"/>
          </a:p>
        </p:txBody>
      </p:sp>
      <p:pic>
        <p:nvPicPr>
          <p:cNvPr id="4" name="Picture 3" descr="quote-the-state-of-nature-has-a-law-of-nature-to-govern-it-which-obliges-every-one-and-reason-which-is-john-locke-24789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9889" y="3262310"/>
            <a:ext cx="6027210" cy="2836334"/>
          </a:xfrm>
          <a:prstGeom prst="rect">
            <a:avLst/>
          </a:prstGeom>
        </p:spPr>
      </p:pic>
    </p:spTree>
    <p:extLst>
      <p:ext uri="{BB962C8B-B14F-4D97-AF65-F5344CB8AC3E}">
        <p14:creationId xmlns:p14="http://schemas.microsoft.com/office/powerpoint/2010/main" val="1971525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Locke’s view of human nature…</a:t>
            </a:r>
            <a:endParaRPr lang="en-US" dirty="0"/>
          </a:p>
        </p:txBody>
      </p:sp>
      <p:sp>
        <p:nvSpPr>
          <p:cNvPr id="3" name="Content Placeholder 2"/>
          <p:cNvSpPr>
            <a:spLocks noGrp="1"/>
          </p:cNvSpPr>
          <p:nvPr>
            <p:ph idx="1"/>
          </p:nvPr>
        </p:nvSpPr>
        <p:spPr/>
        <p:txBody>
          <a:bodyPr/>
          <a:lstStyle/>
          <a:p>
            <a:pPr>
              <a:buFontTx/>
              <a:buChar char="-"/>
            </a:pPr>
            <a:r>
              <a:rPr lang="en-US" dirty="0" smtClean="0"/>
              <a:t>Human Nature</a:t>
            </a:r>
          </a:p>
          <a:p>
            <a:pPr lvl="2">
              <a:buFontTx/>
              <a:buChar char="-"/>
            </a:pPr>
            <a:r>
              <a:rPr lang="en-US" dirty="0" smtClean="0"/>
              <a:t>Most are reasonable and good however most will have individual interests at heart</a:t>
            </a:r>
          </a:p>
          <a:p>
            <a:pPr lvl="2">
              <a:buFontTx/>
              <a:buChar char="-"/>
            </a:pPr>
            <a:r>
              <a:rPr lang="en-US" dirty="0" smtClean="0"/>
              <a:t>People who are stronger or smarter will try to take away Life, Liberty, Possessions of the weak</a:t>
            </a:r>
          </a:p>
          <a:p>
            <a:pPr lvl="2">
              <a:buFontTx/>
              <a:buChar char="-"/>
            </a:pPr>
            <a:r>
              <a:rPr lang="en-US" dirty="0" smtClean="0"/>
              <a:t>The weak will bond together to protect their own natural rights</a:t>
            </a:r>
          </a:p>
          <a:p>
            <a:pPr>
              <a:buFontTx/>
              <a:buChar char="-"/>
            </a:pPr>
            <a:r>
              <a:rPr lang="en-US" dirty="0" smtClean="0"/>
              <a:t>Type of Government</a:t>
            </a:r>
          </a:p>
          <a:p>
            <a:pPr lvl="2">
              <a:buFontTx/>
              <a:buChar char="-"/>
            </a:pPr>
            <a:r>
              <a:rPr lang="en-US" dirty="0" smtClean="0"/>
              <a:t>Only individuals should be able to consent to be governed by a legitimate government.  Without consent it is not legitimate</a:t>
            </a:r>
          </a:p>
          <a:p>
            <a:pPr lvl="2">
              <a:buFontTx/>
              <a:buChar char="-"/>
            </a:pPr>
            <a:r>
              <a:rPr lang="en-US" dirty="0" smtClean="0"/>
              <a:t>Government that guarantees rights to preserve natural rights.</a:t>
            </a:r>
          </a:p>
          <a:p>
            <a:pPr lvl="3">
              <a:buFontTx/>
              <a:buChar char="-"/>
            </a:pPr>
            <a:r>
              <a:rPr lang="en-US" dirty="0" smtClean="0"/>
              <a:t>Civil and Political Rights.</a:t>
            </a:r>
          </a:p>
          <a:p>
            <a:pPr lvl="2">
              <a:buFontTx/>
              <a:buChar char="-"/>
            </a:pPr>
            <a:endParaRPr lang="en-US" dirty="0"/>
          </a:p>
        </p:txBody>
      </p:sp>
    </p:spTree>
    <p:extLst>
      <p:ext uri="{BB962C8B-B14F-4D97-AF65-F5344CB8AC3E}">
        <p14:creationId xmlns:p14="http://schemas.microsoft.com/office/powerpoint/2010/main" val="2681062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Social Contract</a:t>
            </a:r>
            <a:endParaRPr lang="en-US" dirty="0"/>
          </a:p>
        </p:txBody>
      </p:sp>
      <p:sp>
        <p:nvSpPr>
          <p:cNvPr id="2" name="Content Placeholder 1"/>
          <p:cNvSpPr>
            <a:spLocks noGrp="1"/>
          </p:cNvSpPr>
          <p:nvPr>
            <p:ph idx="1"/>
          </p:nvPr>
        </p:nvSpPr>
        <p:spPr/>
        <p:txBody>
          <a:bodyPr/>
          <a:lstStyle/>
          <a:p>
            <a:pPr>
              <a:buFontTx/>
              <a:buChar char="-"/>
            </a:pPr>
            <a:r>
              <a:rPr lang="en-US" dirty="0" smtClean="0"/>
              <a:t>Social Contract:  Individuals agree with others to create and live under a government and give it power to make and enforce laws.</a:t>
            </a:r>
          </a:p>
          <a:p>
            <a:pPr lvl="3">
              <a:buFontTx/>
              <a:buChar char="-"/>
            </a:pPr>
            <a:r>
              <a:rPr lang="en-US" dirty="0"/>
              <a:t>Quid Pro Quo:  an exchange…absolute freedom for order</a:t>
            </a:r>
          </a:p>
          <a:p>
            <a:pPr marL="237744" lvl="2" indent="0">
              <a:buNone/>
            </a:pPr>
            <a:endParaRPr lang="en-US" dirty="0" smtClean="0"/>
          </a:p>
          <a:p>
            <a:pPr>
              <a:buFontTx/>
              <a:buChar char="-"/>
            </a:pPr>
            <a:r>
              <a:rPr lang="en-US" dirty="0" smtClean="0"/>
              <a:t>Government is a better alternative to an imperfect state of nature where some will not obey the laws of nature.  Governments purpose is to protect our natural rights which an individual cannot do effectively in a state of nature.</a:t>
            </a:r>
          </a:p>
        </p:txBody>
      </p:sp>
    </p:spTree>
    <p:extLst>
      <p:ext uri="{BB962C8B-B14F-4D97-AF65-F5344CB8AC3E}">
        <p14:creationId xmlns:p14="http://schemas.microsoft.com/office/powerpoint/2010/main" val="3760326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Good”</a:t>
            </a:r>
            <a:endParaRPr lang="en-US" dirty="0"/>
          </a:p>
        </p:txBody>
      </p:sp>
      <p:sp>
        <p:nvSpPr>
          <p:cNvPr id="3" name="Content Placeholder 2"/>
          <p:cNvSpPr>
            <a:spLocks noGrp="1"/>
          </p:cNvSpPr>
          <p:nvPr>
            <p:ph idx="1"/>
          </p:nvPr>
        </p:nvSpPr>
        <p:spPr/>
        <p:txBody>
          <a:bodyPr/>
          <a:lstStyle/>
          <a:p>
            <a:r>
              <a:rPr lang="en-US" dirty="0" smtClean="0"/>
              <a:t>-  Common Good:  What is best for the entire society</a:t>
            </a:r>
          </a:p>
          <a:p>
            <a:r>
              <a:rPr lang="en-US" dirty="0"/>
              <a:t>	</a:t>
            </a:r>
            <a:r>
              <a:rPr lang="en-US" dirty="0" smtClean="0"/>
              <a:t>- Examples:  ??</a:t>
            </a:r>
          </a:p>
        </p:txBody>
      </p:sp>
      <p:pic>
        <p:nvPicPr>
          <p:cNvPr id="4" name="Picture 3" descr="common-goo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302" y="1992841"/>
            <a:ext cx="4383904" cy="4371270"/>
          </a:xfrm>
          <a:prstGeom prst="rect">
            <a:avLst/>
          </a:prstGeom>
        </p:spPr>
      </p:pic>
      <p:pic>
        <p:nvPicPr>
          <p:cNvPr id="5" name="Picture 4" descr="cgcf_logo_web_transparent_bground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6416" y="1992841"/>
            <a:ext cx="5344583" cy="3175000"/>
          </a:xfrm>
          <a:prstGeom prst="rect">
            <a:avLst/>
          </a:prstGeom>
        </p:spPr>
      </p:pic>
    </p:spTree>
    <p:extLst>
      <p:ext uri="{BB962C8B-B14F-4D97-AF65-F5344CB8AC3E}">
        <p14:creationId xmlns:p14="http://schemas.microsoft.com/office/powerpoint/2010/main" val="35503091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atin typeface="Rockwell" charset="0"/>
                <a:ea typeface="ＭＳ Ｐゴシック" charset="0"/>
                <a:cs typeface="ＭＳ Ｐゴシック" charset="0"/>
              </a:rPr>
              <a:t>Civic Virtue</a:t>
            </a:r>
          </a:p>
        </p:txBody>
      </p:sp>
      <p:sp>
        <p:nvSpPr>
          <p:cNvPr id="26627" name="Content Placeholder 2"/>
          <p:cNvSpPr>
            <a:spLocks noGrp="1"/>
          </p:cNvSpPr>
          <p:nvPr>
            <p:ph sz="half" idx="1"/>
          </p:nvPr>
        </p:nvSpPr>
        <p:spPr>
          <a:xfrm>
            <a:off x="498475" y="1044222"/>
            <a:ext cx="3657600" cy="5081941"/>
          </a:xfrm>
        </p:spPr>
        <p:txBody>
          <a:bodyPr>
            <a:normAutofit fontScale="85000" lnSpcReduction="20000"/>
          </a:bodyPr>
          <a:lstStyle/>
          <a:p>
            <a:pPr eaLnBrk="1" hangingPunct="1"/>
            <a:r>
              <a:rPr lang="en-US" dirty="0">
                <a:latin typeface="Rockwell" charset="0"/>
                <a:ea typeface="ＭＳ Ｐゴシック" charset="0"/>
                <a:cs typeface="ＭＳ Ｐゴシック" charset="0"/>
              </a:rPr>
              <a:t>Cultivation of personal habits that are centered around success of a community.</a:t>
            </a:r>
          </a:p>
          <a:p>
            <a:pPr lvl="1" eaLnBrk="1" hangingPunct="1"/>
            <a:r>
              <a:rPr lang="en-US" dirty="0">
                <a:latin typeface="Rockwell" charset="0"/>
                <a:ea typeface="ＭＳ Ｐゴシック" charset="0"/>
              </a:rPr>
              <a:t>Ex:  Relinquishing Power</a:t>
            </a:r>
          </a:p>
          <a:p>
            <a:pPr lvl="1" eaLnBrk="1" hangingPunct="1"/>
            <a:r>
              <a:rPr lang="en-US" dirty="0">
                <a:latin typeface="Rockwell" charset="0"/>
                <a:ea typeface="ＭＳ Ｐゴシック" charset="0"/>
              </a:rPr>
              <a:t>Moral Education</a:t>
            </a:r>
          </a:p>
          <a:p>
            <a:pPr eaLnBrk="1" hangingPunct="1"/>
            <a:r>
              <a:rPr lang="en-US" dirty="0">
                <a:latin typeface="Rockwell" charset="0"/>
                <a:ea typeface="ＭＳ Ｐゴシック" charset="0"/>
                <a:cs typeface="ＭＳ Ｐゴシック" charset="0"/>
              </a:rPr>
              <a:t>Small Communities:  Know and care for one another.  Typically fundamentally alike</a:t>
            </a:r>
          </a:p>
          <a:p>
            <a:pPr eaLnBrk="1" hangingPunct="1"/>
            <a:r>
              <a:rPr lang="en-US" dirty="0">
                <a:latin typeface="Rockwell" charset="0"/>
                <a:ea typeface="ＭＳ Ｐゴシック" charset="0"/>
                <a:cs typeface="ＭＳ Ｐゴシック" charset="0"/>
              </a:rPr>
              <a:t>Large Communities:  More difficult, embracing differences. </a:t>
            </a:r>
          </a:p>
        </p:txBody>
      </p:sp>
      <p:pic>
        <p:nvPicPr>
          <p:cNvPr id="27651" name="Content Placeholder 4" descr="774px-David-Oath_of_the_Horatii-1784.jpg"/>
          <p:cNvPicPr>
            <a:picLocks noGrp="1" noChangeAspect="1"/>
          </p:cNvPicPr>
          <p:nvPr>
            <p:ph sz="half" idx="2"/>
          </p:nvPr>
        </p:nvPicPr>
        <p:blipFill>
          <a:blip r:embed="rId2">
            <a:extLst>
              <a:ext uri="{28A0092B-C50C-407E-A947-70E740481C1C}">
                <a14:useLocalDpi xmlns:a14="http://schemas.microsoft.com/office/drawing/2010/main" val="0"/>
              </a:ext>
            </a:extLst>
          </a:blip>
          <a:srcRect t="-23010" b="-23010"/>
          <a:stretch>
            <a:fillRect/>
          </a:stretch>
        </p:blipFill>
        <p:spPr>
          <a:xfrm>
            <a:off x="4400550" y="1985963"/>
            <a:ext cx="3657600" cy="4140200"/>
          </a:xfrm>
        </p:spPr>
      </p:pic>
      <p:sp>
        <p:nvSpPr>
          <p:cNvPr id="2" name="TextBox 1"/>
          <p:cNvSpPr txBox="1"/>
          <p:nvPr/>
        </p:nvSpPr>
        <p:spPr>
          <a:xfrm rot="259231">
            <a:off x="4289777" y="1086830"/>
            <a:ext cx="4608958" cy="830997"/>
          </a:xfrm>
          <a:prstGeom prst="rect">
            <a:avLst/>
          </a:prstGeom>
          <a:noFill/>
        </p:spPr>
        <p:txBody>
          <a:bodyPr wrap="square" rtlCol="0">
            <a:spAutoFit/>
          </a:bodyPr>
          <a:lstStyle/>
          <a:p>
            <a:r>
              <a:rPr lang="en-US" sz="2400" dirty="0" smtClean="0"/>
              <a:t>Setting aside personal interests to</a:t>
            </a:r>
          </a:p>
          <a:p>
            <a:r>
              <a:rPr lang="en-US" sz="2400" dirty="0" smtClean="0"/>
              <a:t>Promote the common good</a:t>
            </a:r>
            <a:endParaRPr lang="en-US" sz="2400" dirty="0"/>
          </a:p>
        </p:txBody>
      </p:sp>
    </p:spTree>
    <p:extLst>
      <p:ext uri="{BB962C8B-B14F-4D97-AF65-F5344CB8AC3E}">
        <p14:creationId xmlns:p14="http://schemas.microsoft.com/office/powerpoint/2010/main" val="3389632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1" nodeType="clickEffect">
                                  <p:stCondLst>
                                    <p:cond delay="0"/>
                                  </p:stCondLst>
                                  <p:childTnLst>
                                    <p:set>
                                      <p:cBhvr>
                                        <p:cTn id="22" dur="1" fill="hold">
                                          <p:stCondLst>
                                            <p:cond delay="0"/>
                                          </p:stCondLst>
                                        </p:cTn>
                                        <p:tgtEl>
                                          <p:spTgt spid="26627">
                                            <p:txEl>
                                              <p:pRg st="0" end="0"/>
                                            </p:txEl>
                                          </p:spTgt>
                                        </p:tgtEl>
                                        <p:attrNameLst>
                                          <p:attrName>style.visibility</p:attrName>
                                        </p:attrNameLst>
                                      </p:cBhvr>
                                      <p:to>
                                        <p:strVal val="visible"/>
                                      </p:to>
                                    </p:set>
                                    <p:animEffect transition="in" filter="dissolve">
                                      <p:cBhvr>
                                        <p:cTn id="23" dur="500"/>
                                        <p:tgtEl>
                                          <p:spTgt spid="26627">
                                            <p:txEl>
                                              <p:pRg st="0" end="0"/>
                                            </p:txEl>
                                          </p:spTgt>
                                        </p:tgtEl>
                                      </p:cBhvr>
                                    </p:animEffect>
                                  </p:childTnLst>
                                </p:cTn>
                              </p:par>
                              <p:par>
                                <p:cTn id="24" presetID="9" presetClass="entr" presetSubtype="0" fill="hold" grpId="1" nodeType="withEffect">
                                  <p:stCondLst>
                                    <p:cond delay="0"/>
                                  </p:stCondLst>
                                  <p:childTnLst>
                                    <p:set>
                                      <p:cBhvr>
                                        <p:cTn id="25" dur="1" fill="hold">
                                          <p:stCondLst>
                                            <p:cond delay="0"/>
                                          </p:stCondLst>
                                        </p:cTn>
                                        <p:tgtEl>
                                          <p:spTgt spid="26627">
                                            <p:txEl>
                                              <p:pRg st="1" end="1"/>
                                            </p:txEl>
                                          </p:spTgt>
                                        </p:tgtEl>
                                        <p:attrNameLst>
                                          <p:attrName>style.visibility</p:attrName>
                                        </p:attrNameLst>
                                      </p:cBhvr>
                                      <p:to>
                                        <p:strVal val="visible"/>
                                      </p:to>
                                    </p:set>
                                    <p:animEffect transition="in" filter="dissolve">
                                      <p:cBhvr>
                                        <p:cTn id="26" dur="500"/>
                                        <p:tgtEl>
                                          <p:spTgt spid="26627">
                                            <p:txEl>
                                              <p:pRg st="1" end="1"/>
                                            </p:txEl>
                                          </p:spTgt>
                                        </p:tgtEl>
                                      </p:cBhvr>
                                    </p:animEffect>
                                  </p:childTnLst>
                                </p:cTn>
                              </p:par>
                              <p:par>
                                <p:cTn id="27" presetID="9" presetClass="entr" presetSubtype="0" fill="hold" grpId="1" nodeType="withEffect">
                                  <p:stCondLst>
                                    <p:cond delay="0"/>
                                  </p:stCondLst>
                                  <p:childTnLst>
                                    <p:set>
                                      <p:cBhvr>
                                        <p:cTn id="28" dur="1" fill="hold">
                                          <p:stCondLst>
                                            <p:cond delay="0"/>
                                          </p:stCondLst>
                                        </p:cTn>
                                        <p:tgtEl>
                                          <p:spTgt spid="26627">
                                            <p:txEl>
                                              <p:pRg st="2" end="2"/>
                                            </p:txEl>
                                          </p:spTgt>
                                        </p:tgtEl>
                                        <p:attrNameLst>
                                          <p:attrName>style.visibility</p:attrName>
                                        </p:attrNameLst>
                                      </p:cBhvr>
                                      <p:to>
                                        <p:strVal val="visible"/>
                                      </p:to>
                                    </p:set>
                                    <p:animEffect transition="in" filter="dissolve">
                                      <p:cBhvr>
                                        <p:cTn id="29" dur="500"/>
                                        <p:tgtEl>
                                          <p:spTgt spid="2662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1" nodeType="clickEffect">
                                  <p:stCondLst>
                                    <p:cond delay="0"/>
                                  </p:stCondLst>
                                  <p:childTnLst>
                                    <p:set>
                                      <p:cBhvr>
                                        <p:cTn id="33" dur="1" fill="hold">
                                          <p:stCondLst>
                                            <p:cond delay="0"/>
                                          </p:stCondLst>
                                        </p:cTn>
                                        <p:tgtEl>
                                          <p:spTgt spid="26627">
                                            <p:txEl>
                                              <p:pRg st="3" end="3"/>
                                            </p:txEl>
                                          </p:spTgt>
                                        </p:tgtEl>
                                        <p:attrNameLst>
                                          <p:attrName>style.visibility</p:attrName>
                                        </p:attrNameLst>
                                      </p:cBhvr>
                                      <p:to>
                                        <p:strVal val="visible"/>
                                      </p:to>
                                    </p:set>
                                    <p:animEffect transition="in" filter="dissolve">
                                      <p:cBhvr>
                                        <p:cTn id="34" dur="500"/>
                                        <p:tgtEl>
                                          <p:spTgt spid="2662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1" nodeType="clickEffect">
                                  <p:stCondLst>
                                    <p:cond delay="0"/>
                                  </p:stCondLst>
                                  <p:childTnLst>
                                    <p:set>
                                      <p:cBhvr>
                                        <p:cTn id="38" dur="1" fill="hold">
                                          <p:stCondLst>
                                            <p:cond delay="0"/>
                                          </p:stCondLst>
                                        </p:cTn>
                                        <p:tgtEl>
                                          <p:spTgt spid="26627">
                                            <p:txEl>
                                              <p:pRg st="4" end="4"/>
                                            </p:txEl>
                                          </p:spTgt>
                                        </p:tgtEl>
                                        <p:attrNameLst>
                                          <p:attrName>style.visibility</p:attrName>
                                        </p:attrNameLst>
                                      </p:cBhvr>
                                      <p:to>
                                        <p:strVal val="visible"/>
                                      </p:to>
                                    </p:set>
                                    <p:animEffect transition="in" filter="dissolve">
                                      <p:cBhvr>
                                        <p:cTn id="39" dur="500"/>
                                        <p:tgtEl>
                                          <p:spTgt spid="2662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heel(1)">
                                      <p:cBhvr>
                                        <p:cTn id="4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7" grpI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Republicanism</a:t>
            </a:r>
            <a:endParaRPr lang="en-US" dirty="0"/>
          </a:p>
        </p:txBody>
      </p:sp>
      <p:sp>
        <p:nvSpPr>
          <p:cNvPr id="3" name="Content Placeholder 2"/>
          <p:cNvSpPr>
            <a:spLocks noGrp="1"/>
          </p:cNvSpPr>
          <p:nvPr>
            <p:ph idx="1"/>
          </p:nvPr>
        </p:nvSpPr>
        <p:spPr/>
        <p:txBody>
          <a:bodyPr/>
          <a:lstStyle/>
          <a:p>
            <a:r>
              <a:rPr lang="en-US" dirty="0" smtClean="0"/>
              <a:t>Purpose of Government:  Work together with their citizens to promote common good</a:t>
            </a:r>
          </a:p>
          <a:p>
            <a:r>
              <a:rPr lang="en-US" dirty="0" smtClean="0"/>
              <a:t>Essential Characteristics:  Civic virtue, moral education, and small uniform communities</a:t>
            </a:r>
          </a:p>
          <a:p>
            <a:r>
              <a:rPr lang="en-US" dirty="0" smtClean="0"/>
              <a:t>Why those characteristics were important: ??</a:t>
            </a:r>
          </a:p>
          <a:p>
            <a:r>
              <a:rPr lang="en-US" dirty="0" smtClean="0"/>
              <a:t>How can they be maintained or established: ??</a:t>
            </a:r>
            <a:endParaRPr lang="en-US" dirty="0"/>
          </a:p>
        </p:txBody>
      </p:sp>
      <p:pic>
        <p:nvPicPr>
          <p:cNvPr id="4" name="Picture 3" descr="parthen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364855">
            <a:off x="1919112" y="3005028"/>
            <a:ext cx="5012267" cy="3350898"/>
          </a:xfrm>
          <a:prstGeom prst="rect">
            <a:avLst/>
          </a:prstGeom>
        </p:spPr>
      </p:pic>
    </p:spTree>
    <p:extLst>
      <p:ext uri="{BB962C8B-B14F-4D97-AF65-F5344CB8AC3E}">
        <p14:creationId xmlns:p14="http://schemas.microsoft.com/office/powerpoint/2010/main" val="33243702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498475" y="220663"/>
          <a:ext cx="8393113" cy="6367463"/>
        </p:xfrm>
        <a:graphic>
          <a:graphicData uri="http://schemas.openxmlformats.org/drawingml/2006/table">
            <a:tbl>
              <a:tblPr/>
              <a:tblGrid>
                <a:gridCol w="4195763"/>
                <a:gridCol w="4197350"/>
              </a:tblGrid>
              <a:tr h="825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Rockwell" charset="0"/>
                          <a:ea typeface="ＭＳ Ｐゴシック" charset="0"/>
                          <a:cs typeface="ＭＳ Ｐゴシック" charset="0"/>
                        </a:rPr>
                        <a:t>Classical Republicanism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Rockwell" charset="0"/>
                          <a:ea typeface="ＭＳ Ｐゴシック" charset="0"/>
                          <a:cs typeface="ＭＳ Ｐゴシック" charset="0"/>
                        </a:rPr>
                        <a:t>Natural Rights Theory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95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Rockwell" charset="0"/>
                          <a:ea typeface="ＭＳ Ｐゴシック" charset="0"/>
                          <a:cs typeface="ＭＳ Ｐゴシック" charset="0"/>
                        </a:rPr>
                        <a:t>Promote the common good, exercise civic virtue, achieve human </a:t>
                      </a:r>
                      <a:r>
                        <a:rPr kumimoji="0" lang="ja-JP" altLang="en-US" sz="1800" b="0" i="0" u="none" strike="noStrike" cap="none" normalizeH="0" baseline="0" dirty="0">
                          <a:ln>
                            <a:noFill/>
                          </a:ln>
                          <a:solidFill>
                            <a:srgbClr val="000000"/>
                          </a:solidFill>
                          <a:effectLst/>
                          <a:latin typeface="Rockwell" charset="0"/>
                          <a:ea typeface="ＭＳ Ｐゴシック" charset="0"/>
                          <a:cs typeface="ＭＳ Ｐゴシック" charset="0"/>
                        </a:rPr>
                        <a:t>“</a:t>
                      </a:r>
                      <a:r>
                        <a:rPr kumimoji="0" lang="en-US" sz="1800" b="0" i="0" u="none" strike="noStrike" cap="none" normalizeH="0" baseline="0" dirty="0">
                          <a:ln>
                            <a:noFill/>
                          </a:ln>
                          <a:solidFill>
                            <a:srgbClr val="000000"/>
                          </a:solidFill>
                          <a:effectLst/>
                          <a:latin typeface="Rockwell" charset="0"/>
                          <a:ea typeface="ＭＳ Ｐゴシック" charset="0"/>
                          <a:cs typeface="ＭＳ Ｐゴシック" charset="0"/>
                        </a:rPr>
                        <a:t>excellence</a:t>
                      </a:r>
                      <a:r>
                        <a:rPr kumimoji="0" lang="ja-JP" altLang="en-US" sz="1800" b="0" i="0" u="none" strike="noStrike" cap="none" normalizeH="0" baseline="0" dirty="0">
                          <a:ln>
                            <a:noFill/>
                          </a:ln>
                          <a:solidFill>
                            <a:srgbClr val="000000"/>
                          </a:solidFill>
                          <a:effectLst/>
                          <a:latin typeface="Rockwell" charset="0"/>
                          <a:ea typeface="ＭＳ Ｐゴシック" charset="0"/>
                          <a:cs typeface="ＭＳ Ｐゴシック" charset="0"/>
                        </a:rPr>
                        <a:t>”</a:t>
                      </a:r>
                      <a:r>
                        <a:rPr kumimoji="0" lang="en-US" sz="1800" b="0" i="0" u="none" strike="noStrike" cap="none" normalizeH="0" baseline="0" dirty="0">
                          <a:ln>
                            <a:noFill/>
                          </a:ln>
                          <a:solidFill>
                            <a:srgbClr val="000000"/>
                          </a:solidFill>
                          <a:effectLst/>
                          <a:latin typeface="Rockwell" charset="0"/>
                          <a:ea typeface="ＭＳ Ｐゴシック" charset="0"/>
                          <a:cs typeface="ＭＳ Ｐゴシック" charset="0"/>
                        </a:rPr>
                        <a:t> (moral education)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DD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Ensure protection of life, liberty, and property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DD3"/>
                    </a:solidFill>
                  </a:tcPr>
                </a:tc>
              </a:tr>
              <a:tr h="1085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Putting community interest ahead of individual interest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Self-interest, pursuing opportunities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8EA"/>
                    </a:solidFill>
                  </a:tcPr>
                </a:tc>
              </a:tr>
              <a:tr h="168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Public sphere most important; therefore need to limit individual privacy, belief, expression, and opportunity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DD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Public sphere a collection of private individuals and interests; no limits on acquisitions.  Government must be limited; public sphere as small as possible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CDD3"/>
                    </a:solidFill>
                  </a:tcPr>
                </a:tc>
              </a:tr>
              <a:tr h="1476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All citizens should participate fully in community to promote common good; civic virtue related to office holding—the </a:t>
                      </a:r>
                      <a:r>
                        <a:rPr kumimoji="0" lang="ja-JP" altLang="en-US" sz="1800" b="0" i="0" u="none" strike="noStrike" cap="none" normalizeH="0" baseline="0">
                          <a:ln>
                            <a:noFill/>
                          </a:ln>
                          <a:solidFill>
                            <a:srgbClr val="000000"/>
                          </a:solidFill>
                          <a:effectLst/>
                          <a:latin typeface="Rockwell" charset="0"/>
                          <a:ea typeface="ＭＳ Ｐゴシック" charset="0"/>
                          <a:cs typeface="ＭＳ Ｐゴシック" charset="0"/>
                        </a:rPr>
                        <a:t>“</a:t>
                      </a: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office</a:t>
                      </a:r>
                      <a:r>
                        <a:rPr kumimoji="0" lang="ja-JP" altLang="en-US" sz="1800" b="0" i="0" u="none" strike="noStrike" cap="none" normalizeH="0" baseline="0">
                          <a:ln>
                            <a:noFill/>
                          </a:ln>
                          <a:solidFill>
                            <a:srgbClr val="000000"/>
                          </a:solidFill>
                          <a:effectLst/>
                          <a:latin typeface="Rockwell" charset="0"/>
                          <a:ea typeface="ＭＳ Ｐゴシック" charset="0"/>
                          <a:cs typeface="ＭＳ Ｐゴシック" charset="0"/>
                        </a:rPr>
                        <a:t>”</a:t>
                      </a:r>
                      <a:r>
                        <a:rPr kumimoji="0" lang="en-US" sz="1800" b="0" i="0" u="none" strike="noStrike" cap="none" normalizeH="0" baseline="0">
                          <a:ln>
                            <a:noFill/>
                          </a:ln>
                          <a:solidFill>
                            <a:srgbClr val="000000"/>
                          </a:solidFill>
                          <a:effectLst/>
                          <a:latin typeface="Rockwell" charset="0"/>
                          <a:ea typeface="ＭＳ Ｐゴシック" charset="0"/>
                          <a:cs typeface="ＭＳ Ｐゴシック" charset="0"/>
                        </a:rPr>
                        <a:t> of citizen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8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Rockwell" charset="0"/>
                          <a:ea typeface="ＭＳ Ｐゴシック" charset="0"/>
                          <a:cs typeface="ＭＳ Ｐゴシック" charset="0"/>
                        </a:rPr>
                        <a:t>Deciding whether to participate in community or government is up to individual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8EA"/>
                    </a:solidFill>
                  </a:tcPr>
                </a:tc>
              </a:tr>
            </a:tbl>
          </a:graphicData>
        </a:graphic>
      </p:graphicFrame>
    </p:spTree>
    <p:extLst>
      <p:ext uri="{BB962C8B-B14F-4D97-AF65-F5344CB8AC3E}">
        <p14:creationId xmlns:p14="http://schemas.microsoft.com/office/powerpoint/2010/main" val="26351687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403</TotalTime>
  <Words>655</Words>
  <Application>Microsoft Macintosh PowerPoint</Application>
  <PresentationFormat>On-screen Show (4:3)</PresentationFormat>
  <Paragraphs>61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WE the People assignment</vt:lpstr>
      <vt:lpstr>“The law of nature” or “natural law”</vt:lpstr>
      <vt:lpstr>Locke’s view of human nature…</vt:lpstr>
      <vt:lpstr>The Social Contract</vt:lpstr>
      <vt:lpstr>“The Common Good”</vt:lpstr>
      <vt:lpstr>Civic Virtue</vt:lpstr>
      <vt:lpstr>Classical Republicanism</vt:lpstr>
      <vt:lpstr>PowerPoint Presentation</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the People assignment</dc:title>
  <dc:creator>LPS LPS</dc:creator>
  <cp:lastModifiedBy>LPS LPS</cp:lastModifiedBy>
  <cp:revision>7</cp:revision>
  <dcterms:created xsi:type="dcterms:W3CDTF">2014-08-27T12:19:38Z</dcterms:created>
  <dcterms:modified xsi:type="dcterms:W3CDTF">2014-08-28T12:37:01Z</dcterms:modified>
</cp:coreProperties>
</file>