
<file path=[Content_Types].xml><?xml version="1.0" encoding="utf-8"?>
<Types xmlns="http://schemas.openxmlformats.org/package/2006/content-types">
  <Default Extension="xml" ContentType="application/xml"/>
  <Default Extension="wmf" ContentType="image/x-wmf"/>
  <Default Extension="jpg" ContentType="image/jpeg"/>
  <Default Extension="jpe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16.jpg" ContentType="image/png"/>
  <Override PartName="/ppt/media/image20.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9" r:id="rId23"/>
    <p:sldId id="280" r:id="rId24"/>
    <p:sldId id="278" r:id="rId25"/>
    <p:sldId id="281" r:id="rId26"/>
    <p:sldId id="282" r:id="rId27"/>
    <p:sldId id="283" r:id="rId28"/>
    <p:sldId id="284" r:id="rId29"/>
    <p:sldId id="285" r:id="rId30"/>
    <p:sldId id="286" r:id="rId31"/>
    <p:sldId id="287" r:id="rId32"/>
    <p:sldId id="288" r:id="rId33"/>
    <p:sldId id="289" r:id="rId34"/>
    <p:sldId id="290" r:id="rId35"/>
    <p:sldId id="292" r:id="rId36"/>
    <p:sldId id="293" r:id="rId37"/>
    <p:sldId id="294" r:id="rId38"/>
    <p:sldId id="295" r:id="rId39"/>
    <p:sldId id="296"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8" d="100"/>
          <a:sy n="68" d="100"/>
        </p:scale>
        <p:origin x="-226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3AE478-CB67-554C-91E0-B077702C4231}" type="datetimeFigureOut">
              <a:rPr lang="en-US" smtClean="0"/>
              <a:t>4/23/14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279739-09CE-5B47-814A-9A51B0F211B6}" type="slidenum">
              <a:rPr lang="en-US" smtClean="0"/>
              <a:t>‹#›</a:t>
            </a:fld>
            <a:endParaRPr lang="en-US"/>
          </a:p>
        </p:txBody>
      </p:sp>
    </p:spTree>
    <p:extLst>
      <p:ext uri="{BB962C8B-B14F-4D97-AF65-F5344CB8AC3E}">
        <p14:creationId xmlns:p14="http://schemas.microsoft.com/office/powerpoint/2010/main" val="313627620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Malice aforethought</a:t>
            </a:r>
            <a:r>
              <a:rPr lang="en-US" baseline="0" dirty="0" smtClean="0"/>
              <a:t> refers to the mind of the person doing the killing.  MA can mean that the killer, with no serious provocation from the victim either:  1.  intended to kill  2.  intended to inflict great bodily harm, or 3. intended to do any act where there was an obvious risk that death or great bodily injury might result</a:t>
            </a:r>
            <a:endParaRPr lang="en-US" dirty="0"/>
          </a:p>
        </p:txBody>
      </p:sp>
      <p:sp>
        <p:nvSpPr>
          <p:cNvPr id="4" name="Slide Number Placeholder 3"/>
          <p:cNvSpPr>
            <a:spLocks noGrp="1"/>
          </p:cNvSpPr>
          <p:nvPr>
            <p:ph type="sldNum" sz="quarter" idx="10"/>
          </p:nvPr>
        </p:nvSpPr>
        <p:spPr/>
        <p:txBody>
          <a:bodyPr/>
          <a:lstStyle/>
          <a:p>
            <a:fld id="{78279739-09CE-5B47-814A-9A51B0F211B6}" type="slidenum">
              <a:rPr lang="en-US" smtClean="0"/>
              <a:t>4</a:t>
            </a:fld>
            <a:endParaRPr lang="en-US"/>
          </a:p>
        </p:txBody>
      </p:sp>
    </p:spTree>
    <p:extLst>
      <p:ext uri="{BB962C8B-B14F-4D97-AF65-F5344CB8AC3E}">
        <p14:creationId xmlns:p14="http://schemas.microsoft.com/office/powerpoint/2010/main" val="3658678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What’s the difference</a:t>
            </a:r>
            <a:r>
              <a:rPr lang="en-US" baseline="0" dirty="0" smtClean="0"/>
              <a:t> between murder and manslaughter?</a:t>
            </a:r>
          </a:p>
          <a:p>
            <a:r>
              <a:rPr lang="en-US" baseline="0" dirty="0" smtClean="0"/>
              <a:t>What is malice aforethought?</a:t>
            </a:r>
          </a:p>
          <a:p>
            <a:r>
              <a:rPr lang="en-US" baseline="0" dirty="0" smtClean="0"/>
              <a:t>Difference between FIRST &amp; SECOND degree?</a:t>
            </a:r>
          </a:p>
          <a:p>
            <a:r>
              <a:rPr lang="en-US" baseline="0" dirty="0" smtClean="0"/>
              <a:t>Voluntary vs. Involuntary?</a:t>
            </a:r>
          </a:p>
        </p:txBody>
      </p:sp>
      <p:sp>
        <p:nvSpPr>
          <p:cNvPr id="4" name="Slide Number Placeholder 3"/>
          <p:cNvSpPr>
            <a:spLocks noGrp="1"/>
          </p:cNvSpPr>
          <p:nvPr>
            <p:ph type="sldNum" sz="quarter" idx="10"/>
          </p:nvPr>
        </p:nvSpPr>
        <p:spPr/>
        <p:txBody>
          <a:bodyPr/>
          <a:lstStyle/>
          <a:p>
            <a:fld id="{78279739-09CE-5B47-814A-9A51B0F211B6}" type="slidenum">
              <a:rPr lang="en-US" smtClean="0"/>
              <a:t>5</a:t>
            </a:fld>
            <a:endParaRPr lang="en-US"/>
          </a:p>
        </p:txBody>
      </p:sp>
    </p:spTree>
    <p:extLst>
      <p:ext uri="{BB962C8B-B14F-4D97-AF65-F5344CB8AC3E}">
        <p14:creationId xmlns:p14="http://schemas.microsoft.com/office/powerpoint/2010/main" val="3803168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Questions to think about:</a:t>
            </a:r>
          </a:p>
          <a:p>
            <a:r>
              <a:rPr lang="en-US" dirty="0" smtClean="0"/>
              <a:t>Is there reasonable doubt that they are guilty??</a:t>
            </a:r>
          </a:p>
          <a:p>
            <a:r>
              <a:rPr lang="en-US" dirty="0" smtClean="0"/>
              <a:t>Was</a:t>
            </a:r>
            <a:r>
              <a:rPr lang="en-US" baseline="0" dirty="0" smtClean="0"/>
              <a:t> harm caused by offense inconsequential??</a:t>
            </a:r>
          </a:p>
          <a:p>
            <a:r>
              <a:rPr lang="en-US" baseline="0" dirty="0" smtClean="0"/>
              <a:t>Is probable punishment in proportion to offense or offender?</a:t>
            </a:r>
          </a:p>
          <a:p>
            <a:r>
              <a:rPr lang="en-US" baseline="0" dirty="0" smtClean="0"/>
              <a:t>Is crime itself rarely enforced?</a:t>
            </a:r>
          </a:p>
          <a:p>
            <a:r>
              <a:rPr lang="en-US" baseline="0" dirty="0" smtClean="0"/>
              <a:t>Is offender extremely old or young?</a:t>
            </a:r>
          </a:p>
          <a:p>
            <a:r>
              <a:rPr lang="en-US" baseline="0" dirty="0" smtClean="0"/>
              <a:t>Is the crime a high priority of prosecutor’s office?</a:t>
            </a:r>
          </a:p>
          <a:p>
            <a:r>
              <a:rPr lang="en-US" baseline="0" dirty="0" smtClean="0"/>
              <a:t>Is the case too old?</a:t>
            </a:r>
            <a:endParaRPr lang="en-US" dirty="0"/>
          </a:p>
        </p:txBody>
      </p:sp>
      <p:sp>
        <p:nvSpPr>
          <p:cNvPr id="4" name="Slide Number Placeholder 3"/>
          <p:cNvSpPr>
            <a:spLocks noGrp="1"/>
          </p:cNvSpPr>
          <p:nvPr>
            <p:ph type="sldNum" sz="quarter" idx="10"/>
          </p:nvPr>
        </p:nvSpPr>
        <p:spPr/>
        <p:txBody>
          <a:bodyPr/>
          <a:lstStyle/>
          <a:p>
            <a:fld id="{78279739-09CE-5B47-814A-9A51B0F211B6}" type="slidenum">
              <a:rPr lang="en-US" smtClean="0"/>
              <a:t>11</a:t>
            </a:fld>
            <a:endParaRPr lang="en-US"/>
          </a:p>
        </p:txBody>
      </p:sp>
    </p:spTree>
    <p:extLst>
      <p:ext uri="{BB962C8B-B14F-4D97-AF65-F5344CB8AC3E}">
        <p14:creationId xmlns:p14="http://schemas.microsoft.com/office/powerpoint/2010/main" val="2803670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most courtrooms,</a:t>
            </a:r>
            <a:r>
              <a:rPr lang="en-US" baseline="0" dirty="0" smtClean="0"/>
              <a:t> the judge bench is on raised platform.  Why do you think this is so?</a:t>
            </a:r>
          </a:p>
          <a:p>
            <a:r>
              <a:rPr lang="en-US" baseline="0" dirty="0" smtClean="0"/>
              <a:t>In all courtrooms the witness stand is next to the judge closest to the jury box…why?</a:t>
            </a:r>
          </a:p>
          <a:p>
            <a:r>
              <a:rPr lang="en-US" baseline="0" dirty="0" smtClean="0"/>
              <a:t>Partition between spectators and court called the bar.  Why is it there?  Who may pass it?</a:t>
            </a:r>
            <a:endParaRPr lang="en-US" dirty="0"/>
          </a:p>
        </p:txBody>
      </p:sp>
      <p:sp>
        <p:nvSpPr>
          <p:cNvPr id="4" name="Slide Number Placeholder 3"/>
          <p:cNvSpPr>
            <a:spLocks noGrp="1"/>
          </p:cNvSpPr>
          <p:nvPr>
            <p:ph type="sldNum" sz="quarter" idx="10"/>
          </p:nvPr>
        </p:nvSpPr>
        <p:spPr/>
        <p:txBody>
          <a:bodyPr/>
          <a:lstStyle/>
          <a:p>
            <a:fld id="{78279739-09CE-5B47-814A-9A51B0F211B6}" type="slidenum">
              <a:rPr lang="en-US" smtClean="0"/>
              <a:t>15</a:t>
            </a:fld>
            <a:endParaRPr lang="en-US"/>
          </a:p>
        </p:txBody>
      </p:sp>
    </p:spTree>
    <p:extLst>
      <p:ext uri="{BB962C8B-B14F-4D97-AF65-F5344CB8AC3E}">
        <p14:creationId xmlns:p14="http://schemas.microsoft.com/office/powerpoint/2010/main" val="2193885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a:t>
            </a:r>
            <a:r>
              <a:rPr lang="en-US" baseline="0" dirty="0" smtClean="0"/>
              <a:t> states attorneys ask questions and others judge gets list of questions</a:t>
            </a:r>
          </a:p>
          <a:p>
            <a:r>
              <a:rPr lang="en-US" baseline="0" dirty="0" err="1" smtClean="0"/>
              <a:t>Premeptory</a:t>
            </a:r>
            <a:r>
              <a:rPr lang="en-US" baseline="0" dirty="0" smtClean="0"/>
              <a:t> Challenge:  CANNOT be based on jurors race or gender</a:t>
            </a:r>
            <a:endParaRPr lang="en-US" dirty="0"/>
          </a:p>
        </p:txBody>
      </p:sp>
      <p:sp>
        <p:nvSpPr>
          <p:cNvPr id="4" name="Slide Number Placeholder 3"/>
          <p:cNvSpPr>
            <a:spLocks noGrp="1"/>
          </p:cNvSpPr>
          <p:nvPr>
            <p:ph type="sldNum" sz="quarter" idx="10"/>
          </p:nvPr>
        </p:nvSpPr>
        <p:spPr/>
        <p:txBody>
          <a:bodyPr/>
          <a:lstStyle/>
          <a:p>
            <a:fld id="{78279739-09CE-5B47-814A-9A51B0F211B6}" type="slidenum">
              <a:rPr lang="en-US" smtClean="0"/>
              <a:t>19</a:t>
            </a:fld>
            <a:endParaRPr lang="en-US"/>
          </a:p>
        </p:txBody>
      </p:sp>
    </p:spTree>
    <p:extLst>
      <p:ext uri="{BB962C8B-B14F-4D97-AF65-F5344CB8AC3E}">
        <p14:creationId xmlns:p14="http://schemas.microsoft.com/office/powerpoint/2010/main" val="2834171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do you think there is NO</a:t>
            </a:r>
            <a:r>
              <a:rPr lang="en-US" baseline="0" dirty="0" smtClean="0"/>
              <a:t> limit on challenges for cause and a limit on peremptory challenges?</a:t>
            </a:r>
          </a:p>
          <a:p>
            <a:r>
              <a:rPr lang="en-US" baseline="0" dirty="0" smtClean="0"/>
              <a:t>Should Supreme Court ban peremptory challenges based on religion or disability?</a:t>
            </a:r>
          </a:p>
          <a:p>
            <a:r>
              <a:rPr lang="en-US" baseline="0" dirty="0" smtClean="0"/>
              <a:t>Goals of judges, prosecution, and defense often vary.  What differences might they have about jury selection?</a:t>
            </a:r>
            <a:endParaRPr lang="en-US" dirty="0"/>
          </a:p>
        </p:txBody>
      </p:sp>
      <p:sp>
        <p:nvSpPr>
          <p:cNvPr id="4" name="Slide Number Placeholder 3"/>
          <p:cNvSpPr>
            <a:spLocks noGrp="1"/>
          </p:cNvSpPr>
          <p:nvPr>
            <p:ph type="sldNum" sz="quarter" idx="10"/>
          </p:nvPr>
        </p:nvSpPr>
        <p:spPr/>
        <p:txBody>
          <a:bodyPr/>
          <a:lstStyle/>
          <a:p>
            <a:fld id="{78279739-09CE-5B47-814A-9A51B0F211B6}" type="slidenum">
              <a:rPr lang="en-US" smtClean="0"/>
              <a:t>20</a:t>
            </a:fld>
            <a:endParaRPr lang="en-US"/>
          </a:p>
        </p:txBody>
      </p:sp>
    </p:spTree>
    <p:extLst>
      <p:ext uri="{BB962C8B-B14F-4D97-AF65-F5344CB8AC3E}">
        <p14:creationId xmlns:p14="http://schemas.microsoft.com/office/powerpoint/2010/main" val="3503773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Direct Example: Will sees Maria point a gun at Marsha and pull the trigger.</a:t>
            </a:r>
          </a:p>
          <a:p>
            <a:r>
              <a:rPr lang="en-US" dirty="0" smtClean="0"/>
              <a:t>Circumstantial:</a:t>
            </a:r>
            <a:r>
              <a:rPr lang="en-US" baseline="0" dirty="0" smtClean="0"/>
              <a:t>  Will sees Maria with a smoking gun in her hand standing over Marsha’s dead body</a:t>
            </a:r>
          </a:p>
          <a:p>
            <a:r>
              <a:rPr lang="en-US" baseline="0" dirty="0" smtClean="0"/>
              <a:t>Both:  Fingerprints on gun….assumed used to </a:t>
            </a:r>
            <a:r>
              <a:rPr lang="en-US" baseline="0" dirty="0" err="1" smtClean="0"/>
              <a:t>klll</a:t>
            </a:r>
            <a:endParaRPr lang="en-US" dirty="0"/>
          </a:p>
        </p:txBody>
      </p:sp>
      <p:sp>
        <p:nvSpPr>
          <p:cNvPr id="4" name="Slide Number Placeholder 3"/>
          <p:cNvSpPr>
            <a:spLocks noGrp="1"/>
          </p:cNvSpPr>
          <p:nvPr>
            <p:ph type="sldNum" sz="quarter" idx="10"/>
          </p:nvPr>
        </p:nvSpPr>
        <p:spPr/>
        <p:txBody>
          <a:bodyPr/>
          <a:lstStyle/>
          <a:p>
            <a:fld id="{78279739-09CE-5B47-814A-9A51B0F211B6}" type="slidenum">
              <a:rPr lang="en-US" smtClean="0"/>
              <a:t>22</a:t>
            </a:fld>
            <a:endParaRPr lang="en-US"/>
          </a:p>
        </p:txBody>
      </p:sp>
    </p:spTree>
    <p:extLst>
      <p:ext uri="{BB962C8B-B14F-4D97-AF65-F5344CB8AC3E}">
        <p14:creationId xmlns:p14="http://schemas.microsoft.com/office/powerpoint/2010/main" val="2123770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EB5ECD5-515E-4817-8A06-1D2ED2C83850}" type="datetime4">
              <a:rPr lang="en-US" smtClean="0"/>
              <a:pPr/>
              <a:t>April 23,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normAutofit/>
          </a:bodyPr>
          <a:lstStyle/>
          <a:p>
            <a:fld id="{1D72EBF8-7CF5-44B7-B2BF-E22DE4D0703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userDrawn="1"/>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userDrawn="1"/>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userDrawn="1"/>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userDrawn="1"/>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5B59F4-DDCB-41FF-83F5-A48440F36FA7}" type="datetime4">
              <a:rPr lang="en-US" smtClean="0"/>
              <a:pPr/>
              <a:t>April 23,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userDrawn="1"/>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userDrawn="1"/>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userDrawn="1"/>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userDrawn="1"/>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056348-D703-428C-A1C4-7D6796EF5F41}" type="datetime4">
              <a:rPr lang="en-US" smtClean="0"/>
              <a:pPr/>
              <a:t>April 23,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32D1919-1B5F-4141-B613-3E5C6008A186}" type="datetime4">
              <a:rPr lang="en-US" smtClean="0"/>
              <a:pPr/>
              <a:t>April 23,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AD22427-B1DD-49E6-9F05-DE0F1467D7DC}" type="datetime4">
              <a:rPr lang="en-US" smtClean="0"/>
              <a:pPr/>
              <a:t>April 23,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BCCA7B5-8BC9-491C-A887-7C3E7ED947D8}" type="datetime4">
              <a:rPr lang="en-US" smtClean="0"/>
              <a:pPr/>
              <a:t>April 23, 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BDA18ED0-40F2-434C-A848-B92581875164}" type="datetime4">
              <a:rPr lang="en-US" smtClean="0"/>
              <a:pPr/>
              <a:t>April 23, 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72EBF8-7CF5-44B7-B2BF-E22DE4D0703D}" type="slidenum">
              <a:rPr lang="en-US" smtClean="0"/>
              <a:pPr/>
              <a:t>‹#›</a:t>
            </a:fld>
            <a:endParaRPr lang="en-US"/>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7855437F-F4F9-44A9-B4D3-9191CA04E889}" type="datetime4">
              <a:rPr lang="en-US" smtClean="0"/>
              <a:pPr/>
              <a:t>April 23, 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39A24E59-01D0-4537-B876-7E5EC75B028D}" type="datetime4">
              <a:rPr lang="en-US" smtClean="0"/>
              <a:pPr/>
              <a:t>April 23, 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55A2E49-18A1-40BC-BA5D-5A2EC8FDDF15}" type="datetime4">
              <a:rPr lang="en-US" smtClean="0"/>
              <a:pPr/>
              <a:t>April 23, 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2983DA4-3B24-449B-95CA-514EB7E30A99}" type="datetime4">
              <a:rPr lang="en-US" smtClean="0"/>
              <a:pPr/>
              <a:t>April 23, 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w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942120D2-3948-4F8F-BE5D-E7E7D97880B2}" type="datetime4">
              <a:rPr lang="en-US" smtClean="0"/>
              <a:pPr/>
              <a:t>April 23, 2014</a:t>
            </a:fld>
            <a:endParaRPr lang="en-US" dirty="0" err="1"/>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dirty="0"/>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1D72EBF8-7CF5-44B7-B2BF-E22DE4D0703D}"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8.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The trial of </a:t>
            </a:r>
            <a:r>
              <a:rPr lang="en-US" dirty="0" err="1" smtClean="0"/>
              <a:t>thomas</a:t>
            </a:r>
            <a:r>
              <a:rPr lang="en-US" dirty="0" smtClean="0"/>
              <a:t> wade Carter</a:t>
            </a:r>
            <a:endParaRPr lang="en-US" dirty="0"/>
          </a:p>
        </p:txBody>
      </p:sp>
      <p:sp>
        <p:nvSpPr>
          <p:cNvPr id="3" name="Subtitle 2"/>
          <p:cNvSpPr>
            <a:spLocks noGrp="1"/>
          </p:cNvSpPr>
          <p:nvPr>
            <p:ph type="subTitle" idx="1"/>
          </p:nvPr>
        </p:nvSpPr>
        <p:spPr/>
        <p:txBody>
          <a:bodyPr/>
          <a:lstStyle/>
          <a:p>
            <a:r>
              <a:rPr lang="en-US" dirty="0" smtClean="0"/>
              <a:t>A “Mock Trial” simulating the flow of a criminal trial</a:t>
            </a:r>
            <a:endParaRPr lang="en-US" dirty="0"/>
          </a:p>
        </p:txBody>
      </p:sp>
    </p:spTree>
    <p:extLst>
      <p:ext uri="{BB962C8B-B14F-4D97-AF65-F5344CB8AC3E}">
        <p14:creationId xmlns:p14="http://schemas.microsoft.com/office/powerpoint/2010/main" val="59008178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Bail  activity discussion:</a:t>
            </a:r>
            <a:endParaRPr lang="en-US" dirty="0"/>
          </a:p>
        </p:txBody>
      </p:sp>
      <p:sp>
        <p:nvSpPr>
          <p:cNvPr id="3" name="Content Placeholder 2"/>
          <p:cNvSpPr>
            <a:spLocks noGrp="1"/>
          </p:cNvSpPr>
          <p:nvPr>
            <p:ph idx="1"/>
          </p:nvPr>
        </p:nvSpPr>
        <p:spPr/>
        <p:txBody>
          <a:bodyPr/>
          <a:lstStyle/>
          <a:p>
            <a:r>
              <a:rPr lang="en-US" dirty="0" smtClean="0"/>
              <a:t>What were the judges decisions?  Why?  </a:t>
            </a:r>
          </a:p>
          <a:p>
            <a:r>
              <a:rPr lang="en-US" dirty="0" smtClean="0"/>
              <a:t>Do you agree that bail should sometimes be denied and an accused person held in custody?  Explain.  If you agree, under what circumstances should judges be allowed to deny bail?  Why?</a:t>
            </a:r>
          </a:p>
          <a:p>
            <a:r>
              <a:rPr lang="en-US" dirty="0" smtClean="0"/>
              <a:t>The American criminal trial system is based on the notion that all people are considered innocent until proven guilty.  Do you think the idea of bail runs contrary to this concept?  Why or why not?</a:t>
            </a:r>
            <a:endParaRPr lang="en-US" dirty="0"/>
          </a:p>
        </p:txBody>
      </p:sp>
    </p:spTree>
    <p:extLst>
      <p:ext uri="{BB962C8B-B14F-4D97-AF65-F5344CB8AC3E}">
        <p14:creationId xmlns:p14="http://schemas.microsoft.com/office/powerpoint/2010/main" val="216298270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Prosecutorial Review</a:t>
            </a:r>
            <a:endParaRPr lang="en-US" dirty="0"/>
          </a:p>
        </p:txBody>
      </p:sp>
      <p:sp>
        <p:nvSpPr>
          <p:cNvPr id="5" name="Content Placeholder 4"/>
          <p:cNvSpPr>
            <a:spLocks noGrp="1"/>
          </p:cNvSpPr>
          <p:nvPr>
            <p:ph sz="quarter" idx="13"/>
          </p:nvPr>
        </p:nvSpPr>
        <p:spPr>
          <a:xfrm>
            <a:off x="124244" y="1536192"/>
            <a:ext cx="4219156" cy="3877056"/>
          </a:xfrm>
        </p:spPr>
        <p:txBody>
          <a:bodyPr/>
          <a:lstStyle/>
          <a:p>
            <a:r>
              <a:rPr lang="en-US" dirty="0" smtClean="0"/>
              <a:t>After an arrest prosecutors reviews case to decide what crime should be charged</a:t>
            </a:r>
          </a:p>
          <a:p>
            <a:pPr lvl="1"/>
            <a:r>
              <a:rPr lang="en-US" b="1" dirty="0" smtClean="0"/>
              <a:t>Prosecutorial Discretion</a:t>
            </a:r>
          </a:p>
          <a:p>
            <a:pPr lvl="1"/>
            <a:r>
              <a:rPr lang="en-US" dirty="0" smtClean="0"/>
              <a:t>By individuals or teams</a:t>
            </a:r>
          </a:p>
          <a:p>
            <a:r>
              <a:rPr lang="en-US" dirty="0" smtClean="0"/>
              <a:t>Factors in exercising discretion</a:t>
            </a:r>
          </a:p>
          <a:p>
            <a:pPr lvl="1"/>
            <a:r>
              <a:rPr lang="en-US" dirty="0" smtClean="0"/>
              <a:t>Prosecute if after investigation…</a:t>
            </a:r>
          </a:p>
          <a:p>
            <a:pPr lvl="2"/>
            <a:r>
              <a:rPr lang="en-US" dirty="0" smtClean="0"/>
              <a:t>Crime has been committed</a:t>
            </a:r>
          </a:p>
          <a:p>
            <a:pPr lvl="2"/>
            <a:r>
              <a:rPr lang="en-US" dirty="0" smtClean="0"/>
              <a:t>Identify person who committed it</a:t>
            </a:r>
          </a:p>
          <a:p>
            <a:pPr lvl="2"/>
            <a:r>
              <a:rPr lang="en-US" dirty="0" smtClean="0"/>
              <a:t>Have evidence that supports a guilty verdict</a:t>
            </a:r>
            <a:endParaRPr lang="en-US" dirty="0"/>
          </a:p>
        </p:txBody>
      </p:sp>
      <p:pic>
        <p:nvPicPr>
          <p:cNvPr id="2" name="Content Placeholder 1" descr="reiser_4_2.jpg"/>
          <p:cNvPicPr>
            <a:picLocks noGrp="1" noChangeAspect="1"/>
          </p:cNvPicPr>
          <p:nvPr>
            <p:ph sz="quarter" idx="14"/>
          </p:nvPr>
        </p:nvPicPr>
        <p:blipFill>
          <a:blip r:embed="rId3">
            <a:extLst>
              <a:ext uri="{28A0092B-C50C-407E-A947-70E740481C1C}">
                <a14:useLocalDpi xmlns:a14="http://schemas.microsoft.com/office/drawing/2010/main" val="0"/>
              </a:ext>
            </a:extLst>
          </a:blip>
          <a:srcRect t="-15204" b="-15204"/>
          <a:stretch>
            <a:fillRect/>
          </a:stretch>
        </p:blipFill>
        <p:spPr>
          <a:xfrm>
            <a:off x="4721265" y="1536192"/>
            <a:ext cx="3971618" cy="3877056"/>
          </a:xfrm>
        </p:spPr>
      </p:pic>
    </p:spTree>
    <p:extLst>
      <p:ext uri="{BB962C8B-B14F-4D97-AF65-F5344CB8AC3E}">
        <p14:creationId xmlns:p14="http://schemas.microsoft.com/office/powerpoint/2010/main" val="156003156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activity:</a:t>
            </a:r>
            <a:endParaRPr lang="en-US" dirty="0"/>
          </a:p>
        </p:txBody>
      </p:sp>
      <p:sp>
        <p:nvSpPr>
          <p:cNvPr id="3" name="Content Placeholder 2"/>
          <p:cNvSpPr>
            <a:spLocks noGrp="1"/>
          </p:cNvSpPr>
          <p:nvPr>
            <p:ph idx="1"/>
          </p:nvPr>
        </p:nvSpPr>
        <p:spPr/>
        <p:txBody>
          <a:bodyPr/>
          <a:lstStyle/>
          <a:p>
            <a:r>
              <a:rPr lang="en-US" dirty="0" smtClean="0"/>
              <a:t>In groups of three you will be playing the roles of prosecuting attorney’s assigned to prosecutorial review of the Thomas Carter case.</a:t>
            </a:r>
          </a:p>
          <a:p>
            <a:r>
              <a:rPr lang="en-US" dirty="0" smtClean="0"/>
              <a:t>Review the following materials:</a:t>
            </a:r>
          </a:p>
          <a:p>
            <a:pPr lvl="1"/>
            <a:r>
              <a:rPr lang="en-US" dirty="0" smtClean="0"/>
              <a:t>Police Crime Investigation Report (Portfolio #32)</a:t>
            </a:r>
          </a:p>
          <a:p>
            <a:pPr lvl="1"/>
            <a:r>
              <a:rPr lang="en-US" dirty="0" smtClean="0"/>
              <a:t>State Criminal Code (Portfolio #32)</a:t>
            </a:r>
          </a:p>
          <a:p>
            <a:pPr lvl="1"/>
            <a:r>
              <a:rPr lang="en-US" dirty="0" smtClean="0"/>
              <a:t>“What Should the Charge Be?” Handout</a:t>
            </a:r>
          </a:p>
          <a:p>
            <a:r>
              <a:rPr lang="en-US" dirty="0" smtClean="0"/>
              <a:t>As a group, answer the questions on the handout and be prepared to turn in and discuss as a class.  You will need to choose one individual from the group to write your group’s answers.</a:t>
            </a:r>
            <a:endParaRPr lang="en-US" dirty="0"/>
          </a:p>
        </p:txBody>
      </p:sp>
    </p:spTree>
    <p:extLst>
      <p:ext uri="{BB962C8B-B14F-4D97-AF65-F5344CB8AC3E}">
        <p14:creationId xmlns:p14="http://schemas.microsoft.com/office/powerpoint/2010/main" val="353051374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Class Discussion:</a:t>
            </a:r>
            <a:endParaRPr lang="en-US" dirty="0"/>
          </a:p>
        </p:txBody>
      </p:sp>
      <p:sp>
        <p:nvSpPr>
          <p:cNvPr id="3" name="Content Placeholder 2"/>
          <p:cNvSpPr>
            <a:spLocks noGrp="1"/>
          </p:cNvSpPr>
          <p:nvPr>
            <p:ph idx="1"/>
          </p:nvPr>
        </p:nvSpPr>
        <p:spPr>
          <a:xfrm>
            <a:off x="685800" y="1187293"/>
            <a:ext cx="7772400" cy="4146708"/>
          </a:xfrm>
        </p:spPr>
        <p:txBody>
          <a:bodyPr>
            <a:normAutofit lnSpcReduction="10000"/>
          </a:bodyPr>
          <a:lstStyle/>
          <a:p>
            <a:r>
              <a:rPr lang="en-US" dirty="0" smtClean="0"/>
              <a:t>In your own words, what is prosecutorial discretion?  What are its advantages and disadvantages?</a:t>
            </a:r>
          </a:p>
          <a:p>
            <a:r>
              <a:rPr lang="en-US" dirty="0" smtClean="0"/>
              <a:t>Review the factors in exercising prosecutorial discretion, which do you think are valid?  Which, if any, don’t you think should be used?  Why?</a:t>
            </a:r>
          </a:p>
          <a:p>
            <a:r>
              <a:rPr lang="en-US" dirty="0" smtClean="0"/>
              <a:t>What is the doctrine of transferred intent?  How does it apply to the Carter case?</a:t>
            </a:r>
          </a:p>
          <a:p>
            <a:r>
              <a:rPr lang="en-US" dirty="0" smtClean="0"/>
              <a:t>What might Prosecutor Stein think that the facts do not support pre-meditation or transferred intent?</a:t>
            </a:r>
          </a:p>
          <a:p>
            <a:r>
              <a:rPr lang="en-US" dirty="0" smtClean="0"/>
              <a:t>Why did Prosecutor Stein argue against a charge of voluntary manslaughter?  Explain</a:t>
            </a:r>
          </a:p>
          <a:p>
            <a:r>
              <a:rPr lang="en-US" dirty="0" smtClean="0"/>
              <a:t>What additional evidence, if any, do the prosecutors need to make a decision?</a:t>
            </a:r>
            <a:endParaRPr lang="en-US" dirty="0"/>
          </a:p>
        </p:txBody>
      </p:sp>
    </p:spTree>
    <p:extLst>
      <p:ext uri="{BB962C8B-B14F-4D97-AF65-F5344CB8AC3E}">
        <p14:creationId xmlns:p14="http://schemas.microsoft.com/office/powerpoint/2010/main" val="35578542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Plea bargaining</a:t>
            </a:r>
            <a:endParaRPr lang="en-US" dirty="0"/>
          </a:p>
        </p:txBody>
      </p:sp>
      <p:sp>
        <p:nvSpPr>
          <p:cNvPr id="3" name="Content Placeholder 2"/>
          <p:cNvSpPr>
            <a:spLocks noGrp="1"/>
          </p:cNvSpPr>
          <p:nvPr>
            <p:ph idx="1"/>
          </p:nvPr>
        </p:nvSpPr>
        <p:spPr/>
        <p:txBody>
          <a:bodyPr/>
          <a:lstStyle/>
          <a:p>
            <a:r>
              <a:rPr lang="en-US" dirty="0" smtClean="0"/>
              <a:t>Substitute Day:  Reading Assignment over Plea Bargaining &amp; rest of the pre-trial information.</a:t>
            </a:r>
            <a:endParaRPr lang="en-US" dirty="0"/>
          </a:p>
        </p:txBody>
      </p:sp>
    </p:spTree>
    <p:extLst>
      <p:ext uri="{BB962C8B-B14F-4D97-AF65-F5344CB8AC3E}">
        <p14:creationId xmlns:p14="http://schemas.microsoft.com/office/powerpoint/2010/main" val="361152632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Courtroom</a:t>
            </a:r>
            <a:endParaRPr lang="en-US" dirty="0"/>
          </a:p>
        </p:txBody>
      </p:sp>
      <p:pic>
        <p:nvPicPr>
          <p:cNvPr id="3" name="Picture 2" descr="ap178i1.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288731"/>
            <a:ext cx="7772400" cy="5258222"/>
          </a:xfrm>
          <a:prstGeom prst="rect">
            <a:avLst/>
          </a:prstGeom>
        </p:spPr>
      </p:pic>
    </p:spTree>
    <p:extLst>
      <p:ext uri="{BB962C8B-B14F-4D97-AF65-F5344CB8AC3E}">
        <p14:creationId xmlns:p14="http://schemas.microsoft.com/office/powerpoint/2010/main" val="283382530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Cast of characters</a:t>
            </a:r>
            <a:endParaRPr lang="en-US" dirty="0"/>
          </a:p>
        </p:txBody>
      </p:sp>
      <p:sp>
        <p:nvSpPr>
          <p:cNvPr id="3" name="Content Placeholder 2"/>
          <p:cNvSpPr>
            <a:spLocks noGrp="1"/>
          </p:cNvSpPr>
          <p:nvPr>
            <p:ph idx="1"/>
          </p:nvPr>
        </p:nvSpPr>
        <p:spPr>
          <a:xfrm>
            <a:off x="352795" y="1600201"/>
            <a:ext cx="8467075" cy="4750616"/>
          </a:xfrm>
        </p:spPr>
        <p:txBody>
          <a:bodyPr>
            <a:normAutofit/>
          </a:bodyPr>
          <a:lstStyle/>
          <a:p>
            <a:r>
              <a:rPr lang="en-US" b="1" u="sng" dirty="0" smtClean="0"/>
              <a:t>Judge</a:t>
            </a:r>
            <a:r>
              <a:rPr lang="en-US" b="1" dirty="0" smtClean="0"/>
              <a:t>:  </a:t>
            </a:r>
            <a:r>
              <a:rPr lang="en-US" dirty="0" smtClean="0"/>
              <a:t>Presides over the trial.  Rules over all motions made by attorneys, on admissibility of evidence or testimony, and procedure during and after trial.  Decides sentencing (minus death penalty)</a:t>
            </a:r>
          </a:p>
          <a:p>
            <a:r>
              <a:rPr lang="en-US" b="1" u="sng" dirty="0" smtClean="0"/>
              <a:t>Bailiff</a:t>
            </a:r>
            <a:r>
              <a:rPr lang="en-US" b="1" dirty="0" smtClean="0"/>
              <a:t>:  </a:t>
            </a:r>
            <a:r>
              <a:rPr lang="en-US" dirty="0" smtClean="0"/>
              <a:t>Deputy sheriff or some other law enforcement officer</a:t>
            </a:r>
          </a:p>
          <a:p>
            <a:pPr lvl="1"/>
            <a:r>
              <a:rPr lang="en-US" sz="2000" dirty="0" smtClean="0"/>
              <a:t>Jobs include keeping order, protect jury from outside influence, assist court clerk with ceremonial duties</a:t>
            </a:r>
          </a:p>
          <a:p>
            <a:r>
              <a:rPr lang="en-US" b="1" u="sng" dirty="0" smtClean="0"/>
              <a:t>Court Clerk</a:t>
            </a:r>
            <a:r>
              <a:rPr lang="en-US" dirty="0" smtClean="0"/>
              <a:t>:  Administrative assistant to judge</a:t>
            </a:r>
          </a:p>
          <a:p>
            <a:pPr lvl="1"/>
            <a:r>
              <a:rPr lang="en-US" sz="2000" dirty="0" smtClean="0"/>
              <a:t>Keep track of proceedings, catalogs and takes custody of evidence, prepares all written orders of the court, administers oaths, calls jurors for selection</a:t>
            </a:r>
          </a:p>
        </p:txBody>
      </p:sp>
    </p:spTree>
    <p:extLst>
      <p:ext uri="{BB962C8B-B14F-4D97-AF65-F5344CB8AC3E}">
        <p14:creationId xmlns:p14="http://schemas.microsoft.com/office/powerpoint/2010/main" val="2565361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heckerboard(across)">
                                      <p:cBhvr>
                                        <p:cTn id="20" dur="500"/>
                                        <p:tgtEl>
                                          <p:spTgt spid="3">
                                            <p:txEl>
                                              <p:pRg st="3" end="3"/>
                                            </p:txEl>
                                          </p:spTgt>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checkerboard(across)">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Cast of characters cont.</a:t>
            </a:r>
            <a:endParaRPr lang="en-US" dirty="0"/>
          </a:p>
        </p:txBody>
      </p:sp>
      <p:sp>
        <p:nvSpPr>
          <p:cNvPr id="3" name="Content Placeholder 2"/>
          <p:cNvSpPr>
            <a:spLocks noGrp="1"/>
          </p:cNvSpPr>
          <p:nvPr>
            <p:ph idx="1"/>
          </p:nvPr>
        </p:nvSpPr>
        <p:spPr>
          <a:xfrm>
            <a:off x="317515" y="1600201"/>
            <a:ext cx="8140685" cy="3733800"/>
          </a:xfrm>
        </p:spPr>
        <p:txBody>
          <a:bodyPr/>
          <a:lstStyle/>
          <a:p>
            <a:r>
              <a:rPr lang="en-US" b="1" u="sng" dirty="0" smtClean="0"/>
              <a:t>Court Reporter</a:t>
            </a:r>
            <a:r>
              <a:rPr lang="en-US" dirty="0" smtClean="0"/>
              <a:t>:  Records ALL words spoken in the court room</a:t>
            </a:r>
          </a:p>
          <a:p>
            <a:r>
              <a:rPr lang="en-US" b="1" u="sng" dirty="0" smtClean="0"/>
              <a:t>Prosecuting &amp; Defense Lawyers</a:t>
            </a:r>
            <a:r>
              <a:rPr lang="en-US" dirty="0" smtClean="0"/>
              <a:t>:  Already discussed in detail</a:t>
            </a:r>
          </a:p>
          <a:p>
            <a:r>
              <a:rPr lang="en-US" b="1" u="sng" dirty="0" smtClean="0"/>
              <a:t>Defendant</a:t>
            </a:r>
            <a:r>
              <a:rPr lang="en-US" dirty="0" smtClean="0"/>
              <a:t>:  Person accused of the crime, helps defense attorneys in presenting the case and accepts decision of the jury</a:t>
            </a:r>
          </a:p>
          <a:p>
            <a:r>
              <a:rPr lang="en-US" b="1" u="sng" dirty="0" smtClean="0"/>
              <a:t>Police Officers</a:t>
            </a:r>
            <a:r>
              <a:rPr lang="en-US" dirty="0" smtClean="0"/>
              <a:t>:  Help prosecutors prepare for the case and often testify as witnesses.</a:t>
            </a:r>
          </a:p>
          <a:p>
            <a:r>
              <a:rPr lang="en-US" b="1" u="sng" dirty="0" smtClean="0"/>
              <a:t>Witnesses</a:t>
            </a:r>
            <a:r>
              <a:rPr lang="en-US" dirty="0" smtClean="0"/>
              <a:t>:  Called to tell what they KNOW about case under oath.  Only things you saw or heard.  Can call in </a:t>
            </a:r>
            <a:r>
              <a:rPr lang="en-US" b="1" u="sng" dirty="0" smtClean="0"/>
              <a:t>expert witnesses </a:t>
            </a:r>
            <a:r>
              <a:rPr lang="en-US" dirty="0" smtClean="0"/>
              <a:t>to give opinions</a:t>
            </a:r>
          </a:p>
          <a:p>
            <a:r>
              <a:rPr lang="en-US" b="1" u="sng" dirty="0" smtClean="0"/>
              <a:t>Jury</a:t>
            </a:r>
            <a:r>
              <a:rPr lang="en-US" dirty="0" smtClean="0"/>
              <a:t>:  12 adult citizens from community asked to decide a verdict.</a:t>
            </a:r>
            <a:endParaRPr lang="en-US" dirty="0"/>
          </a:p>
        </p:txBody>
      </p:sp>
    </p:spTree>
    <p:extLst>
      <p:ext uri="{BB962C8B-B14F-4D97-AF65-F5344CB8AC3E}">
        <p14:creationId xmlns:p14="http://schemas.microsoft.com/office/powerpoint/2010/main" val="30469291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Jury selection</a:t>
            </a:r>
            <a:endParaRPr lang="en-US" dirty="0"/>
          </a:p>
        </p:txBody>
      </p:sp>
      <p:sp>
        <p:nvSpPr>
          <p:cNvPr id="5" name="Content Placeholder 4"/>
          <p:cNvSpPr>
            <a:spLocks noGrp="1"/>
          </p:cNvSpPr>
          <p:nvPr>
            <p:ph sz="quarter" idx="13"/>
          </p:nvPr>
        </p:nvSpPr>
        <p:spPr>
          <a:xfrm>
            <a:off x="158758" y="1536192"/>
            <a:ext cx="4184642" cy="3877056"/>
          </a:xfrm>
        </p:spPr>
        <p:txBody>
          <a:bodyPr>
            <a:normAutofit lnSpcReduction="10000"/>
          </a:bodyPr>
          <a:lstStyle/>
          <a:p>
            <a:r>
              <a:rPr lang="en-US" dirty="0" smtClean="0"/>
              <a:t>Selected at random</a:t>
            </a:r>
          </a:p>
          <a:p>
            <a:pPr lvl="1"/>
            <a:r>
              <a:rPr lang="en-US" sz="1800" dirty="0" smtClean="0"/>
              <a:t>Picked from voter registration or DMV</a:t>
            </a:r>
          </a:p>
          <a:p>
            <a:r>
              <a:rPr lang="en-US" dirty="0" smtClean="0"/>
              <a:t>12 picked for </a:t>
            </a:r>
            <a:r>
              <a:rPr lang="en-US" b="1" u="sng" dirty="0" err="1" smtClean="0"/>
              <a:t>voir</a:t>
            </a:r>
            <a:r>
              <a:rPr lang="en-US" b="1" u="sng" dirty="0" smtClean="0"/>
              <a:t> dire</a:t>
            </a:r>
          </a:p>
          <a:p>
            <a:pPr lvl="1"/>
            <a:r>
              <a:rPr lang="en-US" sz="1800" dirty="0" smtClean="0"/>
              <a:t>Questions by attorneys and judge</a:t>
            </a:r>
          </a:p>
          <a:p>
            <a:pPr lvl="1"/>
            <a:r>
              <a:rPr lang="en-US" sz="1800" dirty="0" smtClean="0"/>
              <a:t>Judge starts by telling of charges and asking basic questions of jurors (age, occupation, previous jury duty, </a:t>
            </a:r>
            <a:r>
              <a:rPr lang="en-US" sz="1800" dirty="0" err="1" smtClean="0"/>
              <a:t>etc</a:t>
            </a:r>
            <a:r>
              <a:rPr lang="en-US" sz="1800" dirty="0" smtClean="0"/>
              <a:t>)</a:t>
            </a:r>
          </a:p>
          <a:p>
            <a:pPr lvl="1"/>
            <a:r>
              <a:rPr lang="en-US" sz="1800" dirty="0" smtClean="0"/>
              <a:t>Looks for reasons to dismiss juror for bias (ex:  has been victim of similar crime)</a:t>
            </a:r>
          </a:p>
          <a:p>
            <a:pPr lvl="1"/>
            <a:r>
              <a:rPr lang="en-US" sz="1800" dirty="0" smtClean="0"/>
              <a:t>Also excused if financially unable</a:t>
            </a:r>
          </a:p>
        </p:txBody>
      </p:sp>
      <p:pic>
        <p:nvPicPr>
          <p:cNvPr id="7" name="Content Placeholder 6" descr="jury.jpg"/>
          <p:cNvPicPr>
            <a:picLocks noGrp="1" noChangeAspect="1"/>
          </p:cNvPicPr>
          <p:nvPr>
            <p:ph sz="quarter" idx="14"/>
          </p:nvPr>
        </p:nvPicPr>
        <p:blipFill>
          <a:blip r:embed="rId2">
            <a:extLst>
              <a:ext uri="{28A0092B-C50C-407E-A947-70E740481C1C}">
                <a14:useLocalDpi xmlns:a14="http://schemas.microsoft.com/office/drawing/2010/main" val="0"/>
              </a:ext>
            </a:extLst>
          </a:blip>
          <a:srcRect t="-23204" b="-23204"/>
          <a:stretch>
            <a:fillRect/>
          </a:stretch>
        </p:blipFill>
        <p:spPr>
          <a:xfrm>
            <a:off x="4343400" y="1051560"/>
            <a:ext cx="4564668" cy="4838548"/>
          </a:xfrm>
        </p:spPr>
      </p:pic>
    </p:spTree>
    <p:extLst>
      <p:ext uri="{BB962C8B-B14F-4D97-AF65-F5344CB8AC3E}">
        <p14:creationId xmlns:p14="http://schemas.microsoft.com/office/powerpoint/2010/main" val="14656070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dissolv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dissolve">
                                      <p:cBhvr>
                                        <p:cTn id="15" dur="500"/>
                                        <p:tgtEl>
                                          <p:spTgt spid="5">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dissolve">
                                      <p:cBhvr>
                                        <p:cTn id="18" dur="500"/>
                                        <p:tgtEl>
                                          <p:spTgt spid="5">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dissolve">
                                      <p:cBhvr>
                                        <p:cTn id="21" dur="500"/>
                                        <p:tgtEl>
                                          <p:spTgt spid="5">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dissolve">
                                      <p:cBhvr>
                                        <p:cTn id="24" dur="500"/>
                                        <p:tgtEl>
                                          <p:spTgt spid="5">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dissolve">
                                      <p:cBhvr>
                                        <p:cTn id="2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Jury Selection</a:t>
            </a:r>
            <a:endParaRPr lang="en-US" dirty="0"/>
          </a:p>
        </p:txBody>
      </p:sp>
      <p:sp>
        <p:nvSpPr>
          <p:cNvPr id="3" name="Content Placeholder 2"/>
          <p:cNvSpPr>
            <a:spLocks noGrp="1"/>
          </p:cNvSpPr>
          <p:nvPr>
            <p:ph sz="quarter" idx="13"/>
          </p:nvPr>
        </p:nvSpPr>
        <p:spPr>
          <a:xfrm>
            <a:off x="158758" y="1536192"/>
            <a:ext cx="4462854" cy="3877056"/>
          </a:xfrm>
        </p:spPr>
        <p:txBody>
          <a:bodyPr>
            <a:normAutofit lnSpcReduction="10000"/>
          </a:bodyPr>
          <a:lstStyle/>
          <a:p>
            <a:r>
              <a:rPr lang="en-US" dirty="0" smtClean="0"/>
              <a:t>After judge, attorneys get chance to question in greater depth</a:t>
            </a:r>
          </a:p>
          <a:p>
            <a:r>
              <a:rPr lang="en-US" dirty="0" smtClean="0"/>
              <a:t>Attorney’s can raise challenges</a:t>
            </a:r>
          </a:p>
          <a:p>
            <a:pPr lvl="1"/>
            <a:r>
              <a:rPr lang="en-US" sz="1800" dirty="0" smtClean="0"/>
              <a:t>Challenge for Cause</a:t>
            </a:r>
          </a:p>
          <a:p>
            <a:pPr lvl="2"/>
            <a:r>
              <a:rPr lang="en-US" sz="1800" dirty="0" smtClean="0"/>
              <a:t>Does not meet legal requirement or is biased</a:t>
            </a:r>
          </a:p>
          <a:p>
            <a:pPr lvl="2"/>
            <a:r>
              <a:rPr lang="en-US" sz="1800" dirty="0" smtClean="0"/>
              <a:t>Judge decides if it is legit</a:t>
            </a:r>
          </a:p>
          <a:p>
            <a:pPr lvl="2"/>
            <a:r>
              <a:rPr lang="en-US" sz="1800" dirty="0" smtClean="0"/>
              <a:t>Unlimited Challenge for Cause</a:t>
            </a:r>
          </a:p>
          <a:p>
            <a:pPr lvl="1"/>
            <a:r>
              <a:rPr lang="en-US" sz="1800" dirty="0" smtClean="0"/>
              <a:t>Peremptory Challenge</a:t>
            </a:r>
          </a:p>
          <a:p>
            <a:pPr lvl="2"/>
            <a:r>
              <a:rPr lang="en-US" sz="1800" dirty="0" smtClean="0"/>
              <a:t>Needs not explanation from attorney</a:t>
            </a:r>
          </a:p>
          <a:p>
            <a:pPr lvl="2"/>
            <a:r>
              <a:rPr lang="en-US" sz="1800" dirty="0" smtClean="0"/>
              <a:t>Only a limited number of challenges</a:t>
            </a:r>
            <a:endParaRPr lang="en-US" sz="1800" dirty="0"/>
          </a:p>
        </p:txBody>
      </p:sp>
      <p:pic>
        <p:nvPicPr>
          <p:cNvPr id="5" name="Content Placeholder 4" descr="LegislativeSolution_Jury.jpg"/>
          <p:cNvPicPr>
            <a:picLocks noGrp="1" noChangeAspect="1"/>
          </p:cNvPicPr>
          <p:nvPr>
            <p:ph sz="quarter" idx="14"/>
          </p:nvPr>
        </p:nvPicPr>
        <p:blipFill>
          <a:blip r:embed="rId3">
            <a:extLst>
              <a:ext uri="{28A0092B-C50C-407E-A947-70E740481C1C}">
                <a14:useLocalDpi xmlns:a14="http://schemas.microsoft.com/office/drawing/2010/main" val="0"/>
              </a:ext>
            </a:extLst>
          </a:blip>
          <a:srcRect t="-45116" b="-45116"/>
          <a:stretch>
            <a:fillRect/>
          </a:stretch>
        </p:blipFill>
        <p:spPr>
          <a:xfrm>
            <a:off x="4621613" y="952623"/>
            <a:ext cx="4387124" cy="4650351"/>
          </a:xfrm>
        </p:spPr>
      </p:pic>
    </p:spTree>
    <p:extLst>
      <p:ext uri="{BB962C8B-B14F-4D97-AF65-F5344CB8AC3E}">
        <p14:creationId xmlns:p14="http://schemas.microsoft.com/office/powerpoint/2010/main" val="15089526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0" dur="500"/>
                                        <p:tgtEl>
                                          <p:spTgt spid="3">
                                            <p:txEl>
                                              <p:pRg st="3" end="3"/>
                                            </p:txEl>
                                          </p:spTgt>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3" dur="500"/>
                                        <p:tgtEl>
                                          <p:spTgt spid="3">
                                            <p:txEl>
                                              <p:pRg st="4" end="4"/>
                                            </p:txEl>
                                          </p:spTgt>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1" dur="500"/>
                                        <p:tgtEl>
                                          <p:spTgt spid="3">
                                            <p:txEl>
                                              <p:pRg st="6" end="6"/>
                                            </p:txEl>
                                          </p:spTgt>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4" dur="500"/>
                                        <p:tgtEl>
                                          <p:spTgt spid="3">
                                            <p:txEl>
                                              <p:pRg st="7" end="7"/>
                                            </p:txEl>
                                          </p:spTgt>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randombar(horizontal)">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738" y="257175"/>
            <a:ext cx="7583487" cy="461963"/>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US" sz="2400" b="1" dirty="0"/>
              <a:t>The Criminal Justice Case Guide</a:t>
            </a:r>
          </a:p>
        </p:txBody>
      </p:sp>
      <p:sp>
        <p:nvSpPr>
          <p:cNvPr id="3" name="TextBox 2"/>
          <p:cNvSpPr txBox="1"/>
          <p:nvPr/>
        </p:nvSpPr>
        <p:spPr>
          <a:xfrm>
            <a:off x="312737" y="1203325"/>
            <a:ext cx="3203157" cy="178510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defRPr/>
            </a:pPr>
            <a:r>
              <a:rPr lang="en-US" sz="2200" b="1" dirty="0"/>
              <a:t>INVESTIGATION &amp; </a:t>
            </a:r>
            <a:endParaRPr lang="en-US" sz="2200" b="1" dirty="0" smtClean="0"/>
          </a:p>
          <a:p>
            <a:pPr>
              <a:defRPr/>
            </a:pPr>
            <a:r>
              <a:rPr lang="en-US" sz="2200" b="1" dirty="0" smtClean="0"/>
              <a:t>ARREST</a:t>
            </a:r>
            <a:endParaRPr lang="en-US" sz="2200" b="1" dirty="0"/>
          </a:p>
          <a:p>
            <a:pPr>
              <a:buFontTx/>
              <a:buChar char="-"/>
              <a:defRPr/>
            </a:pPr>
            <a:r>
              <a:rPr lang="en-US" sz="2200" b="1" dirty="0"/>
              <a:t> Incident</a:t>
            </a:r>
          </a:p>
          <a:p>
            <a:pPr>
              <a:buFontTx/>
              <a:buChar char="-"/>
              <a:defRPr/>
            </a:pPr>
            <a:r>
              <a:rPr lang="en-US" sz="2200" b="1" dirty="0"/>
              <a:t> Warrant</a:t>
            </a:r>
          </a:p>
          <a:p>
            <a:pPr>
              <a:buFontTx/>
              <a:buChar char="-"/>
              <a:defRPr/>
            </a:pPr>
            <a:r>
              <a:rPr lang="en-US" sz="2200" b="1" dirty="0"/>
              <a:t> Arrest</a:t>
            </a:r>
          </a:p>
        </p:txBody>
      </p:sp>
      <p:sp>
        <p:nvSpPr>
          <p:cNvPr id="4" name="TextBox 3"/>
          <p:cNvSpPr txBox="1"/>
          <p:nvPr/>
        </p:nvSpPr>
        <p:spPr>
          <a:xfrm>
            <a:off x="4551363" y="1203325"/>
            <a:ext cx="4519612" cy="212407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en-US" sz="2200" b="1" dirty="0"/>
              <a:t>PRETRIAL</a:t>
            </a:r>
          </a:p>
          <a:p>
            <a:pPr>
              <a:buFontTx/>
              <a:buChar char="-"/>
              <a:defRPr/>
            </a:pPr>
            <a:r>
              <a:rPr lang="en-US" sz="2200" b="1" dirty="0"/>
              <a:t> First Court Appearance</a:t>
            </a:r>
          </a:p>
          <a:p>
            <a:pPr>
              <a:buFontTx/>
              <a:buChar char="-"/>
              <a:defRPr/>
            </a:pPr>
            <a:r>
              <a:rPr lang="en-US" sz="2200" b="1" dirty="0"/>
              <a:t> Probable Cause Hearing—      Indictment or Information</a:t>
            </a:r>
          </a:p>
          <a:p>
            <a:pPr>
              <a:buFontTx/>
              <a:buChar char="-"/>
              <a:defRPr/>
            </a:pPr>
            <a:r>
              <a:rPr lang="en-US" sz="2200" b="1" dirty="0"/>
              <a:t> Arraignment</a:t>
            </a:r>
          </a:p>
          <a:p>
            <a:pPr>
              <a:buFontTx/>
              <a:buChar char="-"/>
              <a:defRPr/>
            </a:pPr>
            <a:r>
              <a:rPr lang="en-US" sz="2200" b="1" dirty="0"/>
              <a:t> Pretrial Motions</a:t>
            </a:r>
          </a:p>
        </p:txBody>
      </p:sp>
      <p:sp>
        <p:nvSpPr>
          <p:cNvPr id="5" name="TextBox 4"/>
          <p:cNvSpPr txBox="1"/>
          <p:nvPr/>
        </p:nvSpPr>
        <p:spPr>
          <a:xfrm>
            <a:off x="4551363" y="3938588"/>
            <a:ext cx="3595687" cy="2800350"/>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defRPr/>
            </a:pPr>
            <a:r>
              <a:rPr lang="en-US" sz="2200" b="1" dirty="0"/>
              <a:t>TRIAL</a:t>
            </a:r>
          </a:p>
          <a:p>
            <a:pPr>
              <a:buFontTx/>
              <a:buChar char="-"/>
              <a:defRPr/>
            </a:pPr>
            <a:r>
              <a:rPr lang="en-US" sz="2200" b="1" dirty="0"/>
              <a:t>Jury Selection</a:t>
            </a:r>
          </a:p>
          <a:p>
            <a:pPr>
              <a:buFontTx/>
              <a:buChar char="-"/>
              <a:defRPr/>
            </a:pPr>
            <a:r>
              <a:rPr lang="en-US" sz="2200" b="1" dirty="0"/>
              <a:t> Opening Statement</a:t>
            </a:r>
          </a:p>
          <a:p>
            <a:pPr>
              <a:buFontTx/>
              <a:buChar char="-"/>
              <a:defRPr/>
            </a:pPr>
            <a:r>
              <a:rPr lang="en-US" sz="2200" b="1" dirty="0"/>
              <a:t> Presenting Evidence</a:t>
            </a:r>
          </a:p>
          <a:p>
            <a:pPr>
              <a:buFontTx/>
              <a:buChar char="-"/>
              <a:defRPr/>
            </a:pPr>
            <a:r>
              <a:rPr lang="en-US" sz="2200" b="1" dirty="0"/>
              <a:t> Closing Arguments</a:t>
            </a:r>
          </a:p>
          <a:p>
            <a:pPr>
              <a:buFontTx/>
              <a:buChar char="-"/>
              <a:defRPr/>
            </a:pPr>
            <a:r>
              <a:rPr lang="en-US" sz="2200" b="1" dirty="0"/>
              <a:t> Instructions to the Jurors</a:t>
            </a:r>
          </a:p>
          <a:p>
            <a:pPr>
              <a:buFontTx/>
              <a:buChar char="-"/>
              <a:defRPr/>
            </a:pPr>
            <a:r>
              <a:rPr lang="en-US" sz="2200" b="1" dirty="0"/>
              <a:t> Jury Deliberation</a:t>
            </a:r>
          </a:p>
          <a:p>
            <a:pPr>
              <a:buFontTx/>
              <a:buChar char="-"/>
              <a:defRPr/>
            </a:pPr>
            <a:r>
              <a:rPr lang="en-US" sz="2200" b="1" dirty="0"/>
              <a:t> Verdict</a:t>
            </a:r>
          </a:p>
        </p:txBody>
      </p:sp>
      <p:sp>
        <p:nvSpPr>
          <p:cNvPr id="6" name="TextBox 5"/>
          <p:cNvSpPr txBox="1"/>
          <p:nvPr/>
        </p:nvSpPr>
        <p:spPr>
          <a:xfrm>
            <a:off x="276225" y="3938588"/>
            <a:ext cx="3749675" cy="144621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defRPr/>
            </a:pPr>
            <a:r>
              <a:rPr lang="en-US" sz="2200" b="1" dirty="0"/>
              <a:t>POST TRIAL</a:t>
            </a:r>
          </a:p>
          <a:p>
            <a:pPr>
              <a:buFontTx/>
              <a:buChar char="-"/>
              <a:defRPr/>
            </a:pPr>
            <a:r>
              <a:rPr lang="en-US" sz="2200" b="1" dirty="0"/>
              <a:t>Sentencing Hearing</a:t>
            </a:r>
          </a:p>
          <a:p>
            <a:pPr>
              <a:buFontTx/>
              <a:buChar char="-"/>
              <a:defRPr/>
            </a:pPr>
            <a:r>
              <a:rPr lang="en-US" sz="2200" b="1" dirty="0"/>
              <a:t> Post-trial Motions</a:t>
            </a:r>
          </a:p>
          <a:p>
            <a:pPr>
              <a:buFontTx/>
              <a:buChar char="-"/>
              <a:defRPr/>
            </a:pPr>
            <a:r>
              <a:rPr lang="en-US" sz="2200" b="1" dirty="0"/>
              <a:t> Appeals to Higher Courts</a:t>
            </a:r>
          </a:p>
        </p:txBody>
      </p:sp>
      <p:sp>
        <p:nvSpPr>
          <p:cNvPr id="7" name="Right Arrow 6"/>
          <p:cNvSpPr/>
          <p:nvPr/>
        </p:nvSpPr>
        <p:spPr>
          <a:xfrm>
            <a:off x="3989048" y="1674815"/>
            <a:ext cx="525318" cy="484632"/>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Down Arrow 7"/>
          <p:cNvSpPr/>
          <p:nvPr/>
        </p:nvSpPr>
        <p:spPr>
          <a:xfrm>
            <a:off x="6461085" y="3460058"/>
            <a:ext cx="484632" cy="331282"/>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Left Arrow 8"/>
          <p:cNvSpPr/>
          <p:nvPr/>
        </p:nvSpPr>
        <p:spPr>
          <a:xfrm>
            <a:off x="4044272" y="4509118"/>
            <a:ext cx="394677" cy="484632"/>
          </a:xfrm>
          <a:prstGeom prst="lef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04855734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Jury Selection</a:t>
            </a:r>
            <a:endParaRPr lang="en-US" dirty="0"/>
          </a:p>
        </p:txBody>
      </p:sp>
      <p:pic>
        <p:nvPicPr>
          <p:cNvPr id="5" name="Content Placeholder 4" descr="2-24-2005-9-57-42-AM-3511407.jpg"/>
          <p:cNvPicPr>
            <a:picLocks noGrp="1" noChangeAspect="1"/>
          </p:cNvPicPr>
          <p:nvPr>
            <p:ph sz="quarter" idx="13"/>
          </p:nvPr>
        </p:nvPicPr>
        <p:blipFill>
          <a:blip r:embed="rId3">
            <a:extLst>
              <a:ext uri="{28A0092B-C50C-407E-A947-70E740481C1C}">
                <a14:useLocalDpi xmlns:a14="http://schemas.microsoft.com/office/drawing/2010/main" val="0"/>
              </a:ext>
            </a:extLst>
          </a:blip>
          <a:srcRect t="-22852" b="-22852"/>
          <a:stretch>
            <a:fillRect/>
          </a:stretch>
        </p:blipFill>
        <p:spPr>
          <a:xfrm>
            <a:off x="229317" y="1005547"/>
            <a:ext cx="4114083" cy="4891574"/>
          </a:xfrm>
        </p:spPr>
      </p:pic>
      <p:sp>
        <p:nvSpPr>
          <p:cNvPr id="4" name="Content Placeholder 3"/>
          <p:cNvSpPr>
            <a:spLocks noGrp="1"/>
          </p:cNvSpPr>
          <p:nvPr>
            <p:ph sz="quarter" idx="14"/>
          </p:nvPr>
        </p:nvSpPr>
        <p:spPr>
          <a:xfrm>
            <a:off x="4343400" y="1536192"/>
            <a:ext cx="4617588" cy="3877056"/>
          </a:xfrm>
        </p:spPr>
        <p:txBody>
          <a:bodyPr/>
          <a:lstStyle/>
          <a:p>
            <a:r>
              <a:rPr lang="en-US" dirty="0" err="1" smtClean="0"/>
              <a:t>Voir</a:t>
            </a:r>
            <a:r>
              <a:rPr lang="en-US" dirty="0" smtClean="0"/>
              <a:t> Dire continues until 12 jurors and alternates have been agreed upon</a:t>
            </a:r>
          </a:p>
          <a:p>
            <a:r>
              <a:rPr lang="en-US" dirty="0" smtClean="0"/>
              <a:t>Process can take LONG time depending on publicity of case</a:t>
            </a:r>
          </a:p>
          <a:p>
            <a:r>
              <a:rPr lang="en-US" dirty="0" smtClean="0"/>
              <a:t>Once decided it is </a:t>
            </a:r>
            <a:r>
              <a:rPr lang="en-US" b="1" u="sng" dirty="0" smtClean="0"/>
              <a:t>impaneled</a:t>
            </a:r>
            <a:r>
              <a:rPr lang="en-US" dirty="0" smtClean="0"/>
              <a:t> or made official</a:t>
            </a:r>
          </a:p>
          <a:p>
            <a:r>
              <a:rPr lang="en-US" dirty="0" smtClean="0"/>
              <a:t>They swear to make an impartial decision based on evidence</a:t>
            </a:r>
            <a:endParaRPr lang="en-US" dirty="0"/>
          </a:p>
        </p:txBody>
      </p:sp>
    </p:spTree>
    <p:extLst>
      <p:ext uri="{BB962C8B-B14F-4D97-AF65-F5344CB8AC3E}">
        <p14:creationId xmlns:p14="http://schemas.microsoft.com/office/powerpoint/2010/main" val="35848451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Jury Selection Activity</a:t>
            </a:r>
            <a:endParaRPr lang="en-US" dirty="0"/>
          </a:p>
        </p:txBody>
      </p:sp>
      <p:sp>
        <p:nvSpPr>
          <p:cNvPr id="3" name="Content Placeholder 2"/>
          <p:cNvSpPr>
            <a:spLocks noGrp="1"/>
          </p:cNvSpPr>
          <p:nvPr>
            <p:ph idx="1"/>
          </p:nvPr>
        </p:nvSpPr>
        <p:spPr/>
        <p:txBody>
          <a:bodyPr/>
          <a:lstStyle/>
          <a:p>
            <a:r>
              <a:rPr lang="en-US" dirty="0" smtClean="0"/>
              <a:t>In this activity, students will simulate the jury selection for the Thomas Evans trial.  In pairs you will brainstorm two </a:t>
            </a:r>
            <a:r>
              <a:rPr lang="en-US" dirty="0" err="1" smtClean="0"/>
              <a:t>voir</a:t>
            </a:r>
            <a:r>
              <a:rPr lang="en-US" dirty="0" smtClean="0"/>
              <a:t> dire questions for 14 prospective jurors.  Half of the class will be brainstorming from the perspective of the defense and the other half will be doing the same for the prosecution.</a:t>
            </a:r>
          </a:p>
          <a:p>
            <a:r>
              <a:rPr lang="en-US" dirty="0" smtClean="0"/>
              <a:t>After brainstorming you will pair up with an opposite group and attempt to settle on 10 jurors for the case.</a:t>
            </a:r>
          </a:p>
          <a:p>
            <a:r>
              <a:rPr lang="en-US" dirty="0" smtClean="0"/>
              <a:t>All questions and a final list of 10 jurors will be submitted in your portfolio for a </a:t>
            </a:r>
            <a:r>
              <a:rPr lang="en-US" smtClean="0"/>
              <a:t>grade.</a:t>
            </a:r>
          </a:p>
        </p:txBody>
      </p:sp>
    </p:spTree>
    <p:extLst>
      <p:ext uri="{BB962C8B-B14F-4D97-AF65-F5344CB8AC3E}">
        <p14:creationId xmlns:p14="http://schemas.microsoft.com/office/powerpoint/2010/main" val="174220917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Direct  vs.  Circumstantial evidence</a:t>
            </a:r>
            <a:endParaRPr lang="en-US" dirty="0"/>
          </a:p>
        </p:txBody>
      </p:sp>
      <p:sp>
        <p:nvSpPr>
          <p:cNvPr id="3" name="Content Placeholder 2"/>
          <p:cNvSpPr>
            <a:spLocks noGrp="1"/>
          </p:cNvSpPr>
          <p:nvPr>
            <p:ph sz="quarter" idx="13"/>
          </p:nvPr>
        </p:nvSpPr>
        <p:spPr>
          <a:xfrm>
            <a:off x="176397" y="1536192"/>
            <a:ext cx="4167003" cy="4126620"/>
          </a:xfrm>
        </p:spPr>
        <p:txBody>
          <a:bodyPr/>
          <a:lstStyle/>
          <a:p>
            <a:r>
              <a:rPr lang="en-US" dirty="0" smtClean="0"/>
              <a:t>Jury must base its verdict on evidence admitted at trial</a:t>
            </a:r>
          </a:p>
          <a:p>
            <a:pPr lvl="1"/>
            <a:r>
              <a:rPr lang="en-US" dirty="0" smtClean="0"/>
              <a:t>Testimony by witness, documents, drawings, physical objects, </a:t>
            </a:r>
            <a:r>
              <a:rPr lang="en-US" dirty="0" err="1" smtClean="0"/>
              <a:t>etc</a:t>
            </a:r>
            <a:endParaRPr lang="en-US" dirty="0" smtClean="0"/>
          </a:p>
          <a:p>
            <a:r>
              <a:rPr lang="en-US" dirty="0" smtClean="0"/>
              <a:t>Direct Evidence is evidence of one or more of the elements of the crime</a:t>
            </a:r>
          </a:p>
          <a:p>
            <a:r>
              <a:rPr lang="en-US" dirty="0" smtClean="0"/>
              <a:t>Circumstantial Evidence indirectly supports one or more elements of a crime.  Requires an inference</a:t>
            </a:r>
          </a:p>
          <a:p>
            <a:r>
              <a:rPr lang="en-US" dirty="0" smtClean="0"/>
              <a:t>Can be used as both direct &amp; circumstantial</a:t>
            </a:r>
            <a:endParaRPr lang="en-US" dirty="0"/>
          </a:p>
        </p:txBody>
      </p:sp>
      <p:pic>
        <p:nvPicPr>
          <p:cNvPr id="5" name="Content Placeholder 4" descr="hand-holding-smoking-gun.jpg"/>
          <p:cNvPicPr>
            <a:picLocks noGrp="1" noChangeAspect="1"/>
          </p:cNvPicPr>
          <p:nvPr>
            <p:ph sz="quarter" idx="14"/>
          </p:nvPr>
        </p:nvPicPr>
        <p:blipFill>
          <a:blip r:embed="rId3">
            <a:extLst>
              <a:ext uri="{28A0092B-C50C-407E-A947-70E740481C1C}">
                <a14:useLocalDpi xmlns:a14="http://schemas.microsoft.com/office/drawing/2010/main" val="0"/>
              </a:ext>
            </a:extLst>
          </a:blip>
          <a:srcRect l="1690" r="1690"/>
          <a:stretch>
            <a:fillRect/>
          </a:stretch>
        </p:blipFill>
        <p:spPr>
          <a:xfrm>
            <a:off x="4586288" y="1536700"/>
            <a:ext cx="4375150" cy="4125913"/>
          </a:xfrm>
        </p:spPr>
      </p:pic>
    </p:spTree>
    <p:extLst>
      <p:ext uri="{BB962C8B-B14F-4D97-AF65-F5344CB8AC3E}">
        <p14:creationId xmlns:p14="http://schemas.microsoft.com/office/powerpoint/2010/main" val="42558025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a:xfrm>
            <a:off x="685799" y="1093752"/>
            <a:ext cx="8204629" cy="4763112"/>
          </a:xfrm>
        </p:spPr>
        <p:txBody>
          <a:bodyPr>
            <a:normAutofit fontScale="92500" lnSpcReduction="10000"/>
          </a:bodyPr>
          <a:lstStyle/>
          <a:p>
            <a:pPr lvl="0"/>
            <a:r>
              <a:rPr lang="en-US" dirty="0"/>
              <a:t>Suzanne is charged with resisting arrest. Officer Monroe testifies that the defendant hit him with her briefcase after he had stopped her on the highway for speeding.</a:t>
            </a:r>
          </a:p>
          <a:p>
            <a:pPr lvl="0"/>
            <a:r>
              <a:rPr lang="en-US" dirty="0"/>
              <a:t>Charles is on trial for vandalism. An expert testifies that the color and composition of the paint found on the school building is identical to that of a can of paint found in Charles’ book bag.</a:t>
            </a:r>
          </a:p>
          <a:p>
            <a:pPr lvl="0"/>
            <a:r>
              <a:rPr lang="en-US" dirty="0"/>
              <a:t>Jennifer is on trial for the burglary of a local record shop. Mrs. Ramirez testifies that she saw Jennifer’s car parked outside the record shop at the time the burglary is believed to have taken place.</a:t>
            </a:r>
          </a:p>
          <a:p>
            <a:pPr lvl="0"/>
            <a:r>
              <a:rPr lang="en-US" dirty="0"/>
              <a:t>Jeff is charged with the sale of marijuana. An undercover narcotics agent testifies that Jeff handed him a large bag of marijuana and took 2,000 in cash from him.</a:t>
            </a:r>
          </a:p>
          <a:p>
            <a:pPr lvl="0"/>
            <a:r>
              <a:rPr lang="en-US" dirty="0"/>
              <a:t>Danny is on trial for kidnapping a 2-year-old girl. Ms. Joseph, Danny’s landlady, testifies that she saw Danny loading an unusually large bundle covered with a sheet into his car just minutes after the crime was reported by the victim’s parents. </a:t>
            </a:r>
          </a:p>
          <a:p>
            <a:endParaRPr lang="en-US" dirty="0"/>
          </a:p>
        </p:txBody>
      </p:sp>
    </p:spTree>
    <p:extLst>
      <p:ext uri="{BB962C8B-B14F-4D97-AF65-F5344CB8AC3E}">
        <p14:creationId xmlns:p14="http://schemas.microsoft.com/office/powerpoint/2010/main" val="28777754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Trial Notes</a:t>
            </a:r>
            <a:endParaRPr lang="en-US" dirty="0"/>
          </a:p>
        </p:txBody>
      </p:sp>
      <p:sp>
        <p:nvSpPr>
          <p:cNvPr id="3" name="Content Placeholder 2"/>
          <p:cNvSpPr>
            <a:spLocks noGrp="1"/>
          </p:cNvSpPr>
          <p:nvPr>
            <p:ph idx="1"/>
          </p:nvPr>
        </p:nvSpPr>
        <p:spPr/>
        <p:txBody>
          <a:bodyPr/>
          <a:lstStyle/>
          <a:p>
            <a:r>
              <a:rPr lang="en-US" dirty="0" smtClean="0"/>
              <a:t>Thomas Carter will face two charges</a:t>
            </a:r>
          </a:p>
          <a:p>
            <a:pPr lvl="1"/>
            <a:r>
              <a:rPr lang="en-US" dirty="0" smtClean="0"/>
              <a:t>Second Degree Murder</a:t>
            </a:r>
          </a:p>
          <a:p>
            <a:pPr lvl="1"/>
            <a:r>
              <a:rPr lang="en-US" dirty="0" smtClean="0"/>
              <a:t>Voluntary Manslaughter</a:t>
            </a:r>
          </a:p>
          <a:p>
            <a:r>
              <a:rPr lang="en-US" dirty="0" smtClean="0"/>
              <a:t>Today you will use the chart (see handout) to analyze evidence from statements given from 6 witnesses (see handouts)</a:t>
            </a:r>
            <a:endParaRPr lang="en-US" dirty="0"/>
          </a:p>
        </p:txBody>
      </p:sp>
    </p:spTree>
    <p:extLst>
      <p:ext uri="{BB962C8B-B14F-4D97-AF65-F5344CB8AC3E}">
        <p14:creationId xmlns:p14="http://schemas.microsoft.com/office/powerpoint/2010/main" val="169661091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an opening statement</a:t>
            </a:r>
            <a:endParaRPr lang="en-US" dirty="0"/>
          </a:p>
        </p:txBody>
      </p:sp>
      <p:sp>
        <p:nvSpPr>
          <p:cNvPr id="5" name="Content Placeholder 4"/>
          <p:cNvSpPr>
            <a:spLocks noGrp="1"/>
          </p:cNvSpPr>
          <p:nvPr>
            <p:ph idx="1"/>
          </p:nvPr>
        </p:nvSpPr>
        <p:spPr>
          <a:xfrm>
            <a:off x="194037" y="1252522"/>
            <a:ext cx="8766951" cy="4081479"/>
          </a:xfrm>
        </p:spPr>
        <p:txBody>
          <a:bodyPr>
            <a:normAutofit/>
          </a:bodyPr>
          <a:lstStyle/>
          <a:p>
            <a:r>
              <a:rPr lang="en-US" dirty="0"/>
              <a:t>To prepare an opening statement, attorneys must organize and outline the entire case they intend to prove in trial</a:t>
            </a:r>
            <a:r>
              <a:rPr lang="en-US" dirty="0" smtClean="0"/>
              <a:t>.   </a:t>
            </a:r>
            <a:r>
              <a:rPr lang="en-US" dirty="0"/>
              <a:t>A good opening statement should </a:t>
            </a:r>
            <a:r>
              <a:rPr lang="en-US" dirty="0" smtClean="0"/>
              <a:t>:</a:t>
            </a:r>
          </a:p>
          <a:p>
            <a:pPr lvl="1"/>
            <a:r>
              <a:rPr lang="en-US" dirty="0"/>
              <a:t>Explain what the attorney plans to prove and how the attorney will do it. </a:t>
            </a:r>
          </a:p>
          <a:p>
            <a:pPr lvl="1"/>
            <a:r>
              <a:rPr lang="en-US" dirty="0"/>
              <a:t>Present the events of the case in a clear, orderly sequence. </a:t>
            </a:r>
            <a:endParaRPr lang="en-US" dirty="0" smtClean="0"/>
          </a:p>
          <a:p>
            <a:pPr lvl="1"/>
            <a:r>
              <a:rPr lang="en-US" dirty="0"/>
              <a:t>Suggest a motive or emphasize a lack of motive for the crime.</a:t>
            </a:r>
          </a:p>
          <a:p>
            <a:r>
              <a:rPr lang="en-US" dirty="0"/>
              <a:t>Attorneys usually begin their statement with a formal introduction:</a:t>
            </a:r>
          </a:p>
          <a:p>
            <a:pPr lvl="1"/>
            <a:r>
              <a:rPr lang="en-US" dirty="0"/>
              <a:t>“You honor, ladies and gentlemen of the jury, opposing counsel, my name is (full name), representing the {people of (name of the state)-or-defendant Thomas </a:t>
            </a:r>
            <a:r>
              <a:rPr lang="en-US" dirty="0" smtClean="0"/>
              <a:t>Carter} </a:t>
            </a:r>
            <a:r>
              <a:rPr lang="en-US" dirty="0"/>
              <a:t>in this action.”</a:t>
            </a:r>
          </a:p>
          <a:p>
            <a:r>
              <a:rPr lang="en-US" dirty="0"/>
              <a:t>Opening statements often include such phrases as: </a:t>
            </a:r>
            <a:endParaRPr lang="en-US" dirty="0" smtClean="0"/>
          </a:p>
          <a:p>
            <a:pPr lvl="1"/>
            <a:r>
              <a:rPr lang="en-US" dirty="0"/>
              <a:t>The evidence will show that…</a:t>
            </a:r>
          </a:p>
          <a:p>
            <a:pPr lvl="1"/>
            <a:r>
              <a:rPr lang="en-US" dirty="0"/>
              <a:t>The facts will prove that…</a:t>
            </a:r>
          </a:p>
          <a:p>
            <a:pPr lvl="1"/>
            <a:r>
              <a:rPr lang="en-US" dirty="0"/>
              <a:t>Witness {name} will be called to testify that…</a:t>
            </a:r>
          </a:p>
          <a:p>
            <a:pPr lvl="1"/>
            <a:endParaRPr lang="en-US" dirty="0"/>
          </a:p>
        </p:txBody>
      </p:sp>
    </p:spTree>
    <p:extLst>
      <p:ext uri="{BB962C8B-B14F-4D97-AF65-F5344CB8AC3E}">
        <p14:creationId xmlns:p14="http://schemas.microsoft.com/office/powerpoint/2010/main" val="21239106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linds(horizont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linds(horizontal)">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linds(horizontal)">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blinds(horizontal)">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blinds(horizontal)">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blinds(horizontal)">
                                      <p:cBhvr>
                                        <p:cTn id="52"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Statement Assignment</a:t>
            </a:r>
            <a:endParaRPr lang="en-US" dirty="0"/>
          </a:p>
        </p:txBody>
      </p:sp>
      <p:sp>
        <p:nvSpPr>
          <p:cNvPr id="3" name="Content Placeholder 2"/>
          <p:cNvSpPr>
            <a:spLocks noGrp="1"/>
          </p:cNvSpPr>
          <p:nvPr>
            <p:ph idx="1"/>
          </p:nvPr>
        </p:nvSpPr>
        <p:spPr/>
        <p:txBody>
          <a:bodyPr/>
          <a:lstStyle/>
          <a:p>
            <a:r>
              <a:rPr lang="en-US" dirty="0" smtClean="0"/>
              <a:t>Each of you will be writing an opening statement for the Carter case.  Half of you will be assigned to the prosecution and half of you will be assigned to the defense.  </a:t>
            </a:r>
          </a:p>
          <a:p>
            <a:r>
              <a:rPr lang="en-US" dirty="0" smtClean="0"/>
              <a:t>This assignment WILL BE a homework assignment.  </a:t>
            </a:r>
          </a:p>
          <a:p>
            <a:r>
              <a:rPr lang="en-US" dirty="0" smtClean="0"/>
              <a:t>Use the guidelines from the previous slide to help you format your argument</a:t>
            </a:r>
          </a:p>
          <a:p>
            <a:r>
              <a:rPr lang="en-US" dirty="0" smtClean="0"/>
              <a:t>REQUIREMENTS:</a:t>
            </a:r>
          </a:p>
          <a:p>
            <a:pPr lvl="1"/>
            <a:r>
              <a:rPr lang="en-US" dirty="0" smtClean="0"/>
              <a:t>Minimum one FULL page typed (double spaced) or 1 ½ page hand written.  These will be due on Thursday.</a:t>
            </a:r>
            <a:endParaRPr lang="en-US" dirty="0"/>
          </a:p>
        </p:txBody>
      </p:sp>
    </p:spTree>
    <p:extLst>
      <p:ext uri="{BB962C8B-B14F-4D97-AF65-F5344CB8AC3E}">
        <p14:creationId xmlns:p14="http://schemas.microsoft.com/office/powerpoint/2010/main" val="33862555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checkerboard(across)">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of evidence</a:t>
            </a:r>
            <a:endParaRPr lang="en-US" dirty="0"/>
          </a:p>
        </p:txBody>
      </p:sp>
      <p:sp>
        <p:nvSpPr>
          <p:cNvPr id="3" name="Content Placeholder 2"/>
          <p:cNvSpPr>
            <a:spLocks noGrp="1"/>
          </p:cNvSpPr>
          <p:nvPr>
            <p:ph sz="quarter" idx="13"/>
          </p:nvPr>
        </p:nvSpPr>
        <p:spPr>
          <a:xfrm>
            <a:off x="176397" y="1536192"/>
            <a:ext cx="4167003" cy="3877056"/>
          </a:xfrm>
        </p:spPr>
        <p:txBody>
          <a:bodyPr/>
          <a:lstStyle/>
          <a:p>
            <a:r>
              <a:rPr lang="en-US" dirty="0" smtClean="0"/>
              <a:t>Rules dictate when and how evidence can be presented in court</a:t>
            </a:r>
          </a:p>
          <a:p>
            <a:r>
              <a:rPr lang="en-US" dirty="0" smtClean="0"/>
              <a:t>Ensure trial will be fair &amp; orderly</a:t>
            </a:r>
          </a:p>
          <a:p>
            <a:r>
              <a:rPr lang="en-US" dirty="0" smtClean="0"/>
              <a:t>Judges can make objections but usually come from attorneys</a:t>
            </a:r>
          </a:p>
          <a:p>
            <a:r>
              <a:rPr lang="en-US" dirty="0" smtClean="0"/>
              <a:t>Better a lawyer knows the rules the greater the advantage </a:t>
            </a:r>
            <a:endParaRPr lang="en-US" dirty="0"/>
          </a:p>
        </p:txBody>
      </p:sp>
      <p:pic>
        <p:nvPicPr>
          <p:cNvPr id="5" name="Content Placeholder 4" descr="7843074_f260.jpg"/>
          <p:cNvPicPr>
            <a:picLocks noGrp="1" noChangeAspect="1"/>
          </p:cNvPicPr>
          <p:nvPr>
            <p:ph sz="quarter" idx="14"/>
          </p:nvPr>
        </p:nvPicPr>
        <p:blipFill>
          <a:blip r:embed="rId2">
            <a:extLst>
              <a:ext uri="{28A0092B-C50C-407E-A947-70E740481C1C}">
                <a14:useLocalDpi xmlns:a14="http://schemas.microsoft.com/office/drawing/2010/main" val="0"/>
              </a:ext>
            </a:extLst>
          </a:blip>
          <a:srcRect t="-20667" b="-20667"/>
          <a:stretch>
            <a:fillRect/>
          </a:stretch>
        </p:blipFill>
        <p:spPr>
          <a:xfrm>
            <a:off x="4603973" y="1040827"/>
            <a:ext cx="4321552" cy="4580845"/>
          </a:xfrm>
        </p:spPr>
      </p:pic>
    </p:spTree>
    <p:extLst>
      <p:ext uri="{BB962C8B-B14F-4D97-AF65-F5344CB8AC3E}">
        <p14:creationId xmlns:p14="http://schemas.microsoft.com/office/powerpoint/2010/main" val="307393615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Relevance</a:t>
            </a:r>
            <a:endParaRPr lang="en-US" dirty="0"/>
          </a:p>
        </p:txBody>
      </p:sp>
      <p:sp>
        <p:nvSpPr>
          <p:cNvPr id="9" name="Content Placeholder 8"/>
          <p:cNvSpPr>
            <a:spLocks noGrp="1"/>
          </p:cNvSpPr>
          <p:nvPr>
            <p:ph sz="quarter" idx="13"/>
          </p:nvPr>
        </p:nvSpPr>
        <p:spPr/>
        <p:txBody>
          <a:bodyPr/>
          <a:lstStyle/>
          <a:p>
            <a:r>
              <a:rPr lang="en-US" dirty="0" smtClean="0"/>
              <a:t>Has to relevant to issue in case</a:t>
            </a:r>
          </a:p>
          <a:p>
            <a:pPr lvl="1"/>
            <a:r>
              <a:rPr lang="en-US" dirty="0" smtClean="0"/>
              <a:t>Ex: Convicting robber &amp; asking if they speak French</a:t>
            </a:r>
          </a:p>
          <a:p>
            <a:r>
              <a:rPr lang="en-US" dirty="0" smtClean="0"/>
              <a:t>If value is outweighed by other considerations it could not be admissible</a:t>
            </a:r>
          </a:p>
          <a:p>
            <a:pPr lvl="1"/>
            <a:r>
              <a:rPr lang="en-US" dirty="0" smtClean="0"/>
              <a:t>Prior convictions, confusing to jury</a:t>
            </a:r>
          </a:p>
          <a:p>
            <a:pPr lvl="1"/>
            <a:endParaRPr lang="en-US" dirty="0"/>
          </a:p>
          <a:p>
            <a:r>
              <a:rPr lang="en-US" dirty="0" smtClean="0"/>
              <a:t>“Objection, your honor.  This evidence is not relevant to the issues of this case.”</a:t>
            </a:r>
            <a:endParaRPr lang="en-US" dirty="0"/>
          </a:p>
        </p:txBody>
      </p:sp>
      <p:pic>
        <p:nvPicPr>
          <p:cNvPr id="5" name="Content Placeholder 4" descr="60-6068-LKID100Z.jpg"/>
          <p:cNvPicPr>
            <a:picLocks noGrp="1" noChangeAspect="1"/>
          </p:cNvPicPr>
          <p:nvPr>
            <p:ph sz="quarter" idx="14"/>
          </p:nvPr>
        </p:nvPicPr>
        <p:blipFill>
          <a:blip r:embed="rId2">
            <a:extLst>
              <a:ext uri="{28A0092B-C50C-407E-A947-70E740481C1C}">
                <a14:useLocalDpi xmlns:a14="http://schemas.microsoft.com/office/drawing/2010/main" val="0"/>
              </a:ext>
            </a:extLst>
          </a:blip>
          <a:srcRect l="2826" r="2826"/>
          <a:stretch>
            <a:fillRect/>
          </a:stretch>
        </p:blipFill>
        <p:spPr/>
      </p:pic>
    </p:spTree>
    <p:extLst>
      <p:ext uri="{BB962C8B-B14F-4D97-AF65-F5344CB8AC3E}">
        <p14:creationId xmlns:p14="http://schemas.microsoft.com/office/powerpoint/2010/main" val="20468069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Foundation</a:t>
            </a:r>
            <a:endParaRPr lang="en-US"/>
          </a:p>
        </p:txBody>
      </p:sp>
      <p:pic>
        <p:nvPicPr>
          <p:cNvPr id="5" name="Content Placeholder 4" descr="Objecting-male-attorney.jpg"/>
          <p:cNvPicPr>
            <a:picLocks noGrp="1" noChangeAspect="1"/>
          </p:cNvPicPr>
          <p:nvPr>
            <p:ph sz="quarter" idx="13"/>
          </p:nvPr>
        </p:nvPicPr>
        <p:blipFill>
          <a:blip r:embed="rId2">
            <a:extLst>
              <a:ext uri="{28A0092B-C50C-407E-A947-70E740481C1C}">
                <a14:useLocalDpi xmlns:a14="http://schemas.microsoft.com/office/drawing/2010/main" val="0"/>
              </a:ext>
            </a:extLst>
          </a:blip>
          <a:srcRect l="18698" r="18698"/>
          <a:stretch>
            <a:fillRect/>
          </a:stretch>
        </p:blipFill>
        <p:spPr/>
      </p:pic>
      <p:sp>
        <p:nvSpPr>
          <p:cNvPr id="4" name="Content Placeholder 3"/>
          <p:cNvSpPr>
            <a:spLocks noGrp="1"/>
          </p:cNvSpPr>
          <p:nvPr>
            <p:ph sz="quarter" idx="14"/>
          </p:nvPr>
        </p:nvSpPr>
        <p:spPr/>
        <p:txBody>
          <a:bodyPr/>
          <a:lstStyle/>
          <a:p>
            <a:r>
              <a:rPr lang="en-US" dirty="0" smtClean="0"/>
              <a:t>There must be a proper foundation before a witness can testify to specific info</a:t>
            </a:r>
          </a:p>
          <a:p>
            <a:pPr lvl="1"/>
            <a:r>
              <a:rPr lang="en-US" dirty="0" smtClean="0"/>
              <a:t>Ex:  Asking someone if they saw defendant leave the scene of the robbery</a:t>
            </a:r>
          </a:p>
          <a:p>
            <a:pPr lvl="1"/>
            <a:r>
              <a:rPr lang="en-US" dirty="0" smtClean="0"/>
              <a:t>Must show that he was there FIRST</a:t>
            </a:r>
          </a:p>
          <a:p>
            <a:pPr lvl="1"/>
            <a:endParaRPr lang="en-US" dirty="0"/>
          </a:p>
          <a:p>
            <a:r>
              <a:rPr lang="en-US" dirty="0" smtClean="0"/>
              <a:t>“Objection, your honor.  There is a lack of foundation.”</a:t>
            </a:r>
            <a:endParaRPr lang="en-US" dirty="0"/>
          </a:p>
        </p:txBody>
      </p:sp>
    </p:spTree>
    <p:extLst>
      <p:ext uri="{BB962C8B-B14F-4D97-AF65-F5344CB8AC3E}">
        <p14:creationId xmlns:p14="http://schemas.microsoft.com/office/powerpoint/2010/main" val="5916408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ssolve">
                                      <p:cBhvr>
                                        <p:cTn id="10" dur="500"/>
                                        <p:tgtEl>
                                          <p:spTgt spid="4">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dissolv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dissolve">
                                      <p:cBhvr>
                                        <p:cTn id="18"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 &amp; Arrest</a:t>
            </a:r>
            <a:endParaRPr lang="en-US" dirty="0"/>
          </a:p>
        </p:txBody>
      </p:sp>
      <p:pic>
        <p:nvPicPr>
          <p:cNvPr id="5" name="Content Placeholder 4" descr="20121030-marijuana-arrest-306x306-1351622173.jpg"/>
          <p:cNvPicPr>
            <a:picLocks noGrp="1" noChangeAspect="1"/>
          </p:cNvPicPr>
          <p:nvPr>
            <p:ph sz="quarter" idx="13"/>
          </p:nvPr>
        </p:nvPicPr>
        <p:blipFill>
          <a:blip r:embed="rId2">
            <a:extLst>
              <a:ext uri="{28A0092B-C50C-407E-A947-70E740481C1C}">
                <a14:useLocalDpi xmlns:a14="http://schemas.microsoft.com/office/drawing/2010/main" val="0"/>
              </a:ext>
            </a:extLst>
          </a:blip>
          <a:srcRect l="3636" r="3636"/>
          <a:stretch>
            <a:fillRect/>
          </a:stretch>
        </p:blipFill>
        <p:spPr/>
      </p:pic>
      <p:sp>
        <p:nvSpPr>
          <p:cNvPr id="4" name="Text Placeholder 3"/>
          <p:cNvSpPr>
            <a:spLocks noGrp="1"/>
          </p:cNvSpPr>
          <p:nvPr>
            <p:ph type="body" sz="quarter" idx="14"/>
          </p:nvPr>
        </p:nvSpPr>
        <p:spPr/>
        <p:txBody>
          <a:bodyPr/>
          <a:lstStyle/>
          <a:p>
            <a:r>
              <a:rPr lang="en-US" b="1" u="sng" dirty="0" smtClean="0"/>
              <a:t>Arrest</a:t>
            </a:r>
            <a:r>
              <a:rPr lang="en-US" b="1" dirty="0" smtClean="0"/>
              <a:t>:  </a:t>
            </a:r>
            <a:r>
              <a:rPr lang="en-US" dirty="0" smtClean="0"/>
              <a:t>taking a criminal suspect into custody to charge the suspect with a crime</a:t>
            </a:r>
          </a:p>
          <a:p>
            <a:r>
              <a:rPr lang="en-US" dirty="0" smtClean="0"/>
              <a:t>An arrest must be based on probable cause and must include a </a:t>
            </a:r>
          </a:p>
          <a:p>
            <a:r>
              <a:rPr lang="en-US" dirty="0" smtClean="0"/>
              <a:t>       - valid warrant        OR</a:t>
            </a:r>
          </a:p>
          <a:p>
            <a:r>
              <a:rPr lang="en-US" dirty="0"/>
              <a:t> </a:t>
            </a:r>
            <a:r>
              <a:rPr lang="en-US" dirty="0" smtClean="0"/>
              <a:t>      - 4</a:t>
            </a:r>
            <a:r>
              <a:rPr lang="en-US" baseline="30000" dirty="0" smtClean="0"/>
              <a:t>th</a:t>
            </a:r>
            <a:r>
              <a:rPr lang="en-US" dirty="0" smtClean="0"/>
              <a:t> Amendment Exception</a:t>
            </a:r>
          </a:p>
          <a:p>
            <a:endParaRPr lang="en-US" dirty="0"/>
          </a:p>
          <a:p>
            <a:r>
              <a:rPr lang="en-US" b="1" u="sng" dirty="0" smtClean="0"/>
              <a:t>ASSIGNMENT:</a:t>
            </a:r>
            <a:r>
              <a:rPr lang="en-US" dirty="0" smtClean="0"/>
              <a:t>  Read the Police Crime Investigation Report on page 124-125.     *Take notes on Port # ____</a:t>
            </a:r>
            <a:endParaRPr lang="en-US" b="1" u="sng" dirty="0"/>
          </a:p>
        </p:txBody>
      </p:sp>
    </p:spTree>
    <p:extLst>
      <p:ext uri="{BB962C8B-B14F-4D97-AF65-F5344CB8AC3E}">
        <p14:creationId xmlns:p14="http://schemas.microsoft.com/office/powerpoint/2010/main" val="10735669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Knowledge</a:t>
            </a:r>
            <a:endParaRPr lang="en-US" dirty="0"/>
          </a:p>
        </p:txBody>
      </p:sp>
      <p:sp>
        <p:nvSpPr>
          <p:cNvPr id="3" name="Content Placeholder 2"/>
          <p:cNvSpPr>
            <a:spLocks noGrp="1"/>
          </p:cNvSpPr>
          <p:nvPr>
            <p:ph sz="quarter" idx="13"/>
          </p:nvPr>
        </p:nvSpPr>
        <p:spPr/>
        <p:txBody>
          <a:bodyPr/>
          <a:lstStyle/>
          <a:p>
            <a:r>
              <a:rPr lang="en-US" dirty="0" smtClean="0"/>
              <a:t>Witness must have personal knowledge about what they are testifying about.</a:t>
            </a:r>
          </a:p>
          <a:p>
            <a:pPr lvl="1"/>
            <a:r>
              <a:rPr lang="en-US" dirty="0" smtClean="0"/>
              <a:t>Ex:  Testifying Garrett is a bad driver when I’ve never seen him drive.</a:t>
            </a:r>
          </a:p>
          <a:p>
            <a:pPr lvl="1"/>
            <a:endParaRPr lang="en-US" dirty="0"/>
          </a:p>
          <a:p>
            <a:r>
              <a:rPr lang="en-US" dirty="0" smtClean="0"/>
              <a:t>“I object your honor, due to a lack of personal knowledge on the subject matter.”</a:t>
            </a:r>
            <a:endParaRPr lang="en-US" dirty="0"/>
          </a:p>
        </p:txBody>
      </p:sp>
      <p:pic>
        <p:nvPicPr>
          <p:cNvPr id="5" name="Content Placeholder 4" descr="law-order-truth-dishonest-dishonesty-witness-defendant-jfa3012l.jpg"/>
          <p:cNvPicPr>
            <a:picLocks noGrp="1" noChangeAspect="1"/>
          </p:cNvPicPr>
          <p:nvPr>
            <p:ph sz="quarter" idx="14"/>
          </p:nvPr>
        </p:nvPicPr>
        <p:blipFill>
          <a:blip r:embed="rId2">
            <a:extLst>
              <a:ext uri="{28A0092B-C50C-407E-A947-70E740481C1C}">
                <a14:useLocalDpi xmlns:a14="http://schemas.microsoft.com/office/drawing/2010/main" val="0"/>
              </a:ext>
            </a:extLst>
          </a:blip>
          <a:srcRect l="-17453" r="-17453"/>
          <a:stretch>
            <a:fillRect/>
          </a:stretch>
        </p:blipFill>
        <p:spPr/>
      </p:pic>
    </p:spTree>
    <p:extLst>
      <p:ext uri="{BB962C8B-B14F-4D97-AF65-F5344CB8AC3E}">
        <p14:creationId xmlns:p14="http://schemas.microsoft.com/office/powerpoint/2010/main" val="26176864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Hearsay</a:t>
            </a:r>
            <a:endParaRPr lang="en-US" dirty="0"/>
          </a:p>
        </p:txBody>
      </p:sp>
      <p:pic>
        <p:nvPicPr>
          <p:cNvPr id="5" name="Content Placeholder 4" descr="law-policing-court-courtroom-court_case-hearsay-lawyer-29604005_low.jpg"/>
          <p:cNvPicPr>
            <a:picLocks noGrp="1" noChangeAspect="1"/>
          </p:cNvPicPr>
          <p:nvPr>
            <p:ph sz="quarter" idx="13"/>
          </p:nvPr>
        </p:nvPicPr>
        <p:blipFill>
          <a:blip r:embed="rId2">
            <a:extLst>
              <a:ext uri="{28A0092B-C50C-407E-A947-70E740481C1C}">
                <a14:useLocalDpi xmlns:a14="http://schemas.microsoft.com/office/drawing/2010/main" val="0"/>
              </a:ext>
            </a:extLst>
          </a:blip>
          <a:srcRect l="7897" r="7897"/>
          <a:stretch>
            <a:fillRect/>
          </a:stretch>
        </p:blipFill>
        <p:spPr/>
      </p:pic>
      <p:sp>
        <p:nvSpPr>
          <p:cNvPr id="4" name="Content Placeholder 3"/>
          <p:cNvSpPr>
            <a:spLocks noGrp="1"/>
          </p:cNvSpPr>
          <p:nvPr>
            <p:ph sz="quarter" idx="14"/>
          </p:nvPr>
        </p:nvSpPr>
        <p:spPr/>
        <p:txBody>
          <a:bodyPr/>
          <a:lstStyle/>
          <a:p>
            <a:r>
              <a:rPr lang="en-US" dirty="0" smtClean="0"/>
              <a:t>Witness cannot provide second hand statements about an event.</a:t>
            </a:r>
          </a:p>
          <a:p>
            <a:r>
              <a:rPr lang="en-US" dirty="0" smtClean="0"/>
              <a:t>Something you’ve “heard” and then “said”</a:t>
            </a:r>
          </a:p>
          <a:p>
            <a:pPr lvl="1"/>
            <a:r>
              <a:rPr lang="en-US" dirty="0" smtClean="0"/>
              <a:t>Ex: “Luke told me that Trey said he saw her do it.”</a:t>
            </a:r>
          </a:p>
          <a:p>
            <a:r>
              <a:rPr lang="en-US" dirty="0" smtClean="0"/>
              <a:t>Hearsay can be tricky…</a:t>
            </a:r>
          </a:p>
          <a:p>
            <a:pPr lvl="1"/>
            <a:r>
              <a:rPr lang="en-US" dirty="0" smtClean="0"/>
              <a:t>“Luke told me he was going to steal…”  Hearsay??</a:t>
            </a:r>
          </a:p>
        </p:txBody>
      </p:sp>
    </p:spTree>
    <p:extLst>
      <p:ext uri="{BB962C8B-B14F-4D97-AF65-F5344CB8AC3E}">
        <p14:creationId xmlns:p14="http://schemas.microsoft.com/office/powerpoint/2010/main" val="33531306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dissolve">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dissolve">
                                      <p:cBhvr>
                                        <p:cTn id="20" dur="500"/>
                                        <p:tgtEl>
                                          <p:spTgt spid="4">
                                            <p:txEl>
                                              <p:pRg st="3" end="3"/>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dissolve">
                                      <p:cBhvr>
                                        <p:cTn id="2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Opinion Testimony</a:t>
            </a:r>
            <a:endParaRPr lang="en-US" dirty="0"/>
          </a:p>
        </p:txBody>
      </p:sp>
      <p:sp>
        <p:nvSpPr>
          <p:cNvPr id="3" name="Content Placeholder 2"/>
          <p:cNvSpPr>
            <a:spLocks noGrp="1"/>
          </p:cNvSpPr>
          <p:nvPr>
            <p:ph sz="quarter" idx="13"/>
          </p:nvPr>
        </p:nvSpPr>
        <p:spPr/>
        <p:txBody>
          <a:bodyPr/>
          <a:lstStyle/>
          <a:p>
            <a:r>
              <a:rPr lang="en-US" dirty="0" smtClean="0"/>
              <a:t>ONLY experts with special knowledge and qualification can give opinion testimonies</a:t>
            </a:r>
          </a:p>
          <a:p>
            <a:pPr lvl="1"/>
            <a:r>
              <a:rPr lang="en-US" dirty="0" smtClean="0"/>
              <a:t>Psychologists, Forensics, </a:t>
            </a:r>
            <a:r>
              <a:rPr lang="en-US" dirty="0" err="1" smtClean="0"/>
              <a:t>etc</a:t>
            </a:r>
            <a:endParaRPr lang="en-US" dirty="0" smtClean="0"/>
          </a:p>
          <a:p>
            <a:r>
              <a:rPr lang="en-US" dirty="0" smtClean="0"/>
              <a:t>All witnesses can give opinions about things like color, size, weight, drunkenness, etc.</a:t>
            </a:r>
          </a:p>
          <a:p>
            <a:endParaRPr lang="en-US" dirty="0"/>
          </a:p>
          <a:p>
            <a:r>
              <a:rPr lang="en-US" dirty="0" smtClean="0"/>
              <a:t>“Objection your honor, the witness is giving an opinion.”</a:t>
            </a:r>
            <a:endParaRPr lang="en-US" dirty="0"/>
          </a:p>
        </p:txBody>
      </p:sp>
      <p:pic>
        <p:nvPicPr>
          <p:cNvPr id="5" name="Content Placeholder 4" descr="leo-cullum-expert-witness-new-yorker-cartoon.jpg"/>
          <p:cNvPicPr>
            <a:picLocks noGrp="1" noChangeAspect="1"/>
          </p:cNvPicPr>
          <p:nvPr>
            <p:ph sz="quarter" idx="14"/>
          </p:nvPr>
        </p:nvPicPr>
        <p:blipFill>
          <a:blip r:embed="rId2">
            <a:extLst>
              <a:ext uri="{28A0092B-C50C-407E-A947-70E740481C1C}">
                <a14:useLocalDpi xmlns:a14="http://schemas.microsoft.com/office/drawing/2010/main" val="0"/>
              </a:ext>
            </a:extLst>
          </a:blip>
          <a:srcRect t="-20617" b="-20617"/>
          <a:stretch>
            <a:fillRect/>
          </a:stretch>
        </p:blipFill>
        <p:spPr/>
      </p:pic>
    </p:spTree>
    <p:extLst>
      <p:ext uri="{BB962C8B-B14F-4D97-AF65-F5344CB8AC3E}">
        <p14:creationId xmlns:p14="http://schemas.microsoft.com/office/powerpoint/2010/main" val="2559358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dissolv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Argumentative Questions</a:t>
            </a:r>
            <a:endParaRPr lang="en-US" dirty="0"/>
          </a:p>
        </p:txBody>
      </p:sp>
      <p:sp>
        <p:nvSpPr>
          <p:cNvPr id="3" name="Content Placeholder 2"/>
          <p:cNvSpPr>
            <a:spLocks noGrp="1"/>
          </p:cNvSpPr>
          <p:nvPr>
            <p:ph sz="quarter" idx="13"/>
          </p:nvPr>
        </p:nvSpPr>
        <p:spPr/>
        <p:txBody>
          <a:bodyPr/>
          <a:lstStyle/>
          <a:p>
            <a:r>
              <a:rPr lang="en-US" dirty="0" smtClean="0"/>
              <a:t>Only asked questions to get facts.</a:t>
            </a:r>
          </a:p>
          <a:p>
            <a:r>
              <a:rPr lang="en-US" dirty="0" smtClean="0"/>
              <a:t>Questions challenging witnesses to reconcile parts of testimony may be objected</a:t>
            </a:r>
          </a:p>
          <a:p>
            <a:pPr lvl="1"/>
            <a:r>
              <a:rPr lang="en-US" dirty="0" smtClean="0"/>
              <a:t>Ex:  How can you expect the court to believe you were there when you previously stated you weren’t?</a:t>
            </a:r>
          </a:p>
          <a:p>
            <a:pPr lvl="1"/>
            <a:endParaRPr lang="en-US" dirty="0"/>
          </a:p>
          <a:p>
            <a:r>
              <a:rPr lang="en-US" dirty="0" smtClean="0"/>
              <a:t>“Objection, your honor.  The Counsel is badgering my witness.”</a:t>
            </a:r>
            <a:endParaRPr lang="en-US" dirty="0"/>
          </a:p>
        </p:txBody>
      </p:sp>
      <p:pic>
        <p:nvPicPr>
          <p:cNvPr id="7" name="Content Placeholder 6" descr="2011-06-22-Badgering-The-Witness.jpg"/>
          <p:cNvPicPr>
            <a:picLocks noGrp="1" noChangeAspect="1"/>
          </p:cNvPicPr>
          <p:nvPr>
            <p:ph sz="quarter" idx="14"/>
          </p:nvPr>
        </p:nvPicPr>
        <p:blipFill>
          <a:blip r:embed="rId2">
            <a:extLst>
              <a:ext uri="{28A0092B-C50C-407E-A947-70E740481C1C}">
                <a14:useLocalDpi xmlns:a14="http://schemas.microsoft.com/office/drawing/2010/main" val="0"/>
              </a:ext>
            </a:extLst>
          </a:blip>
          <a:srcRect l="-11282" r="-11282"/>
          <a:stretch>
            <a:fillRect/>
          </a:stretch>
        </p:blipFill>
        <p:spPr/>
      </p:pic>
    </p:spTree>
    <p:extLst>
      <p:ext uri="{BB962C8B-B14F-4D97-AF65-F5344CB8AC3E}">
        <p14:creationId xmlns:p14="http://schemas.microsoft.com/office/powerpoint/2010/main" val="29530869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linds(horizontal)">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of direct examination</a:t>
            </a:r>
            <a:endParaRPr lang="en-US" dirty="0"/>
          </a:p>
        </p:txBody>
      </p:sp>
      <p:sp>
        <p:nvSpPr>
          <p:cNvPr id="3" name="Content Placeholder 2"/>
          <p:cNvSpPr>
            <a:spLocks noGrp="1"/>
          </p:cNvSpPr>
          <p:nvPr>
            <p:ph sz="quarter" idx="13"/>
          </p:nvPr>
        </p:nvSpPr>
        <p:spPr>
          <a:xfrm>
            <a:off x="189163" y="1536192"/>
            <a:ext cx="4154237" cy="3877056"/>
          </a:xfrm>
        </p:spPr>
        <p:txBody>
          <a:bodyPr/>
          <a:lstStyle/>
          <a:p>
            <a:r>
              <a:rPr lang="en-US" dirty="0" smtClean="0"/>
              <a:t>Direct Examination = your OWN witnesses</a:t>
            </a:r>
          </a:p>
          <a:p>
            <a:r>
              <a:rPr lang="en-US" dirty="0" smtClean="0"/>
              <a:t>Ask questions that evoke a short narrative from the witness</a:t>
            </a:r>
          </a:p>
          <a:p>
            <a:r>
              <a:rPr lang="en-US" dirty="0" smtClean="0"/>
              <a:t>CANNOT ask leading questions</a:t>
            </a:r>
          </a:p>
          <a:p>
            <a:pPr lvl="1"/>
            <a:r>
              <a:rPr lang="en-US" dirty="0" smtClean="0"/>
              <a:t>Usually elicits “yes” or “no” answer</a:t>
            </a:r>
          </a:p>
          <a:p>
            <a:pPr lvl="1"/>
            <a:r>
              <a:rPr lang="en-US" dirty="0" smtClean="0"/>
              <a:t>Ex:  Mr. Robertson, when did you and your wife adopt Clyde?</a:t>
            </a:r>
          </a:p>
          <a:p>
            <a:pPr lvl="1"/>
            <a:r>
              <a:rPr lang="en-US" dirty="0" smtClean="0"/>
              <a:t>NO: Mr. Robertson, you and your wife adopted Clyde two years ago, correct?</a:t>
            </a:r>
          </a:p>
        </p:txBody>
      </p:sp>
      <p:sp>
        <p:nvSpPr>
          <p:cNvPr id="4" name="Content Placeholder 3"/>
          <p:cNvSpPr>
            <a:spLocks noGrp="1"/>
          </p:cNvSpPr>
          <p:nvPr>
            <p:ph sz="quarter" idx="14"/>
          </p:nvPr>
        </p:nvSpPr>
        <p:spPr>
          <a:xfrm>
            <a:off x="4661515" y="1536192"/>
            <a:ext cx="4482485" cy="3877056"/>
          </a:xfrm>
        </p:spPr>
        <p:txBody>
          <a:bodyPr/>
          <a:lstStyle/>
          <a:p>
            <a:r>
              <a:rPr lang="en-US" dirty="0" smtClean="0"/>
              <a:t>Character</a:t>
            </a:r>
          </a:p>
          <a:p>
            <a:pPr lvl="1"/>
            <a:r>
              <a:rPr lang="en-US" dirty="0" smtClean="0"/>
              <a:t>Unless character is at issue, witnesses cannot testify about a person’s character.</a:t>
            </a:r>
          </a:p>
          <a:p>
            <a:pPr lvl="1"/>
            <a:r>
              <a:rPr lang="en-US" dirty="0" smtClean="0"/>
              <a:t>Defense can try to show good character but then prosecution’s door is open to show poor character.</a:t>
            </a:r>
          </a:p>
          <a:p>
            <a:r>
              <a:rPr lang="en-US" dirty="0" smtClean="0"/>
              <a:t>Refreshing Recollections</a:t>
            </a:r>
          </a:p>
          <a:p>
            <a:pPr lvl="1"/>
            <a:r>
              <a:rPr lang="en-US" dirty="0" smtClean="0"/>
              <a:t>Can help witness to remember details by showing them their statements made at the time.</a:t>
            </a:r>
            <a:endParaRPr lang="en-US" dirty="0"/>
          </a:p>
        </p:txBody>
      </p:sp>
    </p:spTree>
    <p:extLst>
      <p:ext uri="{BB962C8B-B14F-4D97-AF65-F5344CB8AC3E}">
        <p14:creationId xmlns:p14="http://schemas.microsoft.com/office/powerpoint/2010/main" val="25936183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dissolve">
                                      <p:cBhvr>
                                        <p:cTn id="20" dur="500"/>
                                        <p:tgtEl>
                                          <p:spTgt spid="3">
                                            <p:txEl>
                                              <p:pRg st="3" end="3"/>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ssolve">
                                      <p:cBhvr>
                                        <p:cTn id="23" dur="500"/>
                                        <p:tgtEl>
                                          <p:spTgt spid="3">
                                            <p:txEl>
                                              <p:pRg st="4" end="4"/>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dissolv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dissolve">
                                      <p:cBhvr>
                                        <p:cTn id="31" dur="500"/>
                                        <p:tgtEl>
                                          <p:spTgt spid="4">
                                            <p:txEl>
                                              <p:pRg st="0" end="0"/>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Effect transition="in" filter="dissolve">
                                      <p:cBhvr>
                                        <p:cTn id="34" dur="500"/>
                                        <p:tgtEl>
                                          <p:spTgt spid="4">
                                            <p:txEl>
                                              <p:pRg st="1" end="1"/>
                                            </p:txEl>
                                          </p:spTgt>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dissolve">
                                      <p:cBhvr>
                                        <p:cTn id="37" dur="500"/>
                                        <p:tgtEl>
                                          <p:spTgt spid="4">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dissolve">
                                      <p:cBhvr>
                                        <p:cTn id="42" dur="500"/>
                                        <p:tgtEl>
                                          <p:spTgt spid="4">
                                            <p:txEl>
                                              <p:pRg st="3" end="3"/>
                                            </p:txEl>
                                          </p:spTgt>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animEffect transition="in" filter="dissolve">
                                      <p:cBhvr>
                                        <p:cTn id="45"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of Cross Examination</a:t>
            </a:r>
            <a:endParaRPr lang="en-US" dirty="0"/>
          </a:p>
        </p:txBody>
      </p:sp>
      <p:sp>
        <p:nvSpPr>
          <p:cNvPr id="3" name="Content Placeholder 2"/>
          <p:cNvSpPr>
            <a:spLocks noGrp="1"/>
          </p:cNvSpPr>
          <p:nvPr>
            <p:ph sz="quarter" idx="13"/>
          </p:nvPr>
        </p:nvSpPr>
        <p:spPr>
          <a:xfrm>
            <a:off x="148628" y="1536192"/>
            <a:ext cx="4323724" cy="3877056"/>
          </a:xfrm>
        </p:spPr>
        <p:txBody>
          <a:bodyPr>
            <a:normAutofit lnSpcReduction="10000"/>
          </a:bodyPr>
          <a:lstStyle/>
          <a:p>
            <a:r>
              <a:rPr lang="en-US" dirty="0" smtClean="0"/>
              <a:t>Cross Examination = their witnesses</a:t>
            </a:r>
          </a:p>
          <a:p>
            <a:r>
              <a:rPr lang="en-US" dirty="0" smtClean="0"/>
              <a:t>Allows for an opportunity to attack witness credibility </a:t>
            </a:r>
          </a:p>
          <a:p>
            <a:r>
              <a:rPr lang="en-US" dirty="0" smtClean="0"/>
              <a:t>Leading Questions ARE acceptable</a:t>
            </a:r>
          </a:p>
          <a:p>
            <a:r>
              <a:rPr lang="en-US" dirty="0" smtClean="0"/>
              <a:t>Questions limited to matters that were brought up on direct examination</a:t>
            </a:r>
          </a:p>
          <a:p>
            <a:r>
              <a:rPr lang="en-US" dirty="0" smtClean="0"/>
              <a:t>How to attack credibility</a:t>
            </a:r>
          </a:p>
          <a:p>
            <a:pPr lvl="1"/>
            <a:r>
              <a:rPr lang="en-US" dirty="0" smtClean="0"/>
              <a:t>Bias or prejudice, accuracy, consistency, prior convictions, </a:t>
            </a:r>
            <a:r>
              <a:rPr lang="en-US" dirty="0" err="1" smtClean="0"/>
              <a:t>etc</a:t>
            </a:r>
            <a:endParaRPr lang="en-US" dirty="0" smtClean="0"/>
          </a:p>
          <a:p>
            <a:r>
              <a:rPr lang="en-US" dirty="0" smtClean="0"/>
              <a:t>CAN be re-directed by their attorneys to limit the damage. </a:t>
            </a:r>
            <a:endParaRPr lang="en-US" dirty="0"/>
          </a:p>
        </p:txBody>
      </p:sp>
      <p:pic>
        <p:nvPicPr>
          <p:cNvPr id="5" name="Content Placeholder 4" descr="animals-law-courtrooms-judge-barrister-barristers-jsin63l.jpg"/>
          <p:cNvPicPr>
            <a:picLocks noGrp="1" noChangeAspect="1"/>
          </p:cNvPicPr>
          <p:nvPr>
            <p:ph sz="quarter" idx="14"/>
          </p:nvPr>
        </p:nvPicPr>
        <p:blipFill>
          <a:blip r:embed="rId2">
            <a:extLst>
              <a:ext uri="{28A0092B-C50C-407E-A947-70E740481C1C}">
                <a14:useLocalDpi xmlns:a14="http://schemas.microsoft.com/office/drawing/2010/main" val="0"/>
              </a:ext>
            </a:extLst>
          </a:blip>
          <a:srcRect t="-18387" b="-18387"/>
          <a:stretch>
            <a:fillRect/>
          </a:stretch>
        </p:blipFill>
        <p:spPr/>
      </p:pic>
    </p:spTree>
    <p:extLst>
      <p:ext uri="{BB962C8B-B14F-4D97-AF65-F5344CB8AC3E}">
        <p14:creationId xmlns:p14="http://schemas.microsoft.com/office/powerpoint/2010/main" val="335304355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activity:  Objections</a:t>
            </a:r>
            <a:endParaRPr lang="en-US" dirty="0"/>
          </a:p>
        </p:txBody>
      </p:sp>
      <p:sp>
        <p:nvSpPr>
          <p:cNvPr id="3" name="Content Placeholder 2"/>
          <p:cNvSpPr>
            <a:spLocks noGrp="1"/>
          </p:cNvSpPr>
          <p:nvPr>
            <p:ph idx="1"/>
          </p:nvPr>
        </p:nvSpPr>
        <p:spPr>
          <a:xfrm>
            <a:off x="685800" y="1417638"/>
            <a:ext cx="7772400" cy="3916363"/>
          </a:xfrm>
        </p:spPr>
        <p:txBody>
          <a:bodyPr>
            <a:normAutofit fontScale="92500" lnSpcReduction="10000"/>
          </a:bodyPr>
          <a:lstStyle/>
          <a:p>
            <a:r>
              <a:rPr lang="en-US" dirty="0"/>
              <a:t>Karen Miller testifies: “I am convinced my little girl was intentionally killed by the Evans boy.</a:t>
            </a:r>
            <a:r>
              <a:rPr lang="en-US" dirty="0" smtClean="0"/>
              <a:t>”</a:t>
            </a:r>
          </a:p>
          <a:p>
            <a:r>
              <a:rPr lang="en-US" dirty="0"/>
              <a:t>Joel Robertson testifies: “A friend of mine said he saw Oscar hit Tom over the head with a </a:t>
            </a:r>
            <a:r>
              <a:rPr lang="en-US" dirty="0" smtClean="0"/>
              <a:t>beer bottle</a:t>
            </a:r>
            <a:r>
              <a:rPr lang="en-US" dirty="0"/>
              <a:t>.</a:t>
            </a:r>
            <a:r>
              <a:rPr lang="en-US" dirty="0" smtClean="0"/>
              <a:t>”</a:t>
            </a:r>
          </a:p>
          <a:p>
            <a:r>
              <a:rPr lang="en-US" dirty="0"/>
              <a:t>The prosecutor asks Gail Duran: “What kind of potato chips did you serve at your party?</a:t>
            </a:r>
            <a:r>
              <a:rPr lang="en-US" dirty="0" smtClean="0"/>
              <a:t>”</a:t>
            </a:r>
          </a:p>
          <a:p>
            <a:r>
              <a:rPr lang="en-US" dirty="0"/>
              <a:t>Karen Miller testifies: “I told the police officer that I thought whoever shot Joyce was on drugs.”</a:t>
            </a:r>
          </a:p>
          <a:p>
            <a:r>
              <a:rPr lang="en-US" dirty="0"/>
              <a:t>On cross-examination, the attorney asks Gail Duran: “You didn’t stop the car when you heard the explosion behind you, did you?</a:t>
            </a:r>
            <a:r>
              <a:rPr lang="en-US" dirty="0" smtClean="0"/>
              <a:t>”</a:t>
            </a:r>
          </a:p>
          <a:p>
            <a:r>
              <a:rPr lang="en-US" dirty="0"/>
              <a:t>Joel Robertson testifies: “If you ask me, a shotgun is effective up to about 20 yards.”</a:t>
            </a:r>
          </a:p>
          <a:p>
            <a:endParaRPr lang="en-US" dirty="0"/>
          </a:p>
          <a:p>
            <a:pPr marL="68580" indent="0">
              <a:buNone/>
            </a:pPr>
            <a:endParaRPr lang="en-US" dirty="0"/>
          </a:p>
        </p:txBody>
      </p:sp>
    </p:spTree>
    <p:extLst>
      <p:ext uri="{BB962C8B-B14F-4D97-AF65-F5344CB8AC3E}">
        <p14:creationId xmlns:p14="http://schemas.microsoft.com/office/powerpoint/2010/main" val="23282072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activity:  Objections</a:t>
            </a:r>
          </a:p>
        </p:txBody>
      </p:sp>
      <p:sp>
        <p:nvSpPr>
          <p:cNvPr id="3" name="Content Placeholder 2"/>
          <p:cNvSpPr>
            <a:spLocks noGrp="1"/>
          </p:cNvSpPr>
          <p:nvPr>
            <p:ph idx="1"/>
          </p:nvPr>
        </p:nvSpPr>
        <p:spPr/>
        <p:txBody>
          <a:bodyPr>
            <a:normAutofit fontScale="92500" lnSpcReduction="10000"/>
          </a:bodyPr>
          <a:lstStyle/>
          <a:p>
            <a:r>
              <a:rPr lang="en-US" dirty="0"/>
              <a:t>Karen Miller testifies: “Joyce was shot with a 12-gauge shotgun.</a:t>
            </a:r>
            <a:r>
              <a:rPr lang="en-US" dirty="0" smtClean="0"/>
              <a:t>”</a:t>
            </a:r>
          </a:p>
          <a:p>
            <a:r>
              <a:rPr lang="en-US" dirty="0" smtClean="0"/>
              <a:t>Joel </a:t>
            </a:r>
            <a:r>
              <a:rPr lang="en-US" dirty="0"/>
              <a:t>Robertson testifies: “Oscar Hanks always parks his truck across the street from his house. It must have been there that day when Joyce Miller was shot.” </a:t>
            </a:r>
          </a:p>
          <a:p>
            <a:r>
              <a:rPr lang="en-US" dirty="0"/>
              <a:t>Lt. Tony Jackson of the police department testifies: “We know that Tom Evans had connections with drug dealers in the area.”</a:t>
            </a:r>
          </a:p>
          <a:p>
            <a:r>
              <a:rPr lang="en-US" dirty="0"/>
              <a:t>One of the guests from Gail Duran’s party testifies: “Tom Evans told me after the fight that he was going to fix Oscar Hanks once and for all.”</a:t>
            </a:r>
          </a:p>
          <a:p>
            <a:r>
              <a:rPr lang="en-US" dirty="0"/>
              <a:t>A neighbor of Karen Miller states that a car with a gun sticking out of the back window drove by at about 15 miles per hour.</a:t>
            </a:r>
          </a:p>
          <a:p>
            <a:r>
              <a:rPr lang="en-US" dirty="0"/>
              <a:t>On direct examination, Evans’ attorney asks him: “You never attended to shoot anyone, did you?”</a:t>
            </a:r>
          </a:p>
          <a:p>
            <a:endParaRPr lang="en-US" dirty="0"/>
          </a:p>
        </p:txBody>
      </p:sp>
    </p:spTree>
    <p:extLst>
      <p:ext uri="{BB962C8B-B14F-4D97-AF65-F5344CB8AC3E}">
        <p14:creationId xmlns:p14="http://schemas.microsoft.com/office/powerpoint/2010/main" val="26150634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114"/>
            <a:ext cx="7772400" cy="1143000"/>
          </a:xfrm>
        </p:spPr>
        <p:txBody>
          <a:bodyPr/>
          <a:lstStyle/>
          <a:p>
            <a:r>
              <a:rPr lang="en-US" dirty="0" smtClean="0"/>
              <a:t>The Closing statement</a:t>
            </a:r>
            <a:endParaRPr lang="en-US" dirty="0"/>
          </a:p>
        </p:txBody>
      </p:sp>
      <p:sp>
        <p:nvSpPr>
          <p:cNvPr id="3" name="Content Placeholder 2"/>
          <p:cNvSpPr>
            <a:spLocks noGrp="1"/>
          </p:cNvSpPr>
          <p:nvPr>
            <p:ph idx="1"/>
          </p:nvPr>
        </p:nvSpPr>
        <p:spPr>
          <a:xfrm>
            <a:off x="139549" y="1130495"/>
            <a:ext cx="8791637" cy="4745298"/>
          </a:xfrm>
        </p:spPr>
        <p:txBody>
          <a:bodyPr>
            <a:normAutofit lnSpcReduction="10000"/>
          </a:bodyPr>
          <a:lstStyle/>
          <a:p>
            <a:r>
              <a:rPr lang="en-US" dirty="0" smtClean="0"/>
              <a:t>After both sides examine witnesses they get final chance to summarize their argument, review testimonies, and convince the jury to their case.</a:t>
            </a:r>
          </a:p>
          <a:p>
            <a:r>
              <a:rPr lang="en-US" dirty="0" smtClean="0"/>
              <a:t>Effective closing statements should:</a:t>
            </a:r>
          </a:p>
          <a:p>
            <a:pPr lvl="1"/>
            <a:r>
              <a:rPr lang="en-US" dirty="0"/>
              <a:t>Be emotionally charged and strongly appealing (unlike the calm, rational opening statement).</a:t>
            </a:r>
          </a:p>
          <a:p>
            <a:pPr lvl="1"/>
            <a:r>
              <a:rPr lang="en-US" dirty="0"/>
              <a:t>Only refer to evidence that was admitted during the trial. </a:t>
            </a:r>
            <a:endParaRPr lang="en-US" dirty="0" smtClean="0"/>
          </a:p>
          <a:p>
            <a:pPr lvl="1"/>
            <a:r>
              <a:rPr lang="en-US" dirty="0"/>
              <a:t>Emphasize the facts that support the claims of your side</a:t>
            </a:r>
            <a:r>
              <a:rPr lang="en-US" dirty="0" smtClean="0"/>
              <a:t>.</a:t>
            </a:r>
          </a:p>
          <a:p>
            <a:pPr lvl="1"/>
            <a:r>
              <a:rPr lang="en-US" dirty="0"/>
              <a:t>Note weakness of inconsistencies in the opposing side’s case</a:t>
            </a:r>
            <a:r>
              <a:rPr lang="en-US" dirty="0" smtClean="0"/>
              <a:t>.</a:t>
            </a:r>
          </a:p>
          <a:p>
            <a:pPr lvl="1"/>
            <a:r>
              <a:rPr lang="en-US" dirty="0"/>
              <a:t>Summarize the favorable testimony</a:t>
            </a:r>
            <a:r>
              <a:rPr lang="en-US" dirty="0" smtClean="0"/>
              <a:t>.</a:t>
            </a:r>
          </a:p>
          <a:p>
            <a:pPr lvl="1"/>
            <a:r>
              <a:rPr lang="en-US" dirty="0"/>
              <a:t>Attempt to reconcile inconsistencies that might hurt your side</a:t>
            </a:r>
            <a:r>
              <a:rPr lang="en-US" dirty="0" smtClean="0"/>
              <a:t>.</a:t>
            </a:r>
          </a:p>
          <a:p>
            <a:pPr lvl="1"/>
            <a:r>
              <a:rPr lang="en-US" dirty="0"/>
              <a:t>Be presented so that notes are barely necessary</a:t>
            </a:r>
            <a:r>
              <a:rPr lang="en-US" dirty="0" smtClean="0"/>
              <a:t>.</a:t>
            </a:r>
          </a:p>
          <a:p>
            <a:pPr lvl="1"/>
            <a:r>
              <a:rPr lang="en-US" dirty="0"/>
              <a:t>Be well-organized (starting and ending with your strongest point helps to structure the presentation and give you a good introduction and conclusion.</a:t>
            </a:r>
            <a:r>
              <a:rPr lang="en-US" dirty="0" smtClean="0"/>
              <a:t>)</a:t>
            </a:r>
          </a:p>
          <a:p>
            <a:pPr lvl="1"/>
            <a:r>
              <a:rPr lang="en-US" dirty="0"/>
              <a:t>Focus on reasonable doubt. The prosecution should emphasize that the state has proved the elements of the crime beyond a reasonable doubt. The defense should </a:t>
            </a:r>
            <a:r>
              <a:rPr lang="en-US" dirty="0" err="1"/>
              <a:t>rasie</a:t>
            </a:r>
            <a:r>
              <a:rPr lang="en-US" dirty="0"/>
              <a:t> questions suggesting that reasonable doubt exists.</a:t>
            </a:r>
            <a:endParaRPr lang="en-US" dirty="0" smtClean="0"/>
          </a:p>
          <a:p>
            <a:pPr lvl="1"/>
            <a:endParaRPr lang="en-US" dirty="0"/>
          </a:p>
        </p:txBody>
      </p:sp>
    </p:spTree>
    <p:extLst>
      <p:ext uri="{BB962C8B-B14F-4D97-AF65-F5344CB8AC3E}">
        <p14:creationId xmlns:p14="http://schemas.microsoft.com/office/powerpoint/2010/main" val="30444922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CLOSING STATEMENT</a:t>
            </a:r>
            <a:endParaRPr lang="en-US" dirty="0"/>
          </a:p>
        </p:txBody>
      </p:sp>
      <p:sp>
        <p:nvSpPr>
          <p:cNvPr id="6" name="Content Placeholder 5"/>
          <p:cNvSpPr>
            <a:spLocks noGrp="1"/>
          </p:cNvSpPr>
          <p:nvPr>
            <p:ph sz="quarter" idx="13"/>
          </p:nvPr>
        </p:nvSpPr>
        <p:spPr/>
        <p:txBody>
          <a:bodyPr/>
          <a:lstStyle/>
          <a:p>
            <a:r>
              <a:rPr lang="en-US" dirty="0"/>
              <a:t>Proper phrasing includes</a:t>
            </a:r>
            <a:r>
              <a:rPr lang="en-US" dirty="0" smtClean="0"/>
              <a:t>:</a:t>
            </a:r>
          </a:p>
          <a:p>
            <a:pPr lvl="1"/>
            <a:r>
              <a:rPr lang="en-US" dirty="0" smtClean="0"/>
              <a:t> </a:t>
            </a:r>
            <a:r>
              <a:rPr lang="en-US" dirty="0"/>
              <a:t>“The evidence has clearly shown that…</a:t>
            </a:r>
            <a:r>
              <a:rPr lang="en-US" dirty="0" smtClean="0"/>
              <a:t>”</a:t>
            </a:r>
          </a:p>
          <a:p>
            <a:pPr lvl="1"/>
            <a:r>
              <a:rPr lang="en-US" dirty="0" smtClean="0"/>
              <a:t> </a:t>
            </a:r>
            <a:r>
              <a:rPr lang="en-US" dirty="0"/>
              <a:t>“Based on this testimony, there can be no doubt that…</a:t>
            </a:r>
            <a:r>
              <a:rPr lang="en-US" dirty="0" smtClean="0"/>
              <a:t>”</a:t>
            </a:r>
          </a:p>
          <a:p>
            <a:pPr lvl="1"/>
            <a:r>
              <a:rPr lang="en-US" dirty="0" smtClean="0"/>
              <a:t>“</a:t>
            </a:r>
            <a:r>
              <a:rPr lang="en-US" dirty="0"/>
              <a:t>The prosecution has failed to prove that…</a:t>
            </a:r>
            <a:r>
              <a:rPr lang="en-US" dirty="0" smtClean="0"/>
              <a:t>”</a:t>
            </a:r>
          </a:p>
          <a:p>
            <a:pPr lvl="1"/>
            <a:r>
              <a:rPr lang="en-US" dirty="0" smtClean="0"/>
              <a:t> </a:t>
            </a:r>
            <a:r>
              <a:rPr lang="en-US" dirty="0"/>
              <a:t>“The defense would have you believe…</a:t>
            </a:r>
            <a:r>
              <a:rPr lang="en-US" dirty="0" smtClean="0"/>
              <a:t>”</a:t>
            </a:r>
          </a:p>
          <a:p>
            <a:r>
              <a:rPr lang="en-US" dirty="0"/>
              <a:t>Conclude with an appeal to convict or acquit the defendant. </a:t>
            </a:r>
            <a:endParaRPr lang="en-US" dirty="0"/>
          </a:p>
        </p:txBody>
      </p:sp>
      <p:pic>
        <p:nvPicPr>
          <p:cNvPr id="8" name="Content Placeholder 7" descr="litigation-consultant-closing-argument-a2l-consulting.jpg"/>
          <p:cNvPicPr>
            <a:picLocks noGrp="1" noChangeAspect="1"/>
          </p:cNvPicPr>
          <p:nvPr>
            <p:ph sz="quarter" idx="14"/>
          </p:nvPr>
        </p:nvPicPr>
        <p:blipFill>
          <a:blip r:embed="rId2">
            <a:extLst>
              <a:ext uri="{28A0092B-C50C-407E-A947-70E740481C1C}">
                <a14:useLocalDpi xmlns:a14="http://schemas.microsoft.com/office/drawing/2010/main" val="0"/>
              </a:ext>
            </a:extLst>
          </a:blip>
          <a:srcRect t="-20432" b="-20432"/>
          <a:stretch>
            <a:fillRect/>
          </a:stretch>
        </p:blipFill>
        <p:spPr/>
      </p:pic>
    </p:spTree>
    <p:extLst>
      <p:ext uri="{BB962C8B-B14F-4D97-AF65-F5344CB8AC3E}">
        <p14:creationId xmlns:p14="http://schemas.microsoft.com/office/powerpoint/2010/main" val="41420554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linds(horizont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linds(horizontal)">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Discussion:</a:t>
            </a:r>
            <a:endParaRPr lang="en-US" dirty="0"/>
          </a:p>
        </p:txBody>
      </p:sp>
      <p:sp>
        <p:nvSpPr>
          <p:cNvPr id="3" name="Content Placeholder 2"/>
          <p:cNvSpPr>
            <a:spLocks noGrp="1"/>
          </p:cNvSpPr>
          <p:nvPr>
            <p:ph idx="1"/>
          </p:nvPr>
        </p:nvSpPr>
        <p:spPr/>
        <p:txBody>
          <a:bodyPr>
            <a:normAutofit lnSpcReduction="10000"/>
          </a:bodyPr>
          <a:lstStyle/>
          <a:p>
            <a:r>
              <a:rPr lang="en-US" dirty="0" smtClean="0"/>
              <a:t>To arrest Evans, Lt. Jackson must have had probable cause.  Probable cause means that the officer has enough evidence to cause a reasonable person to believe that a crime was committed and that the suspect committed it.</a:t>
            </a:r>
          </a:p>
          <a:p>
            <a:r>
              <a:rPr lang="en-US" dirty="0" smtClean="0"/>
              <a:t>Murder is often defined as the unlawful killing of another human being with </a:t>
            </a:r>
            <a:r>
              <a:rPr lang="en-US" b="1" dirty="0" smtClean="0"/>
              <a:t>“malice aforethought”.</a:t>
            </a:r>
            <a:r>
              <a:rPr lang="en-US" dirty="0" smtClean="0"/>
              <a:t>  </a:t>
            </a:r>
          </a:p>
          <a:p>
            <a:r>
              <a:rPr lang="en-US" dirty="0" smtClean="0"/>
              <a:t>QUESTION:  What evidence did Lt. Jackson have that might give him probable cause to arrest Evans on a charge of murder?  Explain</a:t>
            </a:r>
          </a:p>
          <a:p>
            <a:r>
              <a:rPr lang="en-US" dirty="0" smtClean="0"/>
              <a:t>QUESTION:  According to the information gathered by Lt. Jackson, do we know for sure what happened inside the Pontiac at the moment the gun was fired?  What else could have happened?  What are some other ways the shooting could have taken place?</a:t>
            </a:r>
            <a:endParaRPr lang="en-US" dirty="0"/>
          </a:p>
        </p:txBody>
      </p:sp>
    </p:spTree>
    <p:extLst>
      <p:ext uri="{BB962C8B-B14F-4D97-AF65-F5344CB8AC3E}">
        <p14:creationId xmlns:p14="http://schemas.microsoft.com/office/powerpoint/2010/main" val="19283293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criminal code</a:t>
            </a:r>
            <a:endParaRPr lang="en-US" dirty="0"/>
          </a:p>
        </p:txBody>
      </p:sp>
      <p:sp>
        <p:nvSpPr>
          <p:cNvPr id="3" name="Content Placeholder 2"/>
          <p:cNvSpPr>
            <a:spLocks noGrp="1"/>
          </p:cNvSpPr>
          <p:nvPr>
            <p:ph sz="quarter" idx="13"/>
          </p:nvPr>
        </p:nvSpPr>
        <p:spPr>
          <a:xfrm>
            <a:off x="106947" y="1229895"/>
            <a:ext cx="4236453" cy="4424947"/>
          </a:xfrm>
        </p:spPr>
        <p:txBody>
          <a:bodyPr>
            <a:normAutofit fontScale="85000" lnSpcReduction="20000"/>
          </a:bodyPr>
          <a:lstStyle/>
          <a:p>
            <a:r>
              <a:rPr lang="en-US" dirty="0" smtClean="0"/>
              <a:t>Section 274: Degrees of Murder</a:t>
            </a:r>
          </a:p>
          <a:p>
            <a:pPr lvl="1"/>
            <a:r>
              <a:rPr lang="en-US" dirty="0" smtClean="0"/>
              <a:t>Any killing committed </a:t>
            </a:r>
            <a:r>
              <a:rPr lang="en-US" i="1" dirty="0" smtClean="0"/>
              <a:t>with</a:t>
            </a:r>
            <a:r>
              <a:rPr lang="en-US" dirty="0" smtClean="0"/>
              <a:t> malice aforethought</a:t>
            </a:r>
          </a:p>
          <a:p>
            <a:r>
              <a:rPr lang="en-US" dirty="0" smtClean="0"/>
              <a:t>First Degree</a:t>
            </a:r>
          </a:p>
          <a:p>
            <a:pPr lvl="1"/>
            <a:r>
              <a:rPr lang="en-US" dirty="0" smtClean="0"/>
              <a:t>All killings that are premeditated</a:t>
            </a:r>
          </a:p>
          <a:p>
            <a:r>
              <a:rPr lang="en-US" dirty="0" smtClean="0"/>
              <a:t>Second Degree</a:t>
            </a:r>
          </a:p>
          <a:p>
            <a:pPr lvl="1"/>
            <a:r>
              <a:rPr lang="en-US" dirty="0" smtClean="0"/>
              <a:t>All others with malice aforethought</a:t>
            </a:r>
          </a:p>
          <a:p>
            <a:r>
              <a:rPr lang="en-US" dirty="0" smtClean="0"/>
              <a:t>Section 298:  Manslaughter</a:t>
            </a:r>
          </a:p>
          <a:p>
            <a:pPr lvl="1"/>
            <a:r>
              <a:rPr lang="en-US" dirty="0" smtClean="0"/>
              <a:t>Killings </a:t>
            </a:r>
            <a:r>
              <a:rPr lang="en-US" i="1" dirty="0" smtClean="0"/>
              <a:t>without</a:t>
            </a:r>
            <a:r>
              <a:rPr lang="en-US" dirty="0" smtClean="0"/>
              <a:t> malice aforethought</a:t>
            </a:r>
          </a:p>
          <a:p>
            <a:r>
              <a:rPr lang="en-US" dirty="0" smtClean="0"/>
              <a:t>Voluntary Manslaughter</a:t>
            </a:r>
          </a:p>
          <a:p>
            <a:pPr lvl="1"/>
            <a:r>
              <a:rPr lang="en-US" dirty="0" smtClean="0"/>
              <a:t>All </a:t>
            </a:r>
            <a:r>
              <a:rPr lang="en-US" i="1" dirty="0" smtClean="0"/>
              <a:t>intentional </a:t>
            </a:r>
            <a:r>
              <a:rPr lang="en-US" dirty="0" smtClean="0"/>
              <a:t>killings committed as a result of serious </a:t>
            </a:r>
            <a:r>
              <a:rPr lang="en-US" i="1" dirty="0" smtClean="0"/>
              <a:t>provocation</a:t>
            </a:r>
            <a:r>
              <a:rPr lang="en-US" dirty="0" smtClean="0"/>
              <a:t> or </a:t>
            </a:r>
            <a:r>
              <a:rPr lang="en-US" i="1" dirty="0" smtClean="0"/>
              <a:t>extreme anger</a:t>
            </a:r>
          </a:p>
          <a:p>
            <a:r>
              <a:rPr lang="en-US" dirty="0" smtClean="0"/>
              <a:t>Involuntary Manslaughter</a:t>
            </a:r>
          </a:p>
          <a:p>
            <a:pPr lvl="1"/>
            <a:r>
              <a:rPr lang="en-US" dirty="0" smtClean="0"/>
              <a:t>All </a:t>
            </a:r>
            <a:r>
              <a:rPr lang="en-US" i="1" dirty="0" smtClean="0"/>
              <a:t>unintentional </a:t>
            </a:r>
            <a:r>
              <a:rPr lang="en-US" dirty="0" smtClean="0"/>
              <a:t>killings that are a direct result of committing:</a:t>
            </a:r>
          </a:p>
          <a:p>
            <a:pPr lvl="2"/>
            <a:r>
              <a:rPr lang="en-US" dirty="0" smtClean="0"/>
              <a:t>Any dangerous or unlawful act</a:t>
            </a:r>
          </a:p>
          <a:p>
            <a:pPr lvl="2"/>
            <a:r>
              <a:rPr lang="en-US" dirty="0" smtClean="0"/>
              <a:t>Any lawful act in an extremely careless manner</a:t>
            </a:r>
          </a:p>
        </p:txBody>
      </p:sp>
      <p:pic>
        <p:nvPicPr>
          <p:cNvPr id="6" name="Content Placeholder 5" descr="Bloody_Murder_icon.jpg"/>
          <p:cNvPicPr>
            <a:picLocks noGrp="1" noChangeAspect="1"/>
          </p:cNvPicPr>
          <p:nvPr>
            <p:ph sz="quarter" idx="14"/>
          </p:nvPr>
        </p:nvPicPr>
        <p:blipFill>
          <a:blip r:embed="rId3">
            <a:extLst>
              <a:ext uri="{28A0092B-C50C-407E-A947-70E740481C1C}">
                <a14:useLocalDpi xmlns:a14="http://schemas.microsoft.com/office/drawing/2010/main" val="0"/>
              </a:ext>
            </a:extLst>
          </a:blip>
          <a:srcRect l="2826" r="2826"/>
          <a:stretch>
            <a:fillRect/>
          </a:stretch>
        </p:blipFill>
        <p:spPr/>
      </p:pic>
    </p:spTree>
    <p:extLst>
      <p:ext uri="{BB962C8B-B14F-4D97-AF65-F5344CB8AC3E}">
        <p14:creationId xmlns:p14="http://schemas.microsoft.com/office/powerpoint/2010/main" val="28667384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Two sides to every story…</a:t>
            </a:r>
            <a:endParaRPr lang="en-US" dirty="0"/>
          </a:p>
        </p:txBody>
      </p:sp>
      <p:pic>
        <p:nvPicPr>
          <p:cNvPr id="2" name="Content Placeholder 1" descr="0121_dmlo_plea005_t607.JPG"/>
          <p:cNvPicPr>
            <a:picLocks noGrp="1" noChangeAspect="1"/>
          </p:cNvPicPr>
          <p:nvPr>
            <p:ph sz="quarter" idx="13"/>
          </p:nvPr>
        </p:nvPicPr>
        <p:blipFill>
          <a:blip r:embed="rId2">
            <a:extLst>
              <a:ext uri="{28A0092B-C50C-407E-A947-70E740481C1C}">
                <a14:useLocalDpi xmlns:a14="http://schemas.microsoft.com/office/drawing/2010/main" val="0"/>
              </a:ext>
            </a:extLst>
          </a:blip>
          <a:srcRect l="13642" r="13642"/>
          <a:stretch>
            <a:fillRect/>
          </a:stretch>
        </p:blipFill>
        <p:spPr/>
      </p:pic>
      <p:sp>
        <p:nvSpPr>
          <p:cNvPr id="8" name="Text Placeholder 7"/>
          <p:cNvSpPr>
            <a:spLocks noGrp="1"/>
          </p:cNvSpPr>
          <p:nvPr>
            <p:ph type="body" sz="quarter" idx="14"/>
          </p:nvPr>
        </p:nvSpPr>
        <p:spPr/>
        <p:txBody>
          <a:bodyPr/>
          <a:lstStyle/>
          <a:p>
            <a:r>
              <a:rPr lang="en-US" dirty="0" smtClean="0"/>
              <a:t>Thomas Carter exercised his Miranda rights and remained silent until his parents hired a private attorney, Susan </a:t>
            </a:r>
            <a:r>
              <a:rPr lang="en-US" dirty="0" err="1" smtClean="0"/>
              <a:t>Jaffee</a:t>
            </a:r>
            <a:r>
              <a:rPr lang="en-US" dirty="0" smtClean="0"/>
              <a:t>, to represent him.  First thing she did was interview her client and asked to hear his story…</a:t>
            </a:r>
          </a:p>
          <a:p>
            <a:endParaRPr lang="en-US" dirty="0"/>
          </a:p>
          <a:p>
            <a:r>
              <a:rPr lang="en-US" dirty="0" smtClean="0"/>
              <a:t>ASSIGNMENT:  Read Carter’s Story on page 127-128 and TAKE NOTES, then read How It Looks to Evans’ Attorney on pg. 128, last TAKE NOTES on Carter’s File/Background</a:t>
            </a:r>
          </a:p>
        </p:txBody>
      </p:sp>
    </p:spTree>
    <p:extLst>
      <p:ext uri="{BB962C8B-B14F-4D97-AF65-F5344CB8AC3E}">
        <p14:creationId xmlns:p14="http://schemas.microsoft.com/office/powerpoint/2010/main" val="307871293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Pretrial (Port. #31)</a:t>
            </a:r>
            <a:endParaRPr lang="en-US" dirty="0"/>
          </a:p>
        </p:txBody>
      </p:sp>
      <p:sp>
        <p:nvSpPr>
          <p:cNvPr id="3" name="Content Placeholder 2"/>
          <p:cNvSpPr>
            <a:spLocks noGrp="1"/>
          </p:cNvSpPr>
          <p:nvPr>
            <p:ph sz="quarter" idx="13"/>
          </p:nvPr>
        </p:nvSpPr>
        <p:spPr>
          <a:xfrm>
            <a:off x="165658" y="1297739"/>
            <a:ext cx="4177742" cy="4293585"/>
          </a:xfrm>
        </p:spPr>
        <p:txBody>
          <a:bodyPr>
            <a:normAutofit fontScale="92500" lnSpcReduction="10000"/>
          </a:bodyPr>
          <a:lstStyle/>
          <a:p>
            <a:r>
              <a:rPr lang="en-US" dirty="0" smtClean="0"/>
              <a:t>First Appearance Before a Judge</a:t>
            </a:r>
          </a:p>
          <a:p>
            <a:pPr lvl="1"/>
            <a:r>
              <a:rPr lang="en-US" dirty="0" smtClean="0"/>
              <a:t>Purpose:  Know their rights &amp; not abused by authorities</a:t>
            </a:r>
          </a:p>
          <a:p>
            <a:pPr lvl="2"/>
            <a:r>
              <a:rPr lang="en-US" dirty="0" smtClean="0"/>
              <a:t>Some states 24-48 hrs. others “without necessary delay”</a:t>
            </a:r>
          </a:p>
          <a:p>
            <a:pPr lvl="1"/>
            <a:r>
              <a:rPr lang="en-US" dirty="0" smtClean="0"/>
              <a:t>Typical Procedure:</a:t>
            </a:r>
          </a:p>
          <a:p>
            <a:pPr lvl="2"/>
            <a:r>
              <a:rPr lang="en-US" dirty="0" smtClean="0"/>
              <a:t>Informs arrestee of the charges</a:t>
            </a:r>
          </a:p>
          <a:p>
            <a:pPr lvl="2"/>
            <a:r>
              <a:rPr lang="en-US" dirty="0" smtClean="0"/>
              <a:t>Informs arrestee of right to counsel</a:t>
            </a:r>
          </a:p>
          <a:p>
            <a:pPr lvl="3"/>
            <a:r>
              <a:rPr lang="en-US" dirty="0" smtClean="0"/>
              <a:t>Provided if can’t afford</a:t>
            </a:r>
          </a:p>
          <a:p>
            <a:pPr lvl="2"/>
            <a:r>
              <a:rPr lang="en-US" dirty="0" smtClean="0"/>
              <a:t>Determines Bail</a:t>
            </a:r>
          </a:p>
          <a:p>
            <a:pPr lvl="3"/>
            <a:r>
              <a:rPr lang="en-US" dirty="0" smtClean="0"/>
              <a:t>Misdemeanors: Set by state law</a:t>
            </a:r>
          </a:p>
          <a:p>
            <a:pPr lvl="3"/>
            <a:r>
              <a:rPr lang="en-US" dirty="0" smtClean="0"/>
              <a:t>Felonies:  Judge must either</a:t>
            </a:r>
          </a:p>
          <a:p>
            <a:pPr lvl="4"/>
            <a:r>
              <a:rPr lang="en-US" dirty="0" smtClean="0"/>
              <a:t>A. Fix amount of bail</a:t>
            </a:r>
          </a:p>
          <a:p>
            <a:pPr lvl="4"/>
            <a:r>
              <a:rPr lang="en-US" dirty="0" smtClean="0"/>
              <a:t>B. Release w/o bail</a:t>
            </a:r>
          </a:p>
          <a:p>
            <a:pPr lvl="4"/>
            <a:r>
              <a:rPr lang="en-US" dirty="0" smtClean="0"/>
              <a:t>C. Deny Bail</a:t>
            </a:r>
            <a:endParaRPr lang="en-US" dirty="0"/>
          </a:p>
        </p:txBody>
      </p:sp>
      <p:pic>
        <p:nvPicPr>
          <p:cNvPr id="5" name="Content Placeholder 4" descr="accused-child-abductor-makes-first-court-appearance-in-carteret-county.jpg"/>
          <p:cNvPicPr>
            <a:picLocks noGrp="1" noChangeAspect="1"/>
          </p:cNvPicPr>
          <p:nvPr>
            <p:ph sz="quarter" idx="14"/>
          </p:nvPr>
        </p:nvPicPr>
        <p:blipFill>
          <a:blip r:embed="rId2">
            <a:extLst>
              <a:ext uri="{28A0092B-C50C-407E-A947-70E740481C1C}">
                <a14:useLocalDpi xmlns:a14="http://schemas.microsoft.com/office/drawing/2010/main" val="0"/>
              </a:ext>
            </a:extLst>
          </a:blip>
          <a:srcRect l="14593" r="14593"/>
          <a:stretch>
            <a:fillRect/>
          </a:stretch>
        </p:blipFill>
        <p:spPr/>
      </p:pic>
    </p:spTree>
    <p:extLst>
      <p:ext uri="{BB962C8B-B14F-4D97-AF65-F5344CB8AC3E}">
        <p14:creationId xmlns:p14="http://schemas.microsoft.com/office/powerpoint/2010/main" val="26847174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Bail (port #31)</a:t>
            </a:r>
            <a:endParaRPr lang="en-US" dirty="0"/>
          </a:p>
        </p:txBody>
      </p:sp>
      <p:pic>
        <p:nvPicPr>
          <p:cNvPr id="5" name="Content Placeholder 4" descr="jail-bail-guy.png"/>
          <p:cNvPicPr>
            <a:picLocks noGrp="1" noChangeAspect="1"/>
          </p:cNvPicPr>
          <p:nvPr>
            <p:ph sz="quarter" idx="13"/>
          </p:nvPr>
        </p:nvPicPr>
        <p:blipFill>
          <a:blip r:embed="rId2">
            <a:extLst>
              <a:ext uri="{28A0092B-C50C-407E-A947-70E740481C1C}">
                <a14:useLocalDpi xmlns:a14="http://schemas.microsoft.com/office/drawing/2010/main" val="0"/>
              </a:ext>
            </a:extLst>
          </a:blip>
          <a:srcRect l="7621" r="7621"/>
          <a:stretch>
            <a:fillRect/>
          </a:stretch>
        </p:blipFill>
        <p:spPr/>
      </p:pic>
      <p:sp>
        <p:nvSpPr>
          <p:cNvPr id="4" name="Content Placeholder 3"/>
          <p:cNvSpPr>
            <a:spLocks noGrp="1"/>
          </p:cNvSpPr>
          <p:nvPr>
            <p:ph sz="quarter" idx="14"/>
          </p:nvPr>
        </p:nvSpPr>
        <p:spPr>
          <a:xfrm>
            <a:off x="4800600" y="1536192"/>
            <a:ext cx="4200174" cy="3877056"/>
          </a:xfrm>
        </p:spPr>
        <p:txBody>
          <a:bodyPr/>
          <a:lstStyle/>
          <a:p>
            <a:r>
              <a:rPr lang="en-US" dirty="0" smtClean="0"/>
              <a:t>Released pending trial two ways:</a:t>
            </a:r>
          </a:p>
          <a:p>
            <a:pPr lvl="1"/>
            <a:r>
              <a:rPr lang="en-US" dirty="0" smtClean="0"/>
              <a:t>Bail:  Money </a:t>
            </a:r>
            <a:r>
              <a:rPr lang="en-US" dirty="0"/>
              <a:t>given to court as a promise to come to </a:t>
            </a:r>
            <a:r>
              <a:rPr lang="en-US" dirty="0" smtClean="0"/>
              <a:t>trial</a:t>
            </a:r>
          </a:p>
          <a:p>
            <a:pPr lvl="2"/>
            <a:r>
              <a:rPr lang="en-US" dirty="0" smtClean="0"/>
              <a:t>10% of bail total must be posted</a:t>
            </a:r>
          </a:p>
          <a:p>
            <a:pPr lvl="2"/>
            <a:r>
              <a:rPr lang="en-US" dirty="0" smtClean="0"/>
              <a:t>Bail Bonds</a:t>
            </a:r>
          </a:p>
          <a:p>
            <a:pPr lvl="1"/>
            <a:r>
              <a:rPr lang="en-US" dirty="0" smtClean="0"/>
              <a:t>Own recognizance</a:t>
            </a:r>
          </a:p>
          <a:p>
            <a:pPr lvl="2"/>
            <a:r>
              <a:rPr lang="en-US" dirty="0" smtClean="0"/>
              <a:t>Usually for non-violent or minor crimes</a:t>
            </a:r>
          </a:p>
          <a:p>
            <a:r>
              <a:rPr lang="en-US" dirty="0" smtClean="0"/>
              <a:t>Criteria for setting Bail</a:t>
            </a:r>
          </a:p>
          <a:p>
            <a:pPr lvl="1"/>
            <a:r>
              <a:rPr lang="en-US" dirty="0" smtClean="0"/>
              <a:t>The Crime</a:t>
            </a:r>
          </a:p>
          <a:p>
            <a:pPr lvl="1"/>
            <a:r>
              <a:rPr lang="en-US" dirty="0" smtClean="0"/>
              <a:t>Past records of the accused</a:t>
            </a:r>
          </a:p>
          <a:p>
            <a:pPr lvl="1"/>
            <a:r>
              <a:rPr lang="en-US" dirty="0" smtClean="0"/>
              <a:t>Likelihood that the defendant will remain in state &amp; appear in court</a:t>
            </a:r>
            <a:endParaRPr lang="en-US" dirty="0"/>
          </a:p>
        </p:txBody>
      </p:sp>
    </p:spTree>
    <p:extLst>
      <p:ext uri="{BB962C8B-B14F-4D97-AF65-F5344CB8AC3E}">
        <p14:creationId xmlns:p14="http://schemas.microsoft.com/office/powerpoint/2010/main" val="349397291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activity:  Bail Hearing</a:t>
            </a:r>
            <a:endParaRPr lang="en-US" dirty="0"/>
          </a:p>
        </p:txBody>
      </p:sp>
      <p:sp>
        <p:nvSpPr>
          <p:cNvPr id="3" name="Content Placeholder 2"/>
          <p:cNvSpPr>
            <a:spLocks noGrp="1"/>
          </p:cNvSpPr>
          <p:nvPr>
            <p:ph idx="1"/>
          </p:nvPr>
        </p:nvSpPr>
        <p:spPr/>
        <p:txBody>
          <a:bodyPr/>
          <a:lstStyle/>
          <a:p>
            <a:r>
              <a:rPr lang="en-US" dirty="0" smtClean="0"/>
              <a:t>You will be role playing the bail hearing in the Carter case…</a:t>
            </a:r>
          </a:p>
          <a:p>
            <a:r>
              <a:rPr lang="en-US" dirty="0" smtClean="0"/>
              <a:t>We will divide into three groups with 1/3 of the class playing each of the following parts:</a:t>
            </a:r>
          </a:p>
          <a:p>
            <a:pPr lvl="1"/>
            <a:r>
              <a:rPr lang="en-US" dirty="0" smtClean="0"/>
              <a:t>Prosecuting Attorneys:  GOAL…make sure Carter shows up for trial</a:t>
            </a:r>
          </a:p>
          <a:p>
            <a:pPr lvl="1"/>
            <a:r>
              <a:rPr lang="en-US" dirty="0" smtClean="0"/>
              <a:t>Defense Attorneys:  GOAL…Persuade the judge to have as low of a bail as possible</a:t>
            </a:r>
          </a:p>
          <a:p>
            <a:pPr lvl="1"/>
            <a:r>
              <a:rPr lang="en-US" dirty="0" smtClean="0"/>
              <a:t>Judges:  Listen to lawyers, ASK QUESTIONS and make BEST decision (also…must jot down arguments of both &amp; your decision to be turned in for “group grade”)</a:t>
            </a:r>
          </a:p>
          <a:p>
            <a:r>
              <a:rPr lang="en-US" dirty="0" smtClean="0"/>
              <a:t>You will get a number and be assigned a group.  As a big group, read you individual instructions and devise a strategy</a:t>
            </a:r>
          </a:p>
          <a:p>
            <a:r>
              <a:rPr lang="en-US" dirty="0" smtClean="0"/>
              <a:t>In 5-10 </a:t>
            </a:r>
            <a:r>
              <a:rPr lang="en-US" dirty="0" err="1" smtClean="0"/>
              <a:t>mins</a:t>
            </a:r>
            <a:r>
              <a:rPr lang="en-US" dirty="0" smtClean="0"/>
              <a:t> we will break up into smaller groups w/ one prosecuting attorney, one defense attorney, and one judge to role play the hearing</a:t>
            </a:r>
          </a:p>
        </p:txBody>
      </p:sp>
    </p:spTree>
    <p:extLst>
      <p:ext uri="{BB962C8B-B14F-4D97-AF65-F5344CB8AC3E}">
        <p14:creationId xmlns:p14="http://schemas.microsoft.com/office/powerpoint/2010/main" val="56039217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Urban Pop.thmx</Template>
  <TotalTime>7611</TotalTime>
  <Words>3493</Words>
  <Application>Microsoft Macintosh PowerPoint</Application>
  <PresentationFormat>On-screen Show (4:3)</PresentationFormat>
  <Paragraphs>318</Paragraphs>
  <Slides>39</Slides>
  <Notes>7</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Urban Pop</vt:lpstr>
      <vt:lpstr>The trial of thomas wade Carter</vt:lpstr>
      <vt:lpstr>PowerPoint Presentation</vt:lpstr>
      <vt:lpstr>Investigation &amp; Arrest</vt:lpstr>
      <vt:lpstr>For Discussion:</vt:lpstr>
      <vt:lpstr>State criminal code</vt:lpstr>
      <vt:lpstr>Two sides to every story…</vt:lpstr>
      <vt:lpstr>Pretrial (Port. #31)</vt:lpstr>
      <vt:lpstr>Bail (port #31)</vt:lpstr>
      <vt:lpstr>Class activity:  Bail Hearing</vt:lpstr>
      <vt:lpstr>Bail  activity discussion:</vt:lpstr>
      <vt:lpstr>Prosecutorial Review</vt:lpstr>
      <vt:lpstr>Class activity:</vt:lpstr>
      <vt:lpstr>Class Discussion:</vt:lpstr>
      <vt:lpstr>Plea bargaining</vt:lpstr>
      <vt:lpstr>Typical Courtroom</vt:lpstr>
      <vt:lpstr>Cast of characters</vt:lpstr>
      <vt:lpstr>Cast of characters cont.</vt:lpstr>
      <vt:lpstr>Jury selection</vt:lpstr>
      <vt:lpstr>Jury Selection</vt:lpstr>
      <vt:lpstr>Jury Selection</vt:lpstr>
      <vt:lpstr>Jury Selection Activity</vt:lpstr>
      <vt:lpstr>Direct  vs.  Circumstantial evidence</vt:lpstr>
      <vt:lpstr>Examples</vt:lpstr>
      <vt:lpstr>Trial Notes</vt:lpstr>
      <vt:lpstr>Writing an opening statement</vt:lpstr>
      <vt:lpstr>Opening Statement Assignment</vt:lpstr>
      <vt:lpstr>Rules of evidence</vt:lpstr>
      <vt:lpstr>Relevance</vt:lpstr>
      <vt:lpstr>Foundation</vt:lpstr>
      <vt:lpstr>Personal Knowledge</vt:lpstr>
      <vt:lpstr>Hearsay</vt:lpstr>
      <vt:lpstr>Opinion Testimony</vt:lpstr>
      <vt:lpstr>Argumentative Questions</vt:lpstr>
      <vt:lpstr>Rules of direct examination</vt:lpstr>
      <vt:lpstr>Rules of Cross Examination</vt:lpstr>
      <vt:lpstr>Class activity:  Objections</vt:lpstr>
      <vt:lpstr>Class activity:  Objections</vt:lpstr>
      <vt:lpstr>The Closing statement</vt:lpstr>
      <vt:lpstr>THE CLOSING STATEMENT</vt:lpstr>
    </vt:vector>
  </TitlesOfParts>
  <Company>LPS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trial of thomas wade evans</dc:title>
  <dc:creator>LPS LPS</dc:creator>
  <cp:lastModifiedBy>LPS LPS</cp:lastModifiedBy>
  <cp:revision>38</cp:revision>
  <dcterms:created xsi:type="dcterms:W3CDTF">2014-04-03T20:42:00Z</dcterms:created>
  <dcterms:modified xsi:type="dcterms:W3CDTF">2014-04-24T13:52:45Z</dcterms:modified>
</cp:coreProperties>
</file>