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8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6BE1EF4-31ED-45C2-AC47-F2718A41336B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2/23/16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2/23/16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Police Use of 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National Institute of Justice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32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474" y="1586753"/>
            <a:ext cx="4345898" cy="4583860"/>
          </a:xfrm>
        </p:spPr>
        <p:txBody>
          <a:bodyPr/>
          <a:lstStyle/>
          <a:p>
            <a:r>
              <a:rPr lang="en-US" dirty="0" smtClean="0"/>
              <a:t>Defined as</a:t>
            </a:r>
          </a:p>
          <a:p>
            <a:pPr lvl="1"/>
            <a:r>
              <a:rPr lang="en-US" dirty="0" smtClean="0"/>
              <a:t>“amount of effort required by police to compel compliance by an unwilling subject.”</a:t>
            </a:r>
          </a:p>
          <a:p>
            <a:r>
              <a:rPr lang="en-US" dirty="0" smtClean="0"/>
              <a:t>Becomes necessary and permitted under specific circumstances, such as self-defense or in defense of another individual or group </a:t>
            </a:r>
            <a:endParaRPr lang="en-US" dirty="0"/>
          </a:p>
        </p:txBody>
      </p:sp>
      <p:pic>
        <p:nvPicPr>
          <p:cNvPr id="5" name="Content Placeholder 4" descr="wrongful-arrest-civil-rights-violations.jp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73" t="-13" r="16237" b="13"/>
          <a:stretch/>
        </p:blipFill>
        <p:spPr>
          <a:xfrm>
            <a:off x="4686300" y="1457325"/>
            <a:ext cx="4133850" cy="5018088"/>
          </a:xfrm>
        </p:spPr>
      </p:pic>
    </p:spTree>
    <p:extLst>
      <p:ext uri="{BB962C8B-B14F-4D97-AF65-F5344CB8AC3E}">
        <p14:creationId xmlns:p14="http://schemas.microsoft.com/office/powerpoint/2010/main" val="86964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Counts</a:t>
            </a:r>
            <a:endParaRPr lang="en-US" dirty="0"/>
          </a:p>
        </p:txBody>
      </p:sp>
      <p:pic>
        <p:nvPicPr>
          <p:cNvPr id="5" name="Content Placeholder 4" descr="622a978bda735daaae6b25aed43cef5a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48" r="26848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4495800" cy="4583860"/>
          </a:xfrm>
        </p:spPr>
        <p:txBody>
          <a:bodyPr/>
          <a:lstStyle/>
          <a:p>
            <a:r>
              <a:rPr lang="en-US" dirty="0" smtClean="0"/>
              <a:t>No two situations the same</a:t>
            </a:r>
          </a:p>
          <a:p>
            <a:r>
              <a:rPr lang="en-US" dirty="0" smtClean="0"/>
              <a:t>No two officers the same</a:t>
            </a:r>
          </a:p>
          <a:p>
            <a:r>
              <a:rPr lang="en-US" dirty="0" smtClean="0"/>
              <a:t>Forced to quickly tailor a response in a threatening situation.</a:t>
            </a:r>
          </a:p>
          <a:p>
            <a:r>
              <a:rPr lang="en-US" dirty="0" smtClean="0"/>
              <a:t>Trained to judge when crisis requires force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441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of Force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146" y="1586753"/>
            <a:ext cx="4380226" cy="4583860"/>
          </a:xfrm>
        </p:spPr>
        <p:txBody>
          <a:bodyPr/>
          <a:lstStyle/>
          <a:p>
            <a:r>
              <a:rPr lang="en-US" dirty="0" smtClean="0"/>
              <a:t>Only the amount necessary to mitigate an incident, make an arrest, or protect themselves or others from harm.</a:t>
            </a:r>
          </a:p>
          <a:p>
            <a:r>
              <a:rPr lang="en-US" dirty="0" smtClean="0"/>
              <a:t>Levels, or continuum, ranges from presence to lethal force</a:t>
            </a:r>
          </a:p>
          <a:p>
            <a:r>
              <a:rPr lang="en-US" dirty="0" smtClean="0"/>
              <a:t>Guidelines for use of force are based on many factors</a:t>
            </a:r>
            <a:endParaRPr lang="en-US" dirty="0"/>
          </a:p>
        </p:txBody>
      </p:sp>
      <p:pic>
        <p:nvPicPr>
          <p:cNvPr id="5" name="Content Placeholder 4" descr="use_of_forc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967" b="-15967"/>
          <a:stretch>
            <a:fillRect/>
          </a:stretch>
        </p:blipFill>
        <p:spPr>
          <a:xfrm>
            <a:off x="4470593" y="840758"/>
            <a:ext cx="4568676" cy="6225195"/>
          </a:xfrm>
        </p:spPr>
      </p:pic>
    </p:spTree>
    <p:extLst>
      <p:ext uri="{BB962C8B-B14F-4D97-AF65-F5344CB8AC3E}">
        <p14:creationId xmlns:p14="http://schemas.microsoft.com/office/powerpoint/2010/main" val="12269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Force 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11" y="1269921"/>
            <a:ext cx="8873670" cy="545722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Officer Presence (No force used…considered best practice)</a:t>
            </a:r>
          </a:p>
          <a:p>
            <a:pPr lvl="1"/>
            <a:r>
              <a:rPr lang="en-US" dirty="0" smtClean="0"/>
              <a:t>Professional and non-threatening</a:t>
            </a:r>
          </a:p>
          <a:p>
            <a:r>
              <a:rPr lang="en-US" dirty="0" smtClean="0"/>
              <a:t>Verbalization (Force is not physical)</a:t>
            </a:r>
          </a:p>
          <a:p>
            <a:pPr lvl="1"/>
            <a:r>
              <a:rPr lang="en-US" dirty="0" smtClean="0"/>
              <a:t>Calm, non-threatening commands; increase volume to gain compliance</a:t>
            </a:r>
          </a:p>
          <a:p>
            <a:r>
              <a:rPr lang="en-US" dirty="0" smtClean="0"/>
              <a:t>Empty-Hand Control (Bodily Force)</a:t>
            </a:r>
          </a:p>
          <a:p>
            <a:pPr lvl="1"/>
            <a:r>
              <a:rPr lang="en-US" dirty="0" smtClean="0"/>
              <a:t>Soft Technique:  Grabs, holds, joint locks,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Hard Technique: Punches and kicks</a:t>
            </a:r>
          </a:p>
          <a:p>
            <a:r>
              <a:rPr lang="en-US" dirty="0" smtClean="0"/>
              <a:t>Less-Lethal Methods</a:t>
            </a:r>
          </a:p>
          <a:p>
            <a:pPr lvl="1"/>
            <a:r>
              <a:rPr lang="en-US" dirty="0" smtClean="0"/>
              <a:t>Blunt Impact, Chemicals, Conducted Energy Devices (CEDs)</a:t>
            </a:r>
          </a:p>
          <a:p>
            <a:r>
              <a:rPr lang="en-US" dirty="0" smtClean="0"/>
              <a:t>Lethal Force</a:t>
            </a:r>
          </a:p>
          <a:p>
            <a:pPr lvl="1"/>
            <a:r>
              <a:rPr lang="en-US" dirty="0" smtClean="0"/>
              <a:t>Deadly weapons such as firearms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520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Force Model</a:t>
            </a:r>
            <a:endParaRPr lang="en-US" dirty="0"/>
          </a:p>
        </p:txBody>
      </p:sp>
      <p:pic>
        <p:nvPicPr>
          <p:cNvPr id="3" name="Picture 2" descr="PoliceUseofForceMode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84" y="1630304"/>
            <a:ext cx="8315985" cy="507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748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Amount of Forced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38" y="1586753"/>
            <a:ext cx="4328734" cy="4583860"/>
          </a:xfrm>
        </p:spPr>
        <p:txBody>
          <a:bodyPr/>
          <a:lstStyle/>
          <a:p>
            <a:r>
              <a:rPr lang="en-US" dirty="0" smtClean="0"/>
              <a:t>Goal should be to regain control as soon as possible while protecting the community</a:t>
            </a:r>
          </a:p>
          <a:p>
            <a:r>
              <a:rPr lang="en-US" dirty="0" smtClean="0"/>
              <a:t>Should be last option</a:t>
            </a:r>
          </a:p>
          <a:p>
            <a:r>
              <a:rPr lang="en-US" dirty="0" smtClean="0"/>
              <a:t>Injuries should receive medical attention as soon as possible and family notified</a:t>
            </a:r>
            <a:endParaRPr lang="en-US" dirty="0"/>
          </a:p>
        </p:txBody>
      </p:sp>
      <p:pic>
        <p:nvPicPr>
          <p:cNvPr id="5" name="Content Placeholder 4" descr="usa-capitol-shooting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5" r="224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60078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Excessive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474" y="1586753"/>
            <a:ext cx="4345898" cy="4583860"/>
          </a:xfrm>
        </p:spPr>
        <p:txBody>
          <a:bodyPr/>
          <a:lstStyle/>
          <a:p>
            <a:r>
              <a:rPr lang="en-US" dirty="0" smtClean="0"/>
              <a:t>Hard to determine if/when an event can be defined as justified or excessive</a:t>
            </a:r>
          </a:p>
          <a:p>
            <a:r>
              <a:rPr lang="en-US" dirty="0" smtClean="0"/>
              <a:t>According to Bureau of Justice Statistics there were 6.6 complaints per 100 officers.</a:t>
            </a:r>
          </a:p>
          <a:p>
            <a:pPr lvl="1"/>
            <a:r>
              <a:rPr lang="en-US" dirty="0" smtClean="0"/>
              <a:t>Only 8% had evidence to support their claim</a:t>
            </a:r>
            <a:endParaRPr lang="en-US" dirty="0"/>
          </a:p>
        </p:txBody>
      </p:sp>
      <p:pic>
        <p:nvPicPr>
          <p:cNvPr id="5" name="Content Placeholder 4" descr="Eric-Garner-NYPD-Chokehold-570x320.jp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01" r="34537"/>
          <a:stretch/>
        </p:blipFill>
        <p:spPr/>
      </p:pic>
    </p:spTree>
    <p:extLst>
      <p:ext uri="{BB962C8B-B14F-4D97-AF65-F5344CB8AC3E}">
        <p14:creationId xmlns:p14="http://schemas.microsoft.com/office/powerpoint/2010/main" val="2985942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28</TotalTime>
  <Words>290</Words>
  <Application>Microsoft Macintosh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Venture</vt:lpstr>
      <vt:lpstr>Police Use of Force</vt:lpstr>
      <vt:lpstr>Use of Force</vt:lpstr>
      <vt:lpstr>Context Counts</vt:lpstr>
      <vt:lpstr>Amount of Force Used</vt:lpstr>
      <vt:lpstr>Use of Force Continuum</vt:lpstr>
      <vt:lpstr>Use of Force Model</vt:lpstr>
      <vt:lpstr>Amount of Forced Used</vt:lpstr>
      <vt:lpstr>Excessive Force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Police Use of Force</dc:title>
  <dc:creator>LPS LPS</dc:creator>
  <cp:lastModifiedBy>LPS LPS</cp:lastModifiedBy>
  <cp:revision>3</cp:revision>
  <dcterms:created xsi:type="dcterms:W3CDTF">2016-02-24T04:39:54Z</dcterms:created>
  <dcterms:modified xsi:type="dcterms:W3CDTF">2016-02-24T05:08:37Z</dcterms:modified>
</cp:coreProperties>
</file>