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71" r:id="rId13"/>
    <p:sldId id="266" r:id="rId14"/>
    <p:sldId id="272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4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605BB-5552-004B-8ACA-9F45C8D1CDFC}" type="datetimeFigureOut">
              <a:rPr lang="en-US" smtClean="0"/>
              <a:t>4/23/15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78858-00CB-1248-90F2-70694D56C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1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primary goal?  Secondary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8858-00CB-1248-90F2-70694D56CA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28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8858-00CB-1248-90F2-70694D56CA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82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8858-00CB-1248-90F2-70694D56CA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9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0309-CC5B-9B47-B72E-9049A93CD05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1C5BD1D-8C6B-4E42-9BAE-994AB1EA0CA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0309-CC5B-9B47-B72E-9049A93CD05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BD1D-8C6B-4E42-9BAE-994AB1EA0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0309-CC5B-9B47-B72E-9049A93CD05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BD1D-8C6B-4E42-9BAE-994AB1EA0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295400" y="1447800"/>
            <a:ext cx="73914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78194679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0309-CC5B-9B47-B72E-9049A93CD05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BD1D-8C6B-4E42-9BAE-994AB1EA0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0309-CC5B-9B47-B72E-9049A93CD05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BD1D-8C6B-4E42-9BAE-994AB1EA0CA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0309-CC5B-9B47-B72E-9049A93CD05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BD1D-8C6B-4E42-9BAE-994AB1EA0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0309-CC5B-9B47-B72E-9049A93CD05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BD1D-8C6B-4E42-9BAE-994AB1EA0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0309-CC5B-9B47-B72E-9049A93CD05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BD1D-8C6B-4E42-9BAE-994AB1EA0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0309-CC5B-9B47-B72E-9049A93CD05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BD1D-8C6B-4E42-9BAE-994AB1EA0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0309-CC5B-9B47-B72E-9049A93CD05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BD1D-8C6B-4E42-9BAE-994AB1EA0C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0309-CC5B-9B47-B72E-9049A93CD05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BD1D-8C6B-4E42-9BAE-994AB1EA0CA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7CF0309-CC5B-9B47-B72E-9049A93CD05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1C5BD1D-8C6B-4E42-9BAE-994AB1EA0C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Criminal Justice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Corrections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2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Incarceration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564B3C"/>
                </a:solidFill>
                <a:latin typeface="Arial" charset="0"/>
                <a:ea typeface="ヒラギノ角ゴ Pro W3" charset="0"/>
                <a:cs typeface="ヒラギノ角ゴ Pro W3" charset="0"/>
              </a:rPr>
              <a:t>The primary goal of these correctional institutions is to protect society.</a:t>
            </a:r>
          </a:p>
          <a:p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Secondary goals include</a:t>
            </a:r>
          </a:p>
          <a:p>
            <a:pPr lvl="1"/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Deterring offenders</a:t>
            </a:r>
          </a:p>
          <a:p>
            <a:pPr lvl="1"/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Rehabilitating offenders</a:t>
            </a:r>
          </a:p>
          <a:p>
            <a:pPr lvl="1"/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Reintegrating offenders</a:t>
            </a:r>
          </a:p>
        </p:txBody>
      </p:sp>
      <p:pic>
        <p:nvPicPr>
          <p:cNvPr id="5" name="Content Placeholder 4" descr="IncarcerationNationPic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4" r="156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4297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Detain individuals waiting to appear before the court</a:t>
            </a:r>
          </a:p>
          <a:p>
            <a:pPr lvl="1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For trial (</a:t>
            </a:r>
            <a:r>
              <a:rPr lang="en-US" sz="1600" dirty="0" err="1">
                <a:latin typeface="Arial" charset="0"/>
                <a:ea typeface="ヒラギノ角ゴ Pro W3" charset="0"/>
                <a:cs typeface="ヒラギノ角ゴ Pro W3" charset="0"/>
              </a:rPr>
              <a:t>preconviction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)</a:t>
            </a:r>
          </a:p>
          <a:p>
            <a:pPr lvl="1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For sentencing (</a:t>
            </a:r>
            <a:r>
              <a:rPr lang="en-US" sz="1600" dirty="0" err="1">
                <a:latin typeface="Arial" charset="0"/>
                <a:ea typeface="ヒラギノ角ゴ Pro W3" charset="0"/>
                <a:cs typeface="ヒラギノ角ゴ Pro W3" charset="0"/>
              </a:rPr>
              <a:t>postconviction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)</a:t>
            </a:r>
          </a:p>
          <a:p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Hold those sentenced to a year or less of incarceration</a:t>
            </a:r>
          </a:p>
          <a:p>
            <a:r>
              <a:rPr lang="en-US" sz="2000" dirty="0">
                <a:solidFill>
                  <a:srgbClr val="564B3C"/>
                </a:solidFill>
                <a:latin typeface="Arial" charset="0"/>
                <a:ea typeface="ヒラギノ角ゴ Pro W3" charset="0"/>
                <a:cs typeface="ヒラギノ角ゴ Pro W3" charset="0"/>
              </a:rPr>
              <a:t>Jail differs from prison in that</a:t>
            </a:r>
          </a:p>
          <a:p>
            <a:pPr lvl="1"/>
            <a:r>
              <a:rPr lang="en-US" sz="1600" dirty="0">
                <a:solidFill>
                  <a:srgbClr val="564B3C"/>
                </a:solidFill>
                <a:latin typeface="Arial" charset="0"/>
                <a:ea typeface="ヒラギノ角ゴ Pro W3" charset="0"/>
                <a:cs typeface="ヒラギノ角ゴ Pro W3" charset="0"/>
              </a:rPr>
              <a:t>Inmates are there for shorter terms, usually for less serious crimes.</a:t>
            </a:r>
          </a:p>
          <a:p>
            <a:pPr lvl="1"/>
            <a:r>
              <a:rPr lang="en-US" sz="1600" dirty="0">
                <a:solidFill>
                  <a:srgbClr val="564B3C"/>
                </a:solidFill>
                <a:latin typeface="Arial" charset="0"/>
                <a:ea typeface="ヒラギノ角ゴ Pro W3" charset="0"/>
                <a:cs typeface="ヒラギノ角ゴ Pro W3" charset="0"/>
              </a:rPr>
              <a:t>Jails are usually the responsibility of local or county law enforcement.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Content Placeholder 4" descr="images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r="4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2477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Lancaster county Jail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Opened in July 2013</a:t>
            </a:r>
            <a:endParaRPr lang="en-US" dirty="0"/>
          </a:p>
          <a:p>
            <a:pPr lvl="1"/>
            <a:r>
              <a:rPr lang="en-US" dirty="0" smtClean="0"/>
              <a:t>West O St.</a:t>
            </a:r>
          </a:p>
          <a:p>
            <a:pPr lvl="1"/>
            <a:r>
              <a:rPr lang="en-US" dirty="0" smtClean="0"/>
              <a:t>786 inmate capacity</a:t>
            </a:r>
            <a:endParaRPr lang="en-US" dirty="0"/>
          </a:p>
          <a:p>
            <a:r>
              <a:rPr lang="en-US" dirty="0" smtClean="0"/>
              <a:t>Living Quarters</a:t>
            </a:r>
          </a:p>
          <a:p>
            <a:pPr lvl="1"/>
            <a:r>
              <a:rPr lang="en-US" dirty="0" smtClean="0"/>
              <a:t>6 Gen Pop Pods</a:t>
            </a:r>
          </a:p>
          <a:p>
            <a:pPr lvl="1"/>
            <a:r>
              <a:rPr lang="en-US" dirty="0" smtClean="0"/>
              <a:t>12 Gen Pop Dorms</a:t>
            </a:r>
          </a:p>
          <a:p>
            <a:pPr lvl="1"/>
            <a:r>
              <a:rPr lang="en-US" dirty="0" smtClean="0"/>
              <a:t>Segregation Pod</a:t>
            </a:r>
          </a:p>
          <a:p>
            <a:pPr lvl="1"/>
            <a:r>
              <a:rPr lang="en-US" dirty="0" smtClean="0"/>
              <a:t>Mental Health Pod</a:t>
            </a:r>
          </a:p>
          <a:p>
            <a:r>
              <a:rPr lang="en-US" dirty="0" smtClean="0"/>
              <a:t>29 multipurpose rooms for classes</a:t>
            </a:r>
          </a:p>
          <a:p>
            <a:pPr lvl="1"/>
            <a:r>
              <a:rPr lang="en-US" dirty="0" smtClean="0"/>
              <a:t>GED, AA, NA, Release &amp; Restored, Religion, Work Release</a:t>
            </a:r>
            <a:endParaRPr lang="en-US" dirty="0"/>
          </a:p>
        </p:txBody>
      </p:sp>
      <p:pic>
        <p:nvPicPr>
          <p:cNvPr id="5" name="Content Placeholder 4" descr="130403-lancaster-county-corrections-hmed-250p.photoblog60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472" b="-35472"/>
          <a:stretch>
            <a:fillRect/>
          </a:stretch>
        </p:blipFill>
        <p:spPr>
          <a:xfrm>
            <a:off x="4648200" y="810211"/>
            <a:ext cx="4038600" cy="4406900"/>
          </a:xfrm>
        </p:spPr>
      </p:pic>
      <p:pic>
        <p:nvPicPr>
          <p:cNvPr id="6" name="Picture 5" descr="524618c74c7e5.preview-6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82" y="4090737"/>
            <a:ext cx="3922918" cy="2606842"/>
          </a:xfrm>
          <a:prstGeom prst="rect">
            <a:avLst/>
          </a:prstGeom>
        </p:spPr>
      </p:pic>
      <p:pic>
        <p:nvPicPr>
          <p:cNvPr id="8" name="Picture 7" descr="08041_03.jpg.crop_displa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128"/>
            <a:ext cx="9144000" cy="437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0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Prisons</a:t>
            </a:r>
            <a:endParaRPr lang="en-US" dirty="0"/>
          </a:p>
        </p:txBody>
      </p:sp>
      <p:pic>
        <p:nvPicPr>
          <p:cNvPr id="5" name="Content Placeholder 4" descr="inmates-exercise-california-prison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4" r="2437"/>
          <a:stretch/>
        </p:blipFill>
        <p:spPr>
          <a:xfrm>
            <a:off x="203201" y="1939200"/>
            <a:ext cx="4707467" cy="413939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Where the inmates have been convicted of a crime</a:t>
            </a:r>
          </a:p>
          <a:p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Holds offenders sentenced to more than one year of incarceration</a:t>
            </a:r>
          </a:p>
          <a:p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May be punitive</a:t>
            </a:r>
          </a:p>
          <a:p>
            <a:pPr lvl="1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More formal and rigid</a:t>
            </a:r>
          </a:p>
          <a:p>
            <a:pPr lvl="1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Emphasis on obedience through negative incentives</a:t>
            </a:r>
          </a:p>
          <a:p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May be treatment-oriented</a:t>
            </a:r>
          </a:p>
          <a:p>
            <a:pPr lvl="1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More informal and flexible</a:t>
            </a:r>
          </a:p>
          <a:p>
            <a:pPr lvl="1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Positive incentives through good behavior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7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Nebraska State Prison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Lincoln Correctional Center (506 pop)</a:t>
            </a:r>
          </a:p>
          <a:p>
            <a:r>
              <a:rPr lang="en-US" dirty="0" smtClean="0"/>
              <a:t>Nebraska Correctional Center for Women (322 pop)</a:t>
            </a:r>
          </a:p>
          <a:p>
            <a:r>
              <a:rPr lang="en-US" dirty="0" smtClean="0"/>
              <a:t>Nebraska State Penitentiary (1319 pop)</a:t>
            </a:r>
          </a:p>
          <a:p>
            <a:r>
              <a:rPr lang="en-US" dirty="0" smtClean="0"/>
              <a:t>Omaha Correctional Center (761 pop)</a:t>
            </a:r>
          </a:p>
          <a:p>
            <a:r>
              <a:rPr lang="en-US" dirty="0" smtClean="0"/>
              <a:t>Tecumseh State Correctional Institution (1014 pop)</a:t>
            </a:r>
            <a:endParaRPr lang="en-US" dirty="0"/>
          </a:p>
        </p:txBody>
      </p:sp>
      <p:pic>
        <p:nvPicPr>
          <p:cNvPr id="5" name="Content Placeholder 4" descr="528d3ac19be5a.preview-62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746" b="-36746"/>
          <a:stretch>
            <a:fillRect/>
          </a:stretch>
        </p:blipFill>
        <p:spPr>
          <a:xfrm>
            <a:off x="4464728" y="1518844"/>
            <a:ext cx="4492114" cy="4902337"/>
          </a:xfrm>
        </p:spPr>
      </p:pic>
    </p:spTree>
    <p:extLst>
      <p:ext uri="{BB962C8B-B14F-4D97-AF65-F5344CB8AC3E}">
        <p14:creationId xmlns:p14="http://schemas.microsoft.com/office/powerpoint/2010/main" val="93948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The conditional release from prison before the expiration of the sentence and the period of supervision in the community following this release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Differs from probation in that a person who is paroled has spent some time serving a prison sentence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Required supervision and a set of certain conditions the offender must meet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Content Placeholder 4" descr="96898-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b="127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2689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w/ eligibility of parole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Type of offense committed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Offender</a:t>
            </a:r>
            <a:r>
              <a:rPr lang="ja-JP" altLang="en-US" dirty="0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 prior record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State statutes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Inmate</a:t>
            </a:r>
            <a:r>
              <a:rPr lang="ja-JP" altLang="en-US" dirty="0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 behavior while incarcerated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Participation in programs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Whether the inmate has a plan for life on the outside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If the inmate poses any public risk</a:t>
            </a:r>
          </a:p>
          <a:p>
            <a:endParaRPr lang="en-US" dirty="0"/>
          </a:p>
        </p:txBody>
      </p:sp>
      <p:pic>
        <p:nvPicPr>
          <p:cNvPr id="5" name="Content Placeholder 4" descr="1938983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r="41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83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of parole</a:t>
            </a:r>
            <a:endParaRPr lang="en-US" dirty="0"/>
          </a:p>
        </p:txBody>
      </p:sp>
      <p:pic>
        <p:nvPicPr>
          <p:cNvPr id="5" name="Content Placeholder 4" descr="marijuana-drug-test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r="417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Regular meetings between the parolee and officer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Requirement to hold a job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Promise to act lawfully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Restriction on leaving the county or state without permission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Prohibition on purchasing or using a firearm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Submission to random or routine drug testing</a:t>
            </a:r>
          </a:p>
        </p:txBody>
      </p:sp>
    </p:spTree>
    <p:extLst>
      <p:ext uri="{BB962C8B-B14F-4D97-AF65-F5344CB8AC3E}">
        <p14:creationId xmlns:p14="http://schemas.microsoft.com/office/powerpoint/2010/main" val="29687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corrections?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Corrections is that portion of the criminal justice system charged with carrying out the sentences of our courts.</a:t>
            </a:r>
          </a:p>
          <a:p>
            <a:r>
              <a:rPr lang="en-US" i="1" dirty="0">
                <a:latin typeface="Arial" charset="0"/>
                <a:ea typeface="ヒラギノ角ゴ Pro W3" charset="0"/>
                <a:cs typeface="ヒラギノ角ゴ Pro W3" charset="0"/>
              </a:rPr>
              <a:t>Corrections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refers to the programs, services, agencies and institutions responsible for supervising individuals charged with or convicted of crimes.</a:t>
            </a:r>
          </a:p>
          <a:p>
            <a:endParaRPr lang="en-US" dirty="0"/>
          </a:p>
        </p:txBody>
      </p:sp>
      <p:pic>
        <p:nvPicPr>
          <p:cNvPr id="5" name="Content Placeholder 4" descr="15370701_BG1CROPPED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7" t="4" r="39157" b="-4"/>
          <a:stretch/>
        </p:blipFill>
        <p:spPr>
          <a:xfrm>
            <a:off x="4692650" y="1719263"/>
            <a:ext cx="4038600" cy="4406900"/>
          </a:xfrm>
        </p:spPr>
      </p:pic>
    </p:spTree>
    <p:extLst>
      <p:ext uri="{BB962C8B-B14F-4D97-AF65-F5344CB8AC3E}">
        <p14:creationId xmlns:p14="http://schemas.microsoft.com/office/powerpoint/2010/main" val="1950060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Conflicting view of corrections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Classical view</a:t>
            </a:r>
          </a:p>
          <a:p>
            <a:pPr lvl="1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Humans have free will and are responsible for their own actions.</a:t>
            </a:r>
          </a:p>
          <a:p>
            <a:pPr lvl="1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This view focuses on crime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.</a:t>
            </a:r>
          </a:p>
          <a:p>
            <a:pPr marL="411480" lvl="1" indent="0">
              <a:buNone/>
            </a:pP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Positivist view</a:t>
            </a:r>
          </a:p>
          <a:p>
            <a:pPr lvl="1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Humans are the product of environmental and cultural influences.</a:t>
            </a:r>
          </a:p>
          <a:p>
            <a:pPr lvl="1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This view focuses on the criminal.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21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Correctional Ideologies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846" y="1719071"/>
            <a:ext cx="4288882" cy="4407408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Punishment: Justice model </a:t>
            </a:r>
          </a:p>
          <a:p>
            <a:pPr lvl="1"/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Assumes offenders are victims of society and their environment who need to be cured</a:t>
            </a:r>
            <a:r>
              <a:rPr lang="en-US" sz="2000" dirty="0" smtClean="0">
                <a:latin typeface="Arial" charset="0"/>
                <a:ea typeface="ヒラギノ角ゴ Pro W3" charset="0"/>
                <a:cs typeface="ヒラギノ角ゴ Pro W3" charset="0"/>
              </a:rPr>
              <a:t>.</a:t>
            </a:r>
          </a:p>
          <a:p>
            <a:pPr marL="411480" lvl="1" indent="0">
              <a:buNone/>
            </a:pPr>
            <a:endParaRPr lang="en-US" sz="20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Control: Custodial model</a:t>
            </a:r>
          </a:p>
          <a:p>
            <a:pPr lvl="1"/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Goal is restraint of those convicted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Content Placeholder 4" descr="corrections_officers_full_gear-e1359495427879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2" r="194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329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Correctional Ideologies</a:t>
            </a:r>
          </a:p>
        </p:txBody>
      </p:sp>
      <p:pic>
        <p:nvPicPr>
          <p:cNvPr id="5" name="Content Placeholder 4" descr="treatment-options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6" r="30090"/>
          <a:stretch/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Treatment: Medical model</a:t>
            </a:r>
          </a:p>
          <a:p>
            <a:pPr lvl="1"/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Assumes offenders are self-directed, acting on free will and are responsible for their </a:t>
            </a:r>
            <a:r>
              <a:rPr lang="en-US" sz="2000" dirty="0" smtClean="0">
                <a:latin typeface="Arial" charset="0"/>
                <a:ea typeface="ヒラギノ角ゴ Pro W3" charset="0"/>
                <a:cs typeface="ヒラギノ角ゴ Pro W3" charset="0"/>
              </a:rPr>
              <a:t>crimes</a:t>
            </a:r>
          </a:p>
          <a:p>
            <a:pPr marL="411480" lvl="1" indent="0">
              <a:buNone/>
            </a:pPr>
            <a:endParaRPr lang="en-US" sz="20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Prevention: Reintegration model</a:t>
            </a:r>
          </a:p>
          <a:p>
            <a:pPr lvl="1"/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Goal is to prevent further offenses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1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0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91367"/>
            <a:ext cx="6313488" cy="4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4525" y="735263"/>
            <a:ext cx="8034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People in Each </a:t>
            </a: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Category 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of Correctional Supervision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61373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564B3C"/>
                </a:solidFill>
                <a:latin typeface="Arial" charset="0"/>
                <a:ea typeface="ヒラギノ角ゴ Pro W3" charset="0"/>
                <a:cs typeface="ヒラギノ角ゴ Pro W3" charset="0"/>
              </a:rPr>
              <a:t>The oldest community-based correctional program.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The most common alternative to a prison sentence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.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Offender is put under the control, supervision and care of a probation field staff member in lieu of imprisonment as long as the probationer meets certain standards of conduct.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Allows offenders to remain in the community, able to maintain important family ties and fulfill vital work, family and community obligations.</a:t>
            </a:r>
          </a:p>
          <a:p>
            <a:endParaRPr lang="en-US" dirty="0" smtClean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0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gets probation?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564B3C"/>
                </a:solidFill>
                <a:latin typeface="Arial" charset="0"/>
                <a:ea typeface="ヒラギノ角ゴ Pro W3" charset="0"/>
                <a:cs typeface="ヒラギノ角ゴ Pro W3" charset="0"/>
              </a:rPr>
              <a:t>First-time offenders</a:t>
            </a:r>
          </a:p>
          <a:p>
            <a:r>
              <a:rPr lang="en-US" dirty="0">
                <a:solidFill>
                  <a:srgbClr val="564B3C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Property offenders</a:t>
            </a:r>
          </a:p>
          <a:p>
            <a:r>
              <a:rPr lang="en-US" dirty="0">
                <a:solidFill>
                  <a:srgbClr val="564B3C"/>
                </a:solidFill>
                <a:latin typeface="Arial" charset="0"/>
                <a:ea typeface="ヒラギノ角ゴ Pro W3" charset="0"/>
                <a:cs typeface="ヒラギノ角ゴ Pro W3" charset="0"/>
              </a:rPr>
              <a:t>Low-risk offenders</a:t>
            </a:r>
          </a:p>
          <a:p>
            <a:r>
              <a:rPr lang="en-US" dirty="0">
                <a:solidFill>
                  <a:srgbClr val="564B3C"/>
                </a:solidFill>
                <a:latin typeface="Arial" charset="0"/>
                <a:ea typeface="ヒラギノ角ゴ Pro W3" charset="0"/>
                <a:cs typeface="ヒラギノ角ゴ Pro W3" charset="0"/>
              </a:rPr>
              <a:t>Nonviolent offenders</a:t>
            </a:r>
          </a:p>
        </p:txBody>
      </p:sp>
      <p:pic>
        <p:nvPicPr>
          <p:cNvPr id="5" name="Content Placeholder 4" descr="i-gotta-keep-calm-im-on-probation-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" b="32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720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of probation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The general purpose of probation is to help offenders maintain law-abiding behavior through supervision.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One universal condition for all probationers is to obey the law.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>
                <a:latin typeface="Arial" charset="0"/>
                <a:ea typeface="ヒラギノ角ゴ Pro W3" charset="0"/>
                <a:cs typeface="ヒラギノ角ゴ Pro W3" charset="0"/>
              </a:rPr>
              <a:t>Other conditions may include</a:t>
            </a:r>
          </a:p>
          <a:p>
            <a:pPr lvl="1"/>
            <a:r>
              <a:rPr lang="en-US" sz="1400" dirty="0">
                <a:latin typeface="Arial" charset="0"/>
                <a:ea typeface="ヒラギノ角ゴ Pro W3" charset="0"/>
                <a:cs typeface="ヒラギノ角ゴ Pro W3" charset="0"/>
              </a:rPr>
              <a:t>Adherence to a curfew</a:t>
            </a:r>
          </a:p>
          <a:p>
            <a:pPr lvl="1"/>
            <a:r>
              <a:rPr lang="en-US" sz="1400" dirty="0">
                <a:latin typeface="Arial" charset="0"/>
                <a:ea typeface="ヒラギノ角ゴ Pro W3" charset="0"/>
                <a:cs typeface="ヒラギノ角ゴ Pro W3" charset="0"/>
              </a:rPr>
              <a:t>Maintaining steady employment</a:t>
            </a:r>
          </a:p>
          <a:p>
            <a:pPr lvl="1"/>
            <a:r>
              <a:rPr lang="en-US" sz="1400" dirty="0">
                <a:latin typeface="Arial" charset="0"/>
                <a:ea typeface="ヒラギノ角ゴ Pro W3" charset="0"/>
                <a:cs typeface="ヒラギノ角ゴ Pro W3" charset="0"/>
              </a:rPr>
              <a:t>Completing prescribed training</a:t>
            </a:r>
          </a:p>
          <a:p>
            <a:pPr lvl="1"/>
            <a:r>
              <a:rPr lang="en-US" sz="1400" dirty="0">
                <a:latin typeface="Arial" charset="0"/>
                <a:ea typeface="ヒラギノ角ゴ Pro W3" charset="0"/>
                <a:cs typeface="ヒラギノ角ゴ Pro W3" charset="0"/>
              </a:rPr>
              <a:t>Meeting family responsibilities</a:t>
            </a:r>
          </a:p>
          <a:p>
            <a:pPr lvl="1"/>
            <a:r>
              <a:rPr lang="en-US" sz="1400" dirty="0">
                <a:latin typeface="Arial" charset="0"/>
                <a:ea typeface="ヒラギノ角ゴ Pro W3" charset="0"/>
                <a:cs typeface="ヒラギノ角ゴ Pro W3" charset="0"/>
              </a:rPr>
              <a:t>Staying away from certain types of people or places</a:t>
            </a:r>
          </a:p>
          <a:p>
            <a:pPr lvl="1"/>
            <a:r>
              <a:rPr lang="en-US" sz="1400" dirty="0">
                <a:latin typeface="Arial" charset="0"/>
                <a:ea typeface="ヒラギノ角ゴ Pro W3" charset="0"/>
                <a:cs typeface="ヒラギノ角ゴ Pro W3" charset="0"/>
              </a:rPr>
              <a:t>Abstaining from drug and alcohol use</a:t>
            </a:r>
          </a:p>
          <a:p>
            <a:pPr lvl="1"/>
            <a:r>
              <a:rPr lang="en-US" sz="1400" dirty="0">
                <a:latin typeface="Arial" charset="0"/>
                <a:ea typeface="ヒラギノ角ゴ Pro W3" charset="0"/>
                <a:cs typeface="ヒラギノ角ゴ Pro W3" charset="0"/>
              </a:rPr>
              <a:t>Abiding by firearms possession restrictions</a:t>
            </a:r>
          </a:p>
          <a:p>
            <a:pPr lvl="1"/>
            <a:r>
              <a:rPr lang="en-US" sz="1400" dirty="0">
                <a:latin typeface="Arial" charset="0"/>
                <a:ea typeface="ヒラギノ角ゴ Pro W3" charset="0"/>
                <a:cs typeface="ヒラギノ角ゴ Pro W3" charset="0"/>
              </a:rPr>
              <a:t>Performing community service</a:t>
            </a:r>
          </a:p>
          <a:p>
            <a:pPr lvl="1"/>
            <a:r>
              <a:rPr lang="en-US" sz="1400" dirty="0">
                <a:latin typeface="Arial" charset="0"/>
                <a:ea typeface="ヒラギノ角ゴ Pro W3" charset="0"/>
                <a:cs typeface="ヒラギノ角ゴ Pro W3" charset="0"/>
              </a:rPr>
              <a:t>Making restitution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0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132</TotalTime>
  <Words>692</Words>
  <Application>Microsoft Macintosh PowerPoint</Application>
  <PresentationFormat>On-screen Show (4:3)</PresentationFormat>
  <Paragraphs>114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Apothecary</vt:lpstr>
      <vt:lpstr>Intro to Corrections</vt:lpstr>
      <vt:lpstr>What is corrections?</vt:lpstr>
      <vt:lpstr>Conflicting view of corrections</vt:lpstr>
      <vt:lpstr>Correctional Ideologies</vt:lpstr>
      <vt:lpstr>Correctional Ideologies</vt:lpstr>
      <vt:lpstr>PowerPoint Presentation</vt:lpstr>
      <vt:lpstr>PROBATION</vt:lpstr>
      <vt:lpstr>Who gets probation?</vt:lpstr>
      <vt:lpstr>Conditions of probation</vt:lpstr>
      <vt:lpstr>Incarceration</vt:lpstr>
      <vt:lpstr>Jails</vt:lpstr>
      <vt:lpstr>Lancaster county Jail</vt:lpstr>
      <vt:lpstr>Prisons</vt:lpstr>
      <vt:lpstr>Nebraska State Prison System</vt:lpstr>
      <vt:lpstr>parole</vt:lpstr>
      <vt:lpstr>Factors w/ eligibility of parole</vt:lpstr>
      <vt:lpstr>Conditions of parole</vt:lpstr>
    </vt:vector>
  </TitlesOfParts>
  <Company>LPS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Corrections</dc:title>
  <dc:creator>LPS LPS</dc:creator>
  <cp:lastModifiedBy>LPS LPS</cp:lastModifiedBy>
  <cp:revision>4</cp:revision>
  <dcterms:created xsi:type="dcterms:W3CDTF">2014-12-08T19:27:04Z</dcterms:created>
  <dcterms:modified xsi:type="dcterms:W3CDTF">2015-04-23T14:11:02Z</dcterms:modified>
</cp:coreProperties>
</file>