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6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5" cy="6035040"/>
          </a:xfrm>
        </p:grpSpPr>
        <p:pic>
          <p:nvPicPr>
            <p:cNvPr id="5" name="Picture 4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6" name="Rectangle 5"/>
            <p:cNvSpPr>
              <a:spLocks/>
            </p:cNvSpPr>
            <p:nvPr/>
          </p:nvSpPr>
          <p:spPr>
            <a:xfrm>
              <a:off x="563082" y="474973"/>
              <a:ext cx="7982908" cy="5889005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63082" y="6133815"/>
              <a:ext cx="7982908" cy="1588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563082" y="457512"/>
              <a:ext cx="7982908" cy="257782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73088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95758-9FF1-ED4F-A17E-5DDC78D99CCC}" type="datetime1">
              <a:rPr lang="en-US"/>
              <a:pPr>
                <a:defRPr/>
              </a:pPr>
              <a:t>3/30/11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988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98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fld id="{BFAF33CD-37B5-704F-A434-52BDAA388D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9" name="Picture 8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>
                <a:grpSpLocks/>
              </p:cNvGrpSpPr>
              <p:nvPr/>
            </p:nvGrpSpPr>
            <p:grpSpPr bwMode="auto">
              <a:xfrm>
                <a:off x="255900" y="237186"/>
                <a:ext cx="8622676" cy="6364582"/>
                <a:chOff x="247025" y="246872"/>
                <a:chExt cx="8622676" cy="6364582"/>
              </a:xfrm>
            </p:grpSpPr>
            <p:sp>
              <p:nvSpPr>
                <p:cNvPr id="11" name="Rectangle 10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8" name="Rectangle 7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3" name="Rectangle 12"/>
          <p:cNvSpPr/>
          <p:nvPr/>
        </p:nvSpPr>
        <p:spPr>
          <a:xfrm rot="10800000">
            <a:off x="258763" y="1593850"/>
            <a:ext cx="3575050" cy="650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4" name="Rectangle 13"/>
          <p:cNvSpPr/>
          <p:nvPr/>
        </p:nvSpPr>
        <p:spPr>
          <a:xfrm rot="10800000">
            <a:off x="258763" y="1593850"/>
            <a:ext cx="3575050" cy="650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 rtlCol="0">
            <a:norm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66F56-DF4F-8A41-AA72-3CC7ACED61FD}" type="datetime1">
              <a:rPr lang="en-US"/>
              <a:pPr>
                <a:defRPr/>
              </a:pPr>
              <a:t>3/30/11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D8D7F5E-470E-9944-A4E4-9FCE072D8D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8" name="Picture 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5900" y="237186"/>
                <a:ext cx="8622676" cy="6364582"/>
                <a:chOff x="247025" y="246872"/>
                <a:chExt cx="8622676" cy="6364582"/>
              </a:xfrm>
            </p:grpSpPr>
            <p:sp>
              <p:nvSpPr>
                <p:cNvPr id="10" name="Rectangle 9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6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984FC-318A-FE4C-8374-4C1C0D47E634}" type="datetime1">
              <a:rPr lang="en-US"/>
              <a:pPr>
                <a:defRPr/>
              </a:pPr>
              <a:t>3/30/11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9FB83-3D9A-134D-835C-2CD4E950B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6" name="Picture 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55900" y="237186"/>
              <a:ext cx="8622676" cy="6364582"/>
              <a:chOff x="247025" y="246872"/>
              <a:chExt cx="8622676" cy="6364582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10" name="Rectangle 9"/>
          <p:cNvSpPr/>
          <p:nvPr/>
        </p:nvSpPr>
        <p:spPr>
          <a:xfrm>
            <a:off x="255588" y="4203700"/>
            <a:ext cx="8623300" cy="635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255588" y="4203700"/>
            <a:ext cx="8623300" cy="635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1EB40-46B0-2144-8F11-34FB9EECB8FA}" type="datetime1">
              <a:rPr lang="en-US"/>
              <a:pPr>
                <a:defRPr/>
              </a:pPr>
              <a:t>3/30/11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A4A9F-8996-6943-B17B-8A101A5514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5" name="Picture 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5900" y="237186"/>
              <a:ext cx="8622676" cy="6364582"/>
              <a:chOff x="247025" y="246872"/>
              <a:chExt cx="8622676" cy="6364582"/>
            </a:xfrm>
          </p:grpSpPr>
          <p:sp>
            <p:nvSpPr>
              <p:cNvPr id="7" name="Rectangle 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ED450-44B4-C04A-83A3-B7BDEB048AEB}" type="datetime1">
              <a:rPr lang="en-US"/>
              <a:pPr>
                <a:defRPr/>
              </a:pPr>
              <a:t>3/30/11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6A5D7-56C6-BA4B-82FB-4FA357FF06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5" name="Picture 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5900" y="237186"/>
              <a:ext cx="8622676" cy="6364582"/>
              <a:chOff x="247025" y="246872"/>
              <a:chExt cx="8622676" cy="6364582"/>
            </a:xfrm>
          </p:grpSpPr>
          <p:sp>
            <p:nvSpPr>
              <p:cNvPr id="7" name="Rectangle 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9" name="Rectangle 8"/>
          <p:cNvSpPr/>
          <p:nvPr/>
        </p:nvSpPr>
        <p:spPr>
          <a:xfrm rot="5400000">
            <a:off x="4242594" y="3274219"/>
            <a:ext cx="6135688" cy="635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 rot="5400000">
            <a:off x="4242594" y="3274219"/>
            <a:ext cx="6135688" cy="635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369B0-70E5-674C-B6D4-A2335C94EB3A}" type="datetime1">
              <a:rPr lang="en-US"/>
              <a:pPr>
                <a:defRPr/>
              </a:pPr>
              <a:t>3/30/11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2A025-715B-C244-A2A2-FE1038F5AE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5" name="Picture 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5900" y="237186"/>
              <a:ext cx="8622676" cy="6364582"/>
              <a:chOff x="247025" y="246872"/>
              <a:chExt cx="8622676" cy="6364582"/>
            </a:xfrm>
          </p:grpSpPr>
          <p:sp>
            <p:nvSpPr>
              <p:cNvPr id="7" name="Rectangle 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452FA-DA96-6241-9904-0BE1A28AB591}" type="datetime1">
              <a:rPr lang="en-US"/>
              <a:pPr>
                <a:defRPr/>
              </a:pPr>
              <a:t>3/30/11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1EB01-A2E2-7A40-9055-0EEC4ECD8D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563563" y="476250"/>
            <a:ext cx="7981950" cy="5888038"/>
            <a:chOff x="562842" y="475488"/>
            <a:chExt cx="7982713" cy="5888736"/>
          </a:xfrm>
        </p:grpSpPr>
        <p:sp>
          <p:nvSpPr>
            <p:cNvPr id="7" name="Rectangle 6"/>
            <p:cNvSpPr>
              <a:spLocks/>
            </p:cNvSpPr>
            <p:nvPr/>
          </p:nvSpPr>
          <p:spPr>
            <a:xfrm>
              <a:off x="562842" y="475488"/>
              <a:ext cx="7982713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562842" y="6134009"/>
              <a:ext cx="7982713" cy="1588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62842" y="3427001"/>
              <a:ext cx="7982713" cy="1587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 rtlCol="0">
            <a:norm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569913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C38E7-569B-1743-9EBB-4E29431F7D4B}" type="datetime1">
              <a:rPr lang="en-US"/>
              <a:pPr>
                <a:defRPr/>
              </a:pPr>
              <a:t>3/30/11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638800" y="6124575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5" name="Picture 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5900" y="237186"/>
              <a:ext cx="8622676" cy="6364582"/>
              <a:chOff x="247025" y="246872"/>
              <a:chExt cx="8622676" cy="6364582"/>
            </a:xfrm>
          </p:grpSpPr>
          <p:sp>
            <p:nvSpPr>
              <p:cNvPr id="7" name="Rectangle 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EE6B4-92DD-1840-89CF-58DC93BC30DF}" type="datetime1">
              <a:rPr lang="en-US"/>
              <a:pPr>
                <a:defRPr/>
              </a:pPr>
              <a:t>3/30/11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0B2DA-1259-D247-B2A0-4A693CF1B6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6" name="Picture 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55900" y="237186"/>
              <a:ext cx="8622676" cy="6364582"/>
              <a:chOff x="247025" y="246872"/>
              <a:chExt cx="8622676" cy="6364582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0BED4-D3B4-6A4F-9095-7D553EF1B189}" type="datetime1">
              <a:rPr lang="en-US"/>
              <a:pPr>
                <a:defRPr/>
              </a:pPr>
              <a:t>3/30/11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CC7C4-F125-3744-A6C2-6D59368A2B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8" name="Picture 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255900" y="237186"/>
              <a:ext cx="8622676" cy="6364582"/>
              <a:chOff x="247025" y="246872"/>
              <a:chExt cx="8622676" cy="6364582"/>
            </a:xfrm>
          </p:grpSpPr>
          <p:sp>
            <p:nvSpPr>
              <p:cNvPr id="10" name="Rectangle 9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cxnSp>
        <p:nvCxnSpPr>
          <p:cNvPr id="13" name="Straight Connector 12"/>
          <p:cNvCxnSpPr/>
          <p:nvPr/>
        </p:nvCxnSpPr>
        <p:spPr>
          <a:xfrm rot="16200000" flipH="1">
            <a:off x="2216944" y="4026694"/>
            <a:ext cx="4711700" cy="1588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2216944" y="4026694"/>
            <a:ext cx="4711700" cy="1588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3FE41-DD11-1F42-95ED-55DA2D5077A2}" type="datetime1">
              <a:rPr lang="en-US"/>
              <a:pPr>
                <a:defRPr/>
              </a:pPr>
              <a:t>3/30/11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58802-3CD8-9C4A-BF25-1AA905055B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4" name="Picture 3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55900" y="237186"/>
              <a:ext cx="8622676" cy="6364582"/>
              <a:chOff x="247025" y="246872"/>
              <a:chExt cx="8622676" cy="6364582"/>
            </a:xfrm>
          </p:grpSpPr>
          <p:sp>
            <p:nvSpPr>
              <p:cNvPr id="6" name="Rectangle 5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8" name="Rectangle 7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B1197-F2BA-9543-9DC6-BB3BC49FC4F5}" type="datetime1">
              <a:rPr lang="en-US"/>
              <a:pPr>
                <a:defRPr/>
              </a:pPr>
              <a:t>3/30/11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E4D59-8543-AF41-8F22-469D793E4D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pic>
          <p:nvPicPr>
            <p:cNvPr id="3" name="Picture 2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55900" y="237186"/>
              <a:ext cx="8622676" cy="6364582"/>
              <a:chOff x="247025" y="246872"/>
              <a:chExt cx="8622676" cy="6364582"/>
            </a:xfrm>
          </p:grpSpPr>
          <p:sp>
            <p:nvSpPr>
              <p:cNvPr id="5" name="Rectangle 4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D0D09-9D30-8743-B945-57EF2754F958}" type="datetime1">
              <a:rPr lang="en-US"/>
              <a:pPr>
                <a:defRPr/>
              </a:pPr>
              <a:t>3/30/11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5CFD0-DF48-E947-B901-DDCF3FBC8D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8" name="Picture 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5900" y="237186"/>
                <a:ext cx="8622676" cy="6364582"/>
                <a:chOff x="247025" y="246872"/>
                <a:chExt cx="8622676" cy="6364582"/>
              </a:xfrm>
            </p:grpSpPr>
            <p:sp>
              <p:nvSpPr>
                <p:cNvPr id="10" name="Rectangle 9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6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ED597-761D-8940-B089-6FE4DB021624}" type="datetime1">
              <a:rPr lang="en-US"/>
              <a:pPr>
                <a:defRPr/>
              </a:pPr>
              <a:t>3/30/11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F7F16-3283-3648-B8E6-5589963AB6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00113" y="244475"/>
            <a:ext cx="7345362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0113" y="2133600"/>
            <a:ext cx="7345362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4475" y="6372225"/>
            <a:ext cx="2133600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0B0CFF6-AB60-164D-A90A-77047033F40A}" type="datetime1">
              <a:rPr lang="en-US"/>
              <a:pPr>
                <a:defRPr/>
              </a:pPr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9475" y="6372225"/>
            <a:ext cx="2895600" cy="257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0BCC1"/>
                </a:solidFill>
                <a:latin typeface="Brush Script MT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0BCC1"/>
                </a:solidFill>
                <a:latin typeface="Calisto MT" charset="0"/>
              </a:defRPr>
            </a:lvl1pPr>
          </a:lstStyle>
          <a:p>
            <a:fld id="{1EF404D6-C0DE-2E4E-803C-19D7C9ECE0FE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800" kern="1200">
          <a:solidFill>
            <a:srgbClr val="404040"/>
          </a:solidFill>
          <a:latin typeface="+mj-lt"/>
          <a:ea typeface="ＭＳ Ｐゴシック" charset="-128"/>
          <a:cs typeface="ＭＳ Ｐゴシック" charset="-128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Clr>
          <a:srgbClr val="404040"/>
        </a:buClr>
        <a:buFont typeface="Arial" charset="0"/>
        <a:buChar char="•"/>
        <a:defRPr sz="2400" kern="1200">
          <a:solidFill>
            <a:srgbClr val="404040"/>
          </a:solidFill>
          <a:latin typeface="+mn-lt"/>
          <a:ea typeface="ＭＳ Ｐゴシック" charset="-128"/>
          <a:cs typeface="ＭＳ Ｐゴシック" charset="-128"/>
        </a:defRPr>
      </a:lvl1pPr>
      <a:lvl2pPr marL="579438" indent="-228600" algn="l" rtl="0" fontAlgn="base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sz="2200" kern="1200">
          <a:solidFill>
            <a:srgbClr val="404040"/>
          </a:solidFill>
          <a:latin typeface="+mn-lt"/>
          <a:ea typeface="ＭＳ Ｐゴシック" charset="-128"/>
          <a:cs typeface="+mn-cs"/>
        </a:defRPr>
      </a:lvl2pPr>
      <a:lvl3pPr marL="808038" indent="-228600" algn="l" rtl="0" fontAlgn="base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sz="2000" kern="1200">
          <a:solidFill>
            <a:srgbClr val="404040"/>
          </a:solidFill>
          <a:latin typeface="+mn-lt"/>
          <a:ea typeface="ＭＳ Ｐゴシック" charset="-128"/>
          <a:cs typeface="+mn-cs"/>
        </a:defRPr>
      </a:lvl3pPr>
      <a:lvl4pPr marL="1036638" indent="-228600" algn="l" rtl="0" fontAlgn="base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ＭＳ Ｐゴシック" charset="-128"/>
          <a:cs typeface="+mn-cs"/>
        </a:defRPr>
      </a:lvl4pPr>
      <a:lvl5pPr marL="1265238" indent="-228600" algn="l" rtl="0" fontAlgn="base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rgbClr val="404040"/>
                </a:solidFill>
                <a:ea typeface="ＭＳ Ｐゴシック" charset="-128"/>
                <a:cs typeface="ＭＳ Ｐゴシック" charset="-128"/>
              </a:rPr>
              <a:t>Segundo paso	</a:t>
            </a:r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rgbClr val="404040"/>
              </a:buClr>
              <a:buFont typeface="Arial" charset="0"/>
              <a:buNone/>
            </a:pPr>
            <a:r>
              <a:rPr lang="en-US" sz="2800" smtClean="0">
                <a:solidFill>
                  <a:srgbClr val="404040"/>
                </a:solidFill>
                <a:ea typeface="ＭＳ Ｐゴシック" charset="-128"/>
                <a:cs typeface="ＭＳ Ｐゴシック" charset="-128"/>
              </a:rPr>
              <a:t>Vocabulario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Talking about getting ready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11175" y="1741488"/>
            <a:ext cx="8220075" cy="39322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u="sng" dirty="0" smtClean="0"/>
              <a:t>To ask if a friend is ready,</a:t>
            </a:r>
            <a:r>
              <a:rPr lang="en-US" dirty="0" smtClean="0"/>
              <a:t>	</a:t>
            </a:r>
            <a:r>
              <a:rPr lang="en-US" u="sng" dirty="0" smtClean="0"/>
              <a:t>Your friend might answer: say:</a:t>
            </a:r>
            <a:r>
              <a:rPr lang="en-US" dirty="0" smtClean="0"/>
              <a:t>     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11175" y="2212975"/>
            <a:ext cx="21542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alisto MT" charset="0"/>
              </a:rPr>
              <a:t>¿Estás listo/a?</a:t>
            </a:r>
          </a:p>
          <a:p>
            <a:r>
              <a:rPr lang="en-US" sz="2400">
                <a:latin typeface="Calisto MT" charset="0"/>
              </a:rPr>
              <a:t>Are you ready?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49700" y="2212975"/>
            <a:ext cx="50307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sto MT" charset="0"/>
              </a:rPr>
              <a:t> No, </a:t>
            </a:r>
            <a:r>
              <a:rPr lang="en-US" sz="2400" b="1" dirty="0" err="1">
                <a:latin typeface="Calisto MT" charset="0"/>
              </a:rPr>
              <a:t>todavía</a:t>
            </a:r>
            <a:r>
              <a:rPr lang="en-US" sz="2400" b="1" dirty="0">
                <a:latin typeface="Calisto MT" charset="0"/>
              </a:rPr>
              <a:t> </a:t>
            </a:r>
            <a:r>
              <a:rPr lang="en-US" sz="2400" b="1" dirty="0" err="1">
                <a:latin typeface="Calisto MT" charset="0"/>
              </a:rPr>
              <a:t>necesito</a:t>
            </a:r>
            <a:r>
              <a:rPr lang="en-US" sz="2400" b="1" dirty="0">
                <a:latin typeface="Calisto MT" charset="0"/>
              </a:rPr>
              <a:t> </a:t>
            </a:r>
            <a:r>
              <a:rPr lang="en-US" sz="2400" b="1" dirty="0" err="1">
                <a:latin typeface="Calisto MT" charset="0"/>
              </a:rPr>
              <a:t>ducharme</a:t>
            </a:r>
            <a:r>
              <a:rPr lang="en-US" sz="2400" b="1" dirty="0">
                <a:latin typeface="Calisto MT" charset="0"/>
              </a:rPr>
              <a:t> </a:t>
            </a:r>
            <a:r>
              <a:rPr lang="en-US" sz="2400" b="1" dirty="0" err="1">
                <a:latin typeface="Calisto MT" charset="0"/>
              </a:rPr>
              <a:t>y</a:t>
            </a:r>
            <a:r>
              <a:rPr lang="en-US" sz="2400" b="1" dirty="0">
                <a:latin typeface="Calisto MT" charset="0"/>
              </a:rPr>
              <a:t> </a:t>
            </a:r>
          </a:p>
          <a:p>
            <a:r>
              <a:rPr lang="en-US" sz="2400" b="1" dirty="0">
                <a:latin typeface="Calisto MT" charset="0"/>
              </a:rPr>
              <a:t>	</a:t>
            </a:r>
            <a:r>
              <a:rPr lang="en-US" sz="2400" b="1" dirty="0" err="1">
                <a:latin typeface="Calisto MT" charset="0"/>
              </a:rPr>
              <a:t>afeitarme</a:t>
            </a:r>
            <a:r>
              <a:rPr lang="en-US" sz="2400" dirty="0">
                <a:latin typeface="Calisto MT" charset="0"/>
              </a:rPr>
              <a:t>. </a:t>
            </a:r>
          </a:p>
          <a:p>
            <a:r>
              <a:rPr lang="en-US" sz="2400" dirty="0">
                <a:latin typeface="Calisto MT" charset="0"/>
              </a:rPr>
              <a:t>… I still need to shower and to shave.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03663" y="3568700"/>
            <a:ext cx="51339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sto MT" charset="0"/>
              </a:rPr>
              <a:t> No, porque </a:t>
            </a:r>
            <a:r>
              <a:rPr lang="en-US" sz="2400" b="1">
                <a:latin typeface="Calisto MT" charset="0"/>
              </a:rPr>
              <a:t>necesito lavarme los </a:t>
            </a:r>
          </a:p>
          <a:p>
            <a:r>
              <a:rPr lang="en-US" sz="2400" b="1">
                <a:latin typeface="Calisto MT" charset="0"/>
              </a:rPr>
              <a:t>	dientes, peinarme y maquillarme</a:t>
            </a:r>
            <a:r>
              <a:rPr lang="en-US" sz="2400">
                <a:latin typeface="Calisto MT" charset="0"/>
              </a:rPr>
              <a:t>. </a:t>
            </a:r>
          </a:p>
          <a:p>
            <a:r>
              <a:rPr lang="en-US" sz="2400">
                <a:latin typeface="Calisto MT" charset="0"/>
              </a:rPr>
              <a:t>… I need to brush my teeth, </a:t>
            </a:r>
          </a:p>
          <a:p>
            <a:r>
              <a:rPr lang="en-US" sz="2400">
                <a:latin typeface="Calisto MT" charset="0"/>
              </a:rPr>
              <a:t>comb my hair, and put on makeup.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49700" y="5202238"/>
            <a:ext cx="46497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sto MT" charset="0"/>
              </a:rPr>
              <a:t>No, </a:t>
            </a:r>
            <a:r>
              <a:rPr lang="en-US" sz="2400" b="1">
                <a:latin typeface="Calisto MT" charset="0"/>
              </a:rPr>
              <a:t>todavía necesito ponerme los </a:t>
            </a:r>
          </a:p>
          <a:p>
            <a:r>
              <a:rPr lang="en-US" sz="2400" b="1">
                <a:latin typeface="Calisto MT" charset="0"/>
              </a:rPr>
              <a:t>	zapatos</a:t>
            </a:r>
            <a:r>
              <a:rPr lang="en-US" sz="2400">
                <a:latin typeface="Calisto MT" charset="0"/>
              </a:rPr>
              <a:t>. </a:t>
            </a:r>
          </a:p>
          <a:p>
            <a:r>
              <a:rPr lang="en-US" sz="2400">
                <a:latin typeface="Calisto MT" charset="0"/>
              </a:rPr>
              <a:t>… I still need to put on my shoes.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Reflexive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reflexive verb is a verb in which the action reflects back on the subject: I bathe myself. In Spanish, the infinitives of reflexive verbs have </a:t>
            </a:r>
            <a:r>
              <a:rPr lang="en-US" b="1" smtClean="0"/>
              <a:t>se </a:t>
            </a:r>
            <a:r>
              <a:rPr lang="en-US" smtClean="0"/>
              <a:t>attached to them (afeitarse, ponerse). The se changes according to the subject of the verb: </a:t>
            </a:r>
          </a:p>
          <a:p>
            <a:r>
              <a:rPr lang="en-US" smtClean="0"/>
              <a:t>(Yo) necesito duchar</a:t>
            </a:r>
            <a:r>
              <a:rPr lang="en-US" b="1" smtClean="0"/>
              <a:t>me</a:t>
            </a:r>
            <a:r>
              <a:rPr lang="en-US" smtClean="0"/>
              <a:t>.      </a:t>
            </a:r>
          </a:p>
          <a:p>
            <a:r>
              <a:rPr lang="en-US" smtClean="0"/>
              <a:t>(Tú) necesitas afeitar</a:t>
            </a:r>
            <a:r>
              <a:rPr lang="en-US" b="1" smtClean="0"/>
              <a:t>te</a:t>
            </a:r>
            <a:r>
              <a:rPr lang="en-US" smtClean="0"/>
              <a:t>.      </a:t>
            </a:r>
          </a:p>
          <a:p>
            <a:r>
              <a:rPr lang="en-US" smtClean="0"/>
              <a:t>Juanito necesita peinar</a:t>
            </a:r>
            <a:r>
              <a:rPr lang="en-US" b="1" smtClean="0"/>
              <a:t>se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plans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8" y="2022475"/>
            <a:ext cx="8507412" cy="347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smtClean="0"/>
              <a:t>Pienso</a:t>
            </a:r>
            <a:r>
              <a:rPr lang="en-US" sz="2800" smtClean="0"/>
              <a:t> ir al zoológico hoy. Voy a ver muchos animales interesantes. ¿Te gustaría ir conmigo?</a:t>
            </a:r>
          </a:p>
          <a:p>
            <a:pPr lvl="1"/>
            <a:r>
              <a:rPr lang="en-US" sz="2400" smtClean="0"/>
              <a:t>Pienso = I think/I plan 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z="2800" b="1" u="sng" smtClean="0"/>
              <a:t>¡Cómo no!</a:t>
            </a:r>
            <a:r>
              <a:rPr lang="en-US" sz="2800" b="1" smtClean="0"/>
              <a:t> </a:t>
            </a:r>
            <a:r>
              <a:rPr lang="en-US" sz="2800" smtClean="0"/>
              <a:t>¡Me gustan mucho los animales! </a:t>
            </a:r>
          </a:p>
          <a:p>
            <a:pPr lvl="1"/>
            <a:r>
              <a:rPr lang="en-US" sz="2400" smtClean="0"/>
              <a:t>Why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Pensar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How do we conjugate “pensar”?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31925" y="3070225"/>
            <a:ext cx="1069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2800">
                <a:latin typeface="Calisto MT" charset="0"/>
              </a:rPr>
              <a:t>penso</a:t>
            </a:r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700088" y="3070225"/>
            <a:ext cx="78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2800">
                <a:latin typeface="Calisto MT" charset="0"/>
              </a:rPr>
              <a:t>Yo – </a:t>
            </a:r>
            <a:endParaRPr lang="en-US" sz="2800">
              <a:latin typeface="Calisto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Pensar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Except that the word pensar (to think) is another e › ie stem-changing verb.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31925" y="3055938"/>
            <a:ext cx="10699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2800">
                <a:latin typeface="Calisto MT" charset="0"/>
              </a:rPr>
              <a:t>p</a:t>
            </a:r>
            <a:r>
              <a:rPr lang="es-ES_tradnl" sz="2800" b="1" u="sng">
                <a:latin typeface="Calisto MT" charset="0"/>
              </a:rPr>
              <a:t>e</a:t>
            </a:r>
            <a:r>
              <a:rPr lang="es-ES_tradnl" sz="2800">
                <a:latin typeface="Calisto MT" charset="0"/>
              </a:rPr>
              <a:t>nso</a:t>
            </a:r>
          </a:p>
        </p:txBody>
      </p:sp>
      <p:sp>
        <p:nvSpPr>
          <p:cNvPr id="20485" name="TextBox 8"/>
          <p:cNvSpPr txBox="1">
            <a:spLocks noChangeArrowheads="1"/>
          </p:cNvSpPr>
          <p:nvPr/>
        </p:nvSpPr>
        <p:spPr bwMode="auto">
          <a:xfrm>
            <a:off x="700088" y="3055938"/>
            <a:ext cx="7874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2800">
                <a:latin typeface="Calisto MT" charset="0"/>
              </a:rPr>
              <a:t>Yo – </a:t>
            </a:r>
            <a:endParaRPr lang="en-US" sz="2800">
              <a:latin typeface="Calisto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Pensar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Pensar (to think) is another e › ie stem-changing verb.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31925" y="3070225"/>
            <a:ext cx="1152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2800">
                <a:latin typeface="Calisto MT" charset="0"/>
              </a:rPr>
              <a:t>p</a:t>
            </a:r>
            <a:r>
              <a:rPr lang="es-ES_tradnl" sz="2800" b="1">
                <a:latin typeface="Calisto MT" charset="0"/>
              </a:rPr>
              <a:t>ie</a:t>
            </a:r>
            <a:r>
              <a:rPr lang="es-ES_tradnl" sz="2800">
                <a:latin typeface="Calisto MT" charset="0"/>
              </a:rPr>
              <a:t>nso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00088" y="4056063"/>
            <a:ext cx="19589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2800">
                <a:latin typeface="Calisto MT" charset="0"/>
              </a:rPr>
              <a:t>Tú – piensas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00088" y="5192713"/>
            <a:ext cx="2384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2800">
                <a:latin typeface="Calisto MT" charset="0"/>
              </a:rPr>
              <a:t>Él/Ella – piensa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90988" y="3070225"/>
            <a:ext cx="3330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2800">
                <a:latin typeface="Calisto MT" charset="0"/>
              </a:rPr>
              <a:t>Nosotros – pensamos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90988" y="5192713"/>
            <a:ext cx="2865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2800">
                <a:latin typeface="Calisto MT" charset="0"/>
              </a:rPr>
              <a:t>Ellos(as) – piensan</a:t>
            </a:r>
          </a:p>
        </p:txBody>
      </p:sp>
      <p:sp>
        <p:nvSpPr>
          <p:cNvPr id="21513" name="TextBox 8"/>
          <p:cNvSpPr txBox="1">
            <a:spLocks noChangeArrowheads="1"/>
          </p:cNvSpPr>
          <p:nvPr/>
        </p:nvSpPr>
        <p:spPr bwMode="auto">
          <a:xfrm>
            <a:off x="700088" y="3070225"/>
            <a:ext cx="78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2800">
                <a:latin typeface="Calisto MT" charset="0"/>
              </a:rPr>
              <a:t>Yo – </a:t>
            </a:r>
            <a:endParaRPr lang="en-US" sz="2800">
              <a:latin typeface="Calisto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8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Pensar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When followed by an infinitive, “pensar” means to plan, or to intend to do something.      </a:t>
            </a:r>
          </a:p>
          <a:p>
            <a:r>
              <a:rPr lang="en-US" sz="2800" smtClean="0"/>
              <a:t>¿Piensas jugar al tenis?      </a:t>
            </a:r>
          </a:p>
          <a:p>
            <a:pPr lvl="1"/>
            <a:r>
              <a:rPr lang="en-US" sz="2400" smtClean="0"/>
              <a:t>Do you plan to play tennis?</a:t>
            </a:r>
          </a:p>
          <a:p>
            <a:r>
              <a:rPr lang="en-US" sz="2800" smtClean="0"/>
              <a:t>Pienso ver la pelicula “Unknown” este semana.</a:t>
            </a:r>
          </a:p>
          <a:p>
            <a:pPr lvl="1"/>
            <a:r>
              <a:rPr lang="en-US" sz="2400" smtClean="0"/>
              <a:t>I plan to watch “Unkown” this week.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Going to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You already know the verb ir. This verb can also be used to talk about the future, using the formula ir + a + infinitive.      </a:t>
            </a:r>
          </a:p>
          <a:p>
            <a:r>
              <a:rPr lang="en-US" sz="2800" smtClean="0"/>
              <a:t>¿Cuándo vas a practicar el piano?     </a:t>
            </a:r>
          </a:p>
          <a:p>
            <a:pPr lvl="1"/>
            <a:r>
              <a:rPr lang="en-US" sz="2400" smtClean="0"/>
              <a:t> … are you going to practice … </a:t>
            </a:r>
          </a:p>
          <a:p>
            <a:r>
              <a:rPr lang="en-US" sz="2800" smtClean="0"/>
              <a:t>Voy a practicar mañana.      </a:t>
            </a:r>
          </a:p>
          <a:p>
            <a:pPr lvl="1"/>
            <a:r>
              <a:rPr lang="en-US" sz="2400" smtClean="0"/>
              <a:t>I’m going to practice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Nota cultural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you and a friend were making plans in Spain or Latin America, you probably would have to plan to get around without a car. There are several reasons for this. Cars are more expensive, so not all families have one. In some countries, you must be 18 years or older to get a driver’s license. Finally, public transportation is inexpensive and convenient in most cities. In major cities, most people use the subway, taxis, buses, or </a:t>
            </a:r>
            <a:r>
              <a:rPr lang="en-US" b="1" u="sng" smtClean="0"/>
              <a:t>motos</a:t>
            </a:r>
            <a:r>
              <a:rPr lang="en-US" smtClean="0"/>
              <a:t> (mopeds). Sometimes they just walk!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17372</TotalTime>
  <Words>539</Words>
  <Application>Microsoft Macintosh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Calisto MT</vt:lpstr>
      <vt:lpstr>ＭＳ Ｐゴシック</vt:lpstr>
      <vt:lpstr>Arial</vt:lpstr>
      <vt:lpstr>Calibri</vt:lpstr>
      <vt:lpstr>Brush Script MT</vt:lpstr>
      <vt:lpstr>Capital</vt:lpstr>
      <vt:lpstr>Segundo paso </vt:lpstr>
      <vt:lpstr>Making plans</vt:lpstr>
      <vt:lpstr>Making plans</vt:lpstr>
      <vt:lpstr>Pensar</vt:lpstr>
      <vt:lpstr>Pensar</vt:lpstr>
      <vt:lpstr>Pensar</vt:lpstr>
      <vt:lpstr>Pensar</vt:lpstr>
      <vt:lpstr>Going to …</vt:lpstr>
      <vt:lpstr>Nota cultural</vt:lpstr>
      <vt:lpstr>Talking about getting ready </vt:lpstr>
      <vt:lpstr>Reflexive verbs</vt:lpstr>
    </vt:vector>
  </TitlesOfParts>
  <Company>Lincoln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Segundo paso </dc:title>
  <dc:creator>LPS Lincoln Public Schools</dc:creator>
  <cp:lastModifiedBy>LPS Lincoln Public Schools</cp:lastModifiedBy>
  <cp:revision>7</cp:revision>
  <cp:lastPrinted>2011-03-30T16:37:08Z</cp:lastPrinted>
  <dcterms:created xsi:type="dcterms:W3CDTF">2011-03-30T16:30:58Z</dcterms:created>
  <dcterms:modified xsi:type="dcterms:W3CDTF">2011-03-30T16:39:22Z</dcterms:modified>
</cp:coreProperties>
</file>