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99" r:id="rId1"/>
  </p:sldMasterIdLst>
  <p:handoutMasterIdLst>
    <p:handoutMasterId r:id="rId18"/>
  </p:handoutMasterIdLst>
  <p:sldIdLst>
    <p:sldId id="256" r:id="rId2"/>
    <p:sldId id="272" r:id="rId3"/>
    <p:sldId id="269" r:id="rId4"/>
    <p:sldId id="273" r:id="rId5"/>
    <p:sldId id="257" r:id="rId6"/>
    <p:sldId id="258" r:id="rId7"/>
    <p:sldId id="259" r:id="rId8"/>
    <p:sldId id="260" r:id="rId9"/>
    <p:sldId id="261" r:id="rId10"/>
    <p:sldId id="262" r:id="rId11"/>
    <p:sldId id="263" r:id="rId12"/>
    <p:sldId id="264" r:id="rId13"/>
    <p:sldId id="266" r:id="rId14"/>
    <p:sldId id="267" r:id="rId15"/>
    <p:sldId id="268" r:id="rId16"/>
    <p:sldId id="26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2" d="100"/>
          <a:sy n="42" d="100"/>
        </p:scale>
        <p:origin x="-778"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B6E630-EEAD-334E-B116-513B402B3258}" type="datetimeFigureOut">
              <a:rPr lang="en-US" smtClean="0"/>
              <a:t>8/29/2013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163902-500C-BD4A-ABA6-652C3802202F}" type="slidenum">
              <a:rPr lang="en-US" smtClean="0"/>
              <a:t>‹#›</a:t>
            </a:fld>
            <a:endParaRPr lang="en-US"/>
          </a:p>
        </p:txBody>
      </p:sp>
    </p:spTree>
    <p:extLst>
      <p:ext uri="{BB962C8B-B14F-4D97-AF65-F5344CB8AC3E}">
        <p14:creationId xmlns:p14="http://schemas.microsoft.com/office/powerpoint/2010/main" val="2114535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08DB43-C4D4-F342-8731-78ED639B5A09}"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8DB43-C4D4-F342-8731-78ED639B5A09}"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E8EE2-E1A7-EC41-A3FC-A46B8BC874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8DB43-C4D4-F342-8731-78ED639B5A09}"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E8EE2-E1A7-EC41-A3FC-A46B8BC874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08DB43-C4D4-F342-8731-78ED639B5A09}"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E8EE2-E1A7-EC41-A3FC-A46B8BC874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208DB43-C4D4-F342-8731-78ED639B5A09}" type="datetimeFigureOut">
              <a:rPr lang="en-US" smtClean="0"/>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E8EE2-E1A7-EC41-A3FC-A46B8BC874A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08DB43-C4D4-F342-8731-78ED639B5A09}"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E8EE2-E1A7-EC41-A3FC-A46B8BC874A2}"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08DB43-C4D4-F342-8731-78ED639B5A09}" type="datetimeFigureOut">
              <a:rPr lang="en-US" smtClean="0"/>
              <a:t>8/29/2013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EE8EE2-E1A7-EC41-A3FC-A46B8BC874A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08DB43-C4D4-F342-8731-78ED639B5A09}" type="datetimeFigureOut">
              <a:rPr lang="en-US" smtClean="0"/>
              <a:t>8/29/2013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EE8EE2-E1A7-EC41-A3FC-A46B8BC874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8DB43-C4D4-F342-8731-78ED639B5A09}" type="datetimeFigureOut">
              <a:rPr lang="en-US" smtClean="0"/>
              <a:t>8/29/2013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EE8EE2-E1A7-EC41-A3FC-A46B8BC874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208DB43-C4D4-F342-8731-78ED639B5A09}" type="datetimeFigureOut">
              <a:rPr lang="en-US" smtClean="0"/>
              <a:t>8/29/2013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8DB43-C4D4-F342-8731-78ED639B5A09}" type="datetimeFigureOut">
              <a:rPr lang="en-US" smtClean="0"/>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EE8EE2-E1A7-EC41-A3FC-A46B8BC874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208DB43-C4D4-F342-8731-78ED639B5A09}" type="datetimeFigureOut">
              <a:rPr lang="en-US" smtClean="0"/>
              <a:t>8/29/2013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4EE8EE2-E1A7-EC41-A3FC-A46B8BC874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1020311" y="1933603"/>
            <a:ext cx="5648623" cy="1204306"/>
          </a:xfrm>
        </p:spPr>
        <p:txBody>
          <a:bodyPr/>
          <a:lstStyle/>
          <a:p>
            <a:r>
              <a:rPr lang="en-US" dirty="0" smtClean="0"/>
              <a:t>Parenting Styles</a:t>
            </a:r>
            <a:endParaRPr lang="en-US" dirty="0"/>
          </a:p>
        </p:txBody>
      </p:sp>
      <p:sp>
        <p:nvSpPr>
          <p:cNvPr id="3" name="Subtitle 2"/>
          <p:cNvSpPr>
            <a:spLocks noGrp="1"/>
          </p:cNvSpPr>
          <p:nvPr>
            <p:ph type="subTitle" idx="1"/>
          </p:nvPr>
        </p:nvSpPr>
        <p:spPr>
          <a:xfrm rot="19140000">
            <a:off x="1781997" y="2774003"/>
            <a:ext cx="6511131" cy="1033631"/>
          </a:xfrm>
        </p:spPr>
        <p:txBody>
          <a:bodyPr>
            <a:normAutofit/>
          </a:bodyPr>
          <a:lstStyle/>
          <a:p>
            <a:r>
              <a:rPr lang="en-US" b="1" dirty="0" smtClean="0"/>
              <a:t>Objective: </a:t>
            </a:r>
            <a:r>
              <a:rPr lang="en-US" dirty="0" smtClean="0"/>
              <a:t>Learn about common patterns parents exhibit when parenting their children and what factors contribute to those patterns.</a:t>
            </a:r>
            <a:endParaRPr lang="en-US" dirty="0"/>
          </a:p>
        </p:txBody>
      </p:sp>
      <p:pic>
        <p:nvPicPr>
          <p:cNvPr id="4" name="Picture 3"/>
          <p:cNvPicPr>
            <a:picLocks noChangeAspect="1"/>
          </p:cNvPicPr>
          <p:nvPr/>
        </p:nvPicPr>
        <p:blipFill rotWithShape="1">
          <a:blip r:embed="rId2"/>
          <a:srcRect l="8276" t="9132" r="4415" b="8386"/>
          <a:stretch/>
        </p:blipFill>
        <p:spPr>
          <a:xfrm>
            <a:off x="4912641" y="4250268"/>
            <a:ext cx="3860243" cy="2421466"/>
          </a:xfrm>
          <a:prstGeom prst="rect">
            <a:avLst/>
          </a:prstGeom>
          <a:ln>
            <a:noFill/>
          </a:ln>
          <a:effectLst>
            <a:softEdge rad="112500"/>
          </a:effectLst>
        </p:spPr>
      </p:pic>
    </p:spTree>
    <p:extLst>
      <p:ext uri="{BB962C8B-B14F-4D97-AF65-F5344CB8AC3E}">
        <p14:creationId xmlns:p14="http://schemas.microsoft.com/office/powerpoint/2010/main" val="1569908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Children of Permissive Parents</a:t>
            </a:r>
            <a:endParaRPr lang="en-US" dirty="0"/>
          </a:p>
        </p:txBody>
      </p:sp>
      <p:sp>
        <p:nvSpPr>
          <p:cNvPr id="3" name="Content Placeholder 2"/>
          <p:cNvSpPr>
            <a:spLocks noGrp="1"/>
          </p:cNvSpPr>
          <p:nvPr>
            <p:ph idx="1"/>
          </p:nvPr>
        </p:nvSpPr>
        <p:spPr/>
        <p:txBody>
          <a:bodyPr>
            <a:normAutofit/>
          </a:bodyPr>
          <a:lstStyle/>
          <a:p>
            <a:r>
              <a:rPr lang="en-US" dirty="0" smtClean="0"/>
              <a:t>Lower academic achievement</a:t>
            </a:r>
          </a:p>
          <a:p>
            <a:r>
              <a:rPr lang="en-US" dirty="0" smtClean="0"/>
              <a:t>Lack impulse control</a:t>
            </a:r>
          </a:p>
          <a:p>
            <a:r>
              <a:rPr lang="en-US" dirty="0" smtClean="0"/>
              <a:t>More immature, less self-reliant</a:t>
            </a:r>
          </a:p>
          <a:p>
            <a:r>
              <a:rPr lang="en-US" dirty="0" smtClean="0"/>
              <a:t>Less socially responsible and less independent</a:t>
            </a:r>
          </a:p>
          <a:p>
            <a:r>
              <a:rPr lang="en-US" dirty="0" smtClean="0"/>
              <a:t>Cannot regulate their behavior</a:t>
            </a:r>
          </a:p>
          <a:p>
            <a:pPr lvl="1"/>
            <a:r>
              <a:rPr lang="en-US" dirty="0" smtClean="0"/>
              <a:t>Association with heavy drinking</a:t>
            </a:r>
          </a:p>
          <a:p>
            <a:r>
              <a:rPr lang="en-US" dirty="0" smtClean="0"/>
              <a:t>Boys at risk for early sexual behaviors</a:t>
            </a:r>
          </a:p>
          <a:p>
            <a:r>
              <a:rPr lang="en-US" dirty="0" smtClean="0"/>
              <a:t>Permissive parents are not seen as persons whom they can come to when making important life decisions</a:t>
            </a:r>
          </a:p>
          <a:p>
            <a:pPr lvl="1"/>
            <a:r>
              <a:rPr lang="en-US" dirty="0" smtClean="0"/>
              <a:t>More likely to go to peers when making moral decisions</a:t>
            </a:r>
          </a:p>
          <a:p>
            <a:r>
              <a:rPr lang="en-US" dirty="0" smtClean="0"/>
              <a:t>Less happy</a:t>
            </a:r>
            <a:endParaRPr lang="en-US" dirty="0"/>
          </a:p>
        </p:txBody>
      </p:sp>
    </p:spTree>
    <p:extLst>
      <p:ext uri="{BB962C8B-B14F-4D97-AF65-F5344CB8AC3E}">
        <p14:creationId xmlns:p14="http://schemas.microsoft.com/office/powerpoint/2010/main" val="416398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Indulgent Parents</a:t>
            </a:r>
            <a:endParaRPr lang="en-US" dirty="0"/>
          </a:p>
        </p:txBody>
      </p:sp>
      <p:sp>
        <p:nvSpPr>
          <p:cNvPr id="3" name="Content Placeholder 2"/>
          <p:cNvSpPr>
            <a:spLocks noGrp="1"/>
          </p:cNvSpPr>
          <p:nvPr>
            <p:ph idx="1"/>
          </p:nvPr>
        </p:nvSpPr>
        <p:spPr/>
        <p:txBody>
          <a:bodyPr>
            <a:normAutofit lnSpcReduction="10000"/>
          </a:bodyPr>
          <a:lstStyle/>
          <a:p>
            <a:r>
              <a:rPr lang="en-US" dirty="0" smtClean="0"/>
              <a:t>Excessively lax parenting pattern </a:t>
            </a:r>
          </a:p>
          <a:p>
            <a:r>
              <a:rPr lang="en-US" dirty="0" smtClean="0"/>
              <a:t>Parents do not exercise control over children</a:t>
            </a:r>
          </a:p>
          <a:p>
            <a:r>
              <a:rPr lang="en-US" dirty="0" smtClean="0"/>
              <a:t>Highest in involvement with children </a:t>
            </a:r>
          </a:p>
          <a:p>
            <a:r>
              <a:rPr lang="en-US" dirty="0" smtClean="0"/>
              <a:t>Lowest in strictness</a:t>
            </a:r>
          </a:p>
          <a:p>
            <a:r>
              <a:rPr lang="en-US" dirty="0" smtClean="0"/>
              <a:t>Few clear expectations</a:t>
            </a:r>
          </a:p>
          <a:p>
            <a:r>
              <a:rPr lang="en-US" dirty="0" smtClean="0"/>
              <a:t>Seldom set limits</a:t>
            </a:r>
          </a:p>
          <a:p>
            <a:r>
              <a:rPr lang="en-US" dirty="0" smtClean="0"/>
              <a:t>Yield to coercion and manipulation from their children </a:t>
            </a:r>
          </a:p>
          <a:p>
            <a:r>
              <a:rPr lang="en-US" dirty="0" smtClean="0"/>
              <a:t>View discipline and control as being potentially damaging to children’s developing creativity</a:t>
            </a:r>
          </a:p>
          <a:p>
            <a:r>
              <a:rPr lang="en-US" dirty="0" smtClean="0"/>
              <a:t>Provide high levels of support and affection</a:t>
            </a:r>
          </a:p>
          <a:p>
            <a:r>
              <a:rPr lang="en-US" dirty="0" smtClean="0"/>
              <a:t>Do not stipulate limits and guidelines but let them do as they please</a:t>
            </a:r>
            <a:endParaRPr lang="en-US" dirty="0"/>
          </a:p>
        </p:txBody>
      </p:sp>
    </p:spTree>
    <p:extLst>
      <p:ext uri="{BB962C8B-B14F-4D97-AF65-F5344CB8AC3E}">
        <p14:creationId xmlns:p14="http://schemas.microsoft.com/office/powerpoint/2010/main" val="35573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 of Indulgent Parents</a:t>
            </a:r>
            <a:endParaRPr lang="en-US" dirty="0"/>
          </a:p>
        </p:txBody>
      </p:sp>
      <p:sp>
        <p:nvSpPr>
          <p:cNvPr id="3" name="Content Placeholder 2"/>
          <p:cNvSpPr>
            <a:spLocks noGrp="1"/>
          </p:cNvSpPr>
          <p:nvPr>
            <p:ph idx="1"/>
          </p:nvPr>
        </p:nvSpPr>
        <p:spPr/>
        <p:txBody>
          <a:bodyPr/>
          <a:lstStyle/>
          <a:p>
            <a:r>
              <a:rPr lang="en-US" dirty="0" smtClean="0"/>
              <a:t>Manipulative of others, especially their parents</a:t>
            </a:r>
          </a:p>
          <a:p>
            <a:r>
              <a:rPr lang="en-US" dirty="0" smtClean="0"/>
              <a:t>Exhibit externalizing behaviors (outgoing)</a:t>
            </a:r>
          </a:p>
          <a:p>
            <a:r>
              <a:rPr lang="en-US" dirty="0" smtClean="0"/>
              <a:t>Tend to be irresponsible and immature</a:t>
            </a:r>
          </a:p>
          <a:p>
            <a:r>
              <a:rPr lang="en-US" dirty="0" smtClean="0"/>
              <a:t>Conform more to their peers</a:t>
            </a:r>
          </a:p>
          <a:p>
            <a:r>
              <a:rPr lang="en-US" dirty="0" smtClean="0"/>
              <a:t>More involved in risky behaviors (crime &amp; delinquency)</a:t>
            </a:r>
          </a:p>
          <a:p>
            <a:endParaRPr lang="en-US" dirty="0" smtClean="0"/>
          </a:p>
        </p:txBody>
      </p:sp>
      <p:pic>
        <p:nvPicPr>
          <p:cNvPr id="4" name="Picture 3"/>
          <p:cNvPicPr>
            <a:picLocks noChangeAspect="1"/>
          </p:cNvPicPr>
          <p:nvPr/>
        </p:nvPicPr>
        <p:blipFill>
          <a:blip r:embed="rId2"/>
          <a:stretch>
            <a:fillRect/>
          </a:stretch>
        </p:blipFill>
        <p:spPr>
          <a:xfrm>
            <a:off x="3331633" y="3135488"/>
            <a:ext cx="5012267" cy="3341511"/>
          </a:xfrm>
          <a:prstGeom prst="rect">
            <a:avLst/>
          </a:prstGeom>
          <a:ln>
            <a:noFill/>
          </a:ln>
          <a:effectLst>
            <a:softEdge rad="112500"/>
          </a:effectLst>
        </p:spPr>
      </p:pic>
    </p:spTree>
    <p:extLst>
      <p:ext uri="{BB962C8B-B14F-4D97-AF65-F5344CB8AC3E}">
        <p14:creationId xmlns:p14="http://schemas.microsoft.com/office/powerpoint/2010/main" val="211998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outcomes for your children?</a:t>
            </a:r>
            <a:endParaRPr lang="en-US" dirty="0"/>
          </a:p>
        </p:txBody>
      </p:sp>
      <p:sp>
        <p:nvSpPr>
          <p:cNvPr id="3" name="Content Placeholder 2"/>
          <p:cNvSpPr>
            <a:spLocks noGrp="1"/>
          </p:cNvSpPr>
          <p:nvPr>
            <p:ph idx="1"/>
          </p:nvPr>
        </p:nvSpPr>
        <p:spPr/>
        <p:txBody>
          <a:bodyPr>
            <a:normAutofit/>
          </a:bodyPr>
          <a:lstStyle/>
          <a:p>
            <a:r>
              <a:rPr lang="en-US" sz="2000" dirty="0" smtClean="0"/>
              <a:t>Out of the parenting styles you’ve learned about today, which seems like it produces the best outcomes for the children reared by that particular parenting style?</a:t>
            </a:r>
          </a:p>
          <a:p>
            <a:endParaRPr lang="en-US" sz="2000" dirty="0" smtClean="0"/>
          </a:p>
          <a:p>
            <a:r>
              <a:rPr lang="en-US" sz="2000" dirty="0" smtClean="0"/>
              <a:t>Which parenting style do you think you’d like to aim to use when you have children? Why?</a:t>
            </a:r>
          </a:p>
          <a:p>
            <a:endParaRPr lang="en-US" sz="2000" dirty="0" smtClean="0"/>
          </a:p>
          <a:p>
            <a:pPr marL="0" indent="0">
              <a:buNone/>
            </a:pPr>
            <a:endParaRPr lang="en-US" dirty="0" smtClean="0"/>
          </a:p>
        </p:txBody>
      </p:sp>
      <p:pic>
        <p:nvPicPr>
          <p:cNvPr id="4" name="Picture 3"/>
          <p:cNvPicPr>
            <a:picLocks noChangeAspect="1"/>
          </p:cNvPicPr>
          <p:nvPr/>
        </p:nvPicPr>
        <p:blipFill>
          <a:blip r:embed="rId2"/>
          <a:stretch>
            <a:fillRect/>
          </a:stretch>
        </p:blipFill>
        <p:spPr>
          <a:xfrm>
            <a:off x="3821742" y="3396760"/>
            <a:ext cx="4746525" cy="3156439"/>
          </a:xfrm>
          <a:prstGeom prst="rect">
            <a:avLst/>
          </a:prstGeom>
          <a:ln>
            <a:noFill/>
          </a:ln>
          <a:effectLst>
            <a:softEdge rad="112500"/>
          </a:effectLst>
        </p:spPr>
      </p:pic>
    </p:spTree>
    <p:extLst>
      <p:ext uri="{BB962C8B-B14F-4D97-AF65-F5344CB8AC3E}">
        <p14:creationId xmlns:p14="http://schemas.microsoft.com/office/powerpoint/2010/main" val="971683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Critically</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Consider the parent-child interactions of families with whom you are familiar (your own and those of friends or relatives) and see if you can identify a family that fits the authoritative pattern. If so, what are the lives of the children like? See if you can identify some of the positive outcomes of the authoritative parenting in those families. </a:t>
            </a:r>
          </a:p>
          <a:p>
            <a:pPr marL="0" indent="0">
              <a:buNone/>
            </a:pPr>
            <a:endParaRPr lang="en-US" sz="1800" dirty="0"/>
          </a:p>
          <a:p>
            <a:pPr marL="0" indent="0">
              <a:buNone/>
            </a:pPr>
            <a:r>
              <a:rPr lang="en-US" dirty="0" smtClean="0"/>
              <a:t>														(Heath, 2013)</a:t>
            </a:r>
          </a:p>
        </p:txBody>
      </p:sp>
    </p:spTree>
    <p:extLst>
      <p:ext uri="{BB962C8B-B14F-4D97-AF65-F5344CB8AC3E}">
        <p14:creationId xmlns:p14="http://schemas.microsoft.com/office/powerpoint/2010/main" val="1080491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normAutofit/>
          </a:bodyPr>
          <a:lstStyle/>
          <a:p>
            <a:pPr>
              <a:buFontTx/>
              <a:buChar char="•"/>
            </a:pPr>
            <a:r>
              <a:rPr lang="en-US" sz="2000" dirty="0">
                <a:solidFill>
                  <a:schemeClr val="tx2"/>
                </a:solidFill>
              </a:rPr>
              <a:t>The most important thing to remember about parenting is to be a good role model. </a:t>
            </a:r>
          </a:p>
          <a:p>
            <a:pPr>
              <a:buFontTx/>
              <a:buChar char="•"/>
            </a:pPr>
            <a:r>
              <a:rPr lang="en-US" sz="2000" dirty="0">
                <a:solidFill>
                  <a:schemeClr val="tx2"/>
                </a:solidFill>
              </a:rPr>
              <a:t>Patience is important! We all make mistakes. </a:t>
            </a:r>
          </a:p>
          <a:p>
            <a:pPr>
              <a:buFontTx/>
              <a:buChar char="•"/>
            </a:pPr>
            <a:r>
              <a:rPr lang="en-US" sz="2000" dirty="0">
                <a:solidFill>
                  <a:schemeClr val="tx2"/>
                </a:solidFill>
              </a:rPr>
              <a:t>Listen to your kids and model good problem solving strategies.</a:t>
            </a:r>
          </a:p>
          <a:p>
            <a:pPr>
              <a:buFontTx/>
              <a:buChar char="•"/>
            </a:pPr>
            <a:r>
              <a:rPr lang="en-US" sz="2000" dirty="0">
                <a:solidFill>
                  <a:schemeClr val="tx2"/>
                </a:solidFill>
              </a:rPr>
              <a:t>Be loving, fair, and consistent. </a:t>
            </a:r>
          </a:p>
          <a:p>
            <a:pPr>
              <a:buFontTx/>
              <a:buChar char="•"/>
            </a:pPr>
            <a:r>
              <a:rPr lang="en-US" sz="2000" dirty="0">
                <a:solidFill>
                  <a:schemeClr val="tx2"/>
                </a:solidFill>
              </a:rPr>
              <a:t>Don’t threaten, come up with appropriate consequences.</a:t>
            </a:r>
          </a:p>
          <a:p>
            <a:pPr>
              <a:buFontTx/>
              <a:buChar char="•"/>
            </a:pPr>
            <a:r>
              <a:rPr lang="en-US" sz="2000" dirty="0">
                <a:solidFill>
                  <a:schemeClr val="tx2"/>
                </a:solidFill>
              </a:rPr>
              <a:t>The parent is in charge because they have the most experience. </a:t>
            </a:r>
          </a:p>
          <a:p>
            <a:pPr>
              <a:buFontTx/>
              <a:buChar char="•"/>
            </a:pPr>
            <a:r>
              <a:rPr lang="en-US" sz="2000" dirty="0">
                <a:solidFill>
                  <a:schemeClr val="tx2"/>
                </a:solidFill>
              </a:rPr>
              <a:t>Have fun with your child! Experiences not things are what they will remember all of their lives. </a:t>
            </a:r>
          </a:p>
        </p:txBody>
      </p:sp>
    </p:spTree>
    <p:extLst>
      <p:ext uri="{BB962C8B-B14F-4D97-AF65-F5344CB8AC3E}">
        <p14:creationId xmlns:p14="http://schemas.microsoft.com/office/powerpoint/2010/main" val="3973618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p:txBody>
          <a:bodyPr/>
          <a:lstStyle/>
          <a:p>
            <a:pPr marL="0" indent="0" algn="ctr">
              <a:buNone/>
            </a:pPr>
            <a:r>
              <a:rPr lang="en-US" b="1" dirty="0" smtClean="0"/>
              <a:t>Parent-child Relations: context, research and application</a:t>
            </a:r>
          </a:p>
          <a:p>
            <a:pPr marL="0" indent="0" algn="ctr">
              <a:buNone/>
            </a:pPr>
            <a:r>
              <a:rPr lang="en-US" dirty="0" smtClean="0"/>
              <a:t>Third edition</a:t>
            </a:r>
          </a:p>
          <a:p>
            <a:pPr marL="0" indent="0" algn="ctr">
              <a:buNone/>
            </a:pPr>
            <a:r>
              <a:rPr lang="en-US" dirty="0" smtClean="0"/>
              <a:t>By: Phyllis Heath</a:t>
            </a:r>
          </a:p>
          <a:p>
            <a:endParaRPr lang="en-US" dirty="0"/>
          </a:p>
        </p:txBody>
      </p:sp>
    </p:spTree>
    <p:extLst>
      <p:ext uri="{BB962C8B-B14F-4D97-AF65-F5344CB8AC3E}">
        <p14:creationId xmlns:p14="http://schemas.microsoft.com/office/powerpoint/2010/main" val="116775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78000" y="152399"/>
            <a:ext cx="5713687" cy="6627877"/>
          </a:xfrm>
          <a:prstGeom prst="rect">
            <a:avLst/>
          </a:prstGeom>
        </p:spPr>
      </p:pic>
    </p:spTree>
    <p:extLst>
      <p:ext uri="{BB962C8B-B14F-4D97-AF65-F5344CB8AC3E}">
        <p14:creationId xmlns:p14="http://schemas.microsoft.com/office/powerpoint/2010/main" val="1305653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56266" y="292264"/>
            <a:ext cx="6299200" cy="4718320"/>
          </a:xfrm>
          <a:prstGeom prst="rect">
            <a:avLst/>
          </a:prstGeom>
        </p:spPr>
      </p:pic>
    </p:spTree>
    <p:extLst>
      <p:ext uri="{BB962C8B-B14F-4D97-AF65-F5344CB8AC3E}">
        <p14:creationId xmlns:p14="http://schemas.microsoft.com/office/powerpoint/2010/main" val="2394374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_17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45" y="440266"/>
            <a:ext cx="8851522" cy="5893371"/>
          </a:xfrm>
          <a:prstGeom prst="rect">
            <a:avLst/>
          </a:prstGeom>
        </p:spPr>
      </p:pic>
    </p:spTree>
    <p:extLst>
      <p:ext uri="{BB962C8B-B14F-4D97-AF65-F5344CB8AC3E}">
        <p14:creationId xmlns:p14="http://schemas.microsoft.com/office/powerpoint/2010/main" val="2422780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Authoritative/Democratic Parents</a:t>
            </a:r>
            <a:endParaRPr lang="en-US" dirty="0"/>
          </a:p>
        </p:txBody>
      </p:sp>
      <p:sp>
        <p:nvSpPr>
          <p:cNvPr id="3" name="Content Placeholder 2"/>
          <p:cNvSpPr>
            <a:spLocks noGrp="1"/>
          </p:cNvSpPr>
          <p:nvPr>
            <p:ph idx="1"/>
          </p:nvPr>
        </p:nvSpPr>
        <p:spPr/>
        <p:txBody>
          <a:bodyPr>
            <a:normAutofit/>
          </a:bodyPr>
          <a:lstStyle/>
          <a:p>
            <a:r>
              <a:rPr lang="en-US" dirty="0" smtClean="0">
                <a:solidFill>
                  <a:schemeClr val="tx2"/>
                </a:solidFill>
              </a:rPr>
              <a:t>Reasonable balance of three key aspects:</a:t>
            </a:r>
          </a:p>
          <a:p>
            <a:pPr lvl="1"/>
            <a:r>
              <a:rPr lang="en-US" b="1" dirty="0" smtClean="0">
                <a:solidFill>
                  <a:schemeClr val="tx2"/>
                </a:solidFill>
              </a:rPr>
              <a:t>Nurturance</a:t>
            </a:r>
          </a:p>
          <a:p>
            <a:pPr lvl="1"/>
            <a:r>
              <a:rPr lang="en-US" b="1" dirty="0" smtClean="0">
                <a:solidFill>
                  <a:schemeClr val="tx2"/>
                </a:solidFill>
              </a:rPr>
              <a:t>Discipline</a:t>
            </a:r>
          </a:p>
          <a:p>
            <a:pPr lvl="1"/>
            <a:r>
              <a:rPr lang="en-US" b="1" dirty="0" smtClean="0">
                <a:solidFill>
                  <a:schemeClr val="tx2"/>
                </a:solidFill>
              </a:rPr>
              <a:t>Respect</a:t>
            </a:r>
          </a:p>
          <a:p>
            <a:r>
              <a:rPr lang="en-US" dirty="0" smtClean="0">
                <a:solidFill>
                  <a:schemeClr val="tx2"/>
                </a:solidFill>
              </a:rPr>
              <a:t>Direct children’s activities in a rational, issue-oriented manner</a:t>
            </a:r>
          </a:p>
          <a:p>
            <a:r>
              <a:rPr lang="en-US" dirty="0" smtClean="0">
                <a:solidFill>
                  <a:schemeClr val="tx2"/>
                </a:solidFill>
              </a:rPr>
              <a:t>Display firm control</a:t>
            </a:r>
          </a:p>
          <a:p>
            <a:r>
              <a:rPr lang="en-US" dirty="0" smtClean="0">
                <a:solidFill>
                  <a:schemeClr val="tx2"/>
                </a:solidFill>
              </a:rPr>
              <a:t>Do not restrict children</a:t>
            </a:r>
          </a:p>
          <a:p>
            <a:r>
              <a:rPr lang="en-US" dirty="0" smtClean="0">
                <a:solidFill>
                  <a:schemeClr val="tx2"/>
                </a:solidFill>
              </a:rPr>
              <a:t>Recognize children’s interests and unique personalities</a:t>
            </a:r>
          </a:p>
          <a:p>
            <a:r>
              <a:rPr lang="en-US" dirty="0" smtClean="0">
                <a:solidFill>
                  <a:schemeClr val="tx2"/>
                </a:solidFill>
              </a:rPr>
              <a:t>Show respect for their children while expecting respect from them</a:t>
            </a:r>
          </a:p>
          <a:p>
            <a:r>
              <a:rPr lang="en-US" dirty="0" smtClean="0">
                <a:solidFill>
                  <a:srgbClr val="3D3A48"/>
                </a:solidFill>
              </a:rPr>
              <a:t>Willing to discuss behavioral guidelines that have been set</a:t>
            </a:r>
            <a:endParaRPr lang="en-US" dirty="0">
              <a:solidFill>
                <a:srgbClr val="3D3A48"/>
              </a:solidFill>
            </a:endParaRPr>
          </a:p>
        </p:txBody>
      </p:sp>
    </p:spTree>
    <p:extLst>
      <p:ext uri="{BB962C8B-B14F-4D97-AF65-F5344CB8AC3E}">
        <p14:creationId xmlns:p14="http://schemas.microsoft.com/office/powerpoint/2010/main" val="2181017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Children of Authoritative parents</a:t>
            </a:r>
            <a:endParaRPr lang="en-US" dirty="0"/>
          </a:p>
        </p:txBody>
      </p:sp>
      <p:sp>
        <p:nvSpPr>
          <p:cNvPr id="3" name="Content Placeholder 2"/>
          <p:cNvSpPr>
            <a:spLocks noGrp="1"/>
          </p:cNvSpPr>
          <p:nvPr>
            <p:ph idx="1"/>
          </p:nvPr>
        </p:nvSpPr>
        <p:spPr/>
        <p:txBody>
          <a:bodyPr>
            <a:normAutofit/>
          </a:bodyPr>
          <a:lstStyle/>
          <a:p>
            <a:r>
              <a:rPr lang="en-US" dirty="0" smtClean="0"/>
              <a:t>High levels of familial involvement and closeness</a:t>
            </a:r>
          </a:p>
          <a:p>
            <a:r>
              <a:rPr lang="en-US" dirty="0" smtClean="0"/>
              <a:t>High levels of academic achievement </a:t>
            </a:r>
          </a:p>
          <a:p>
            <a:pPr lvl="1"/>
            <a:r>
              <a:rPr lang="en-US" dirty="0" smtClean="0"/>
              <a:t>Higher levels of conscientiousness=better grades</a:t>
            </a:r>
          </a:p>
          <a:p>
            <a:r>
              <a:rPr lang="en-US" dirty="0" smtClean="0"/>
              <a:t>Higher levels of self-esteem</a:t>
            </a:r>
          </a:p>
          <a:p>
            <a:r>
              <a:rPr lang="en-US" dirty="0" smtClean="0"/>
              <a:t>Cooperative with peers, siblings and adults</a:t>
            </a:r>
          </a:p>
          <a:p>
            <a:r>
              <a:rPr lang="en-US" dirty="0" smtClean="0"/>
              <a:t>More mature, resourceful, empathetic, and higher reasoning ability</a:t>
            </a:r>
          </a:p>
          <a:p>
            <a:r>
              <a:rPr lang="en-US" dirty="0" smtClean="0"/>
              <a:t>Less likely to exhibit behavior problems</a:t>
            </a:r>
          </a:p>
          <a:p>
            <a:r>
              <a:rPr lang="en-US" dirty="0" smtClean="0"/>
              <a:t>More likely to turn to parents for decision making </a:t>
            </a:r>
          </a:p>
          <a:p>
            <a:r>
              <a:rPr lang="en-US" dirty="0" smtClean="0"/>
              <a:t>Higher levels of self-actualization</a:t>
            </a:r>
          </a:p>
          <a:p>
            <a:pPr lvl="1"/>
            <a:r>
              <a:rPr lang="en-US" dirty="0" smtClean="0"/>
              <a:t>What does self-actualization mean? Its aesthetic, creative, philosophical, and spiritual understanding.</a:t>
            </a:r>
            <a:endParaRPr lang="en-US" dirty="0"/>
          </a:p>
        </p:txBody>
      </p:sp>
    </p:spTree>
    <p:extLst>
      <p:ext uri="{BB962C8B-B14F-4D97-AF65-F5344CB8AC3E}">
        <p14:creationId xmlns:p14="http://schemas.microsoft.com/office/powerpoint/2010/main" val="1152964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Authoritarian Parents</a:t>
            </a:r>
            <a:endParaRPr lang="en-US" dirty="0"/>
          </a:p>
        </p:txBody>
      </p:sp>
      <p:sp>
        <p:nvSpPr>
          <p:cNvPr id="3" name="Content Placeholder 2"/>
          <p:cNvSpPr>
            <a:spLocks noGrp="1"/>
          </p:cNvSpPr>
          <p:nvPr>
            <p:ph idx="1"/>
          </p:nvPr>
        </p:nvSpPr>
        <p:spPr/>
        <p:txBody>
          <a:bodyPr>
            <a:normAutofit lnSpcReduction="10000"/>
          </a:bodyPr>
          <a:lstStyle/>
          <a:p>
            <a:r>
              <a:rPr lang="en-US" dirty="0" smtClean="0"/>
              <a:t>Favor punitive, forceful punishment</a:t>
            </a:r>
          </a:p>
          <a:p>
            <a:r>
              <a:rPr lang="en-US" dirty="0" smtClean="0"/>
              <a:t>Shame children into compliance</a:t>
            </a:r>
          </a:p>
          <a:p>
            <a:r>
              <a:rPr lang="en-US" dirty="0" smtClean="0"/>
              <a:t>Place value on:</a:t>
            </a:r>
          </a:p>
          <a:p>
            <a:pPr lvl="1"/>
            <a:r>
              <a:rPr lang="en-US" dirty="0" smtClean="0"/>
              <a:t>keeping children in their place </a:t>
            </a:r>
            <a:endParaRPr lang="en-US" dirty="0"/>
          </a:p>
          <a:p>
            <a:pPr lvl="1"/>
            <a:r>
              <a:rPr lang="en-US" dirty="0" smtClean="0"/>
              <a:t>restricting children’s autonomy </a:t>
            </a:r>
            <a:endParaRPr lang="en-US" dirty="0"/>
          </a:p>
          <a:p>
            <a:pPr lvl="1"/>
            <a:r>
              <a:rPr lang="en-US" dirty="0" smtClean="0"/>
              <a:t>assigning household responsibilities in order to instill respect for work</a:t>
            </a:r>
          </a:p>
          <a:p>
            <a:r>
              <a:rPr lang="en-US" dirty="0" smtClean="0"/>
              <a:t>May use physical punishment to get obedience</a:t>
            </a:r>
          </a:p>
          <a:p>
            <a:r>
              <a:rPr lang="en-US" dirty="0" smtClean="0"/>
              <a:t>Emphasize respect for parents but not children</a:t>
            </a:r>
          </a:p>
          <a:p>
            <a:r>
              <a:rPr lang="en-US" dirty="0" smtClean="0"/>
              <a:t>Discourage children from free expression</a:t>
            </a:r>
          </a:p>
          <a:p>
            <a:r>
              <a:rPr lang="en-US" dirty="0" smtClean="0"/>
              <a:t>“Because I said so!”</a:t>
            </a:r>
          </a:p>
          <a:p>
            <a:r>
              <a:rPr lang="en-US" dirty="0" smtClean="0"/>
              <a:t>Can be emotional detached and unresponsive</a:t>
            </a:r>
          </a:p>
          <a:p>
            <a:endParaRPr lang="en-US" dirty="0"/>
          </a:p>
        </p:txBody>
      </p:sp>
      <p:pic>
        <p:nvPicPr>
          <p:cNvPr id="4" name="Picture 3"/>
          <p:cNvPicPr>
            <a:picLocks noChangeAspect="1"/>
          </p:cNvPicPr>
          <p:nvPr/>
        </p:nvPicPr>
        <p:blipFill>
          <a:blip r:embed="rId2"/>
          <a:stretch>
            <a:fillRect/>
          </a:stretch>
        </p:blipFill>
        <p:spPr>
          <a:xfrm>
            <a:off x="5154195" y="4267201"/>
            <a:ext cx="3740188" cy="2341357"/>
          </a:xfrm>
          <a:prstGeom prst="rect">
            <a:avLst/>
          </a:prstGeom>
          <a:ln>
            <a:noFill/>
          </a:ln>
          <a:effectLst>
            <a:softEdge rad="112500"/>
          </a:effectLst>
        </p:spPr>
      </p:pic>
      <p:pic>
        <p:nvPicPr>
          <p:cNvPr id="6" name="Picture 5"/>
          <p:cNvPicPr>
            <a:picLocks noChangeAspect="1"/>
          </p:cNvPicPr>
          <p:nvPr/>
        </p:nvPicPr>
        <p:blipFill>
          <a:blip r:embed="rId3"/>
          <a:stretch>
            <a:fillRect/>
          </a:stretch>
        </p:blipFill>
        <p:spPr>
          <a:xfrm>
            <a:off x="6248400" y="365760"/>
            <a:ext cx="2645983" cy="1984487"/>
          </a:xfrm>
          <a:prstGeom prst="rect">
            <a:avLst/>
          </a:prstGeom>
          <a:ln>
            <a:noFill/>
          </a:ln>
          <a:effectLst>
            <a:softEdge rad="112500"/>
          </a:effectLst>
        </p:spPr>
      </p:pic>
    </p:spTree>
    <p:extLst>
      <p:ext uri="{BB962C8B-B14F-4D97-AF65-F5344CB8AC3E}">
        <p14:creationId xmlns:p14="http://schemas.microsoft.com/office/powerpoint/2010/main" val="1245649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Children of Authoritarian parents</a:t>
            </a:r>
            <a:endParaRPr lang="en-US" dirty="0"/>
          </a:p>
        </p:txBody>
      </p:sp>
      <p:sp>
        <p:nvSpPr>
          <p:cNvPr id="3" name="Content Placeholder 2"/>
          <p:cNvSpPr>
            <a:spLocks noGrp="1"/>
          </p:cNvSpPr>
          <p:nvPr>
            <p:ph idx="1"/>
          </p:nvPr>
        </p:nvSpPr>
        <p:spPr>
          <a:xfrm>
            <a:off x="457200" y="1007533"/>
            <a:ext cx="8229600" cy="4241800"/>
          </a:xfrm>
        </p:spPr>
        <p:txBody>
          <a:bodyPr>
            <a:normAutofit/>
          </a:bodyPr>
          <a:lstStyle/>
          <a:p>
            <a:r>
              <a:rPr lang="en-US" dirty="0" smtClean="0"/>
              <a:t>Not encouraged to think for themselves</a:t>
            </a:r>
          </a:p>
          <a:p>
            <a:r>
              <a:rPr lang="en-US" dirty="0" smtClean="0"/>
              <a:t>Expected to look to others for approval, answers</a:t>
            </a:r>
          </a:p>
          <a:p>
            <a:r>
              <a:rPr lang="en-US" dirty="0" smtClean="0"/>
              <a:t>Abnormal emotional development</a:t>
            </a:r>
          </a:p>
          <a:p>
            <a:r>
              <a:rPr lang="en-US" dirty="0" smtClean="0"/>
              <a:t>Dependent, passive, conforming, less self-assured, less creative, and less socially adept than other children</a:t>
            </a:r>
          </a:p>
          <a:p>
            <a:r>
              <a:rPr lang="en-US" dirty="0" smtClean="0"/>
              <a:t>Lower psychosocial maturity</a:t>
            </a:r>
          </a:p>
          <a:p>
            <a:r>
              <a:rPr lang="en-US" dirty="0" smtClean="0"/>
              <a:t>Lower resourcefulness and academic achievement</a:t>
            </a:r>
          </a:p>
          <a:p>
            <a:r>
              <a:rPr lang="en-US" dirty="0" smtClean="0"/>
              <a:t>Lower self-esteem</a:t>
            </a:r>
          </a:p>
          <a:p>
            <a:r>
              <a:rPr lang="en-US" dirty="0" smtClean="0"/>
              <a:t>Social problems and externalizing behaviors</a:t>
            </a:r>
          </a:p>
          <a:p>
            <a:pPr lvl="1"/>
            <a:r>
              <a:rPr lang="en-US" dirty="0" smtClean="0"/>
              <a:t>Rule breaking, aggression</a:t>
            </a:r>
          </a:p>
          <a:p>
            <a:r>
              <a:rPr lang="en-US" dirty="0" smtClean="0"/>
              <a:t>Higher risk for substance abuse, crime, delinquency</a:t>
            </a:r>
          </a:p>
          <a:p>
            <a:r>
              <a:rPr lang="en-US" dirty="0" smtClean="0"/>
              <a:t>Girls at risk for early sexual behavior</a:t>
            </a:r>
          </a:p>
        </p:txBody>
      </p:sp>
      <p:pic>
        <p:nvPicPr>
          <p:cNvPr id="4" name="Picture 3"/>
          <p:cNvPicPr>
            <a:picLocks noChangeAspect="1"/>
          </p:cNvPicPr>
          <p:nvPr/>
        </p:nvPicPr>
        <p:blipFill>
          <a:blip r:embed="rId2"/>
          <a:stretch>
            <a:fillRect/>
          </a:stretch>
        </p:blipFill>
        <p:spPr>
          <a:xfrm>
            <a:off x="5533115" y="3268133"/>
            <a:ext cx="3356886" cy="3356886"/>
          </a:xfrm>
          <a:prstGeom prst="rect">
            <a:avLst/>
          </a:prstGeom>
          <a:ln>
            <a:noFill/>
          </a:ln>
          <a:effectLst>
            <a:softEdge rad="112500"/>
          </a:effectLst>
        </p:spPr>
      </p:pic>
    </p:spTree>
    <p:extLst>
      <p:ext uri="{BB962C8B-B14F-4D97-AF65-F5344CB8AC3E}">
        <p14:creationId xmlns:p14="http://schemas.microsoft.com/office/powerpoint/2010/main" val="3720216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Permissive Parents</a:t>
            </a:r>
            <a:endParaRPr lang="en-US" dirty="0"/>
          </a:p>
        </p:txBody>
      </p:sp>
      <p:sp>
        <p:nvSpPr>
          <p:cNvPr id="3" name="Content Placeholder 2"/>
          <p:cNvSpPr>
            <a:spLocks noGrp="1"/>
          </p:cNvSpPr>
          <p:nvPr>
            <p:ph idx="1"/>
          </p:nvPr>
        </p:nvSpPr>
        <p:spPr/>
        <p:txBody>
          <a:bodyPr>
            <a:normAutofit/>
          </a:bodyPr>
          <a:lstStyle/>
          <a:p>
            <a:r>
              <a:rPr lang="en-US" dirty="0" smtClean="0"/>
              <a:t>Do not help their children learn to set limits</a:t>
            </a:r>
          </a:p>
          <a:p>
            <a:r>
              <a:rPr lang="en-US" dirty="0" smtClean="0"/>
              <a:t>Very lenient parenting style, little restriction</a:t>
            </a:r>
          </a:p>
          <a:p>
            <a:r>
              <a:rPr lang="en-US" dirty="0" smtClean="0"/>
              <a:t>Lack of routine, consistency</a:t>
            </a:r>
          </a:p>
          <a:p>
            <a:r>
              <a:rPr lang="en-US" dirty="0" smtClean="0"/>
              <a:t>Engage less in independence training</a:t>
            </a:r>
          </a:p>
          <a:p>
            <a:r>
              <a:rPr lang="en-US" dirty="0" smtClean="0"/>
              <a:t>Lack of demandingness in responsibilities (household)</a:t>
            </a:r>
          </a:p>
          <a:p>
            <a:r>
              <a:rPr lang="en-US" dirty="0" smtClean="0"/>
              <a:t>Allow children to regulate own behavior</a:t>
            </a:r>
          </a:p>
          <a:p>
            <a:r>
              <a:rPr lang="en-US" dirty="0" smtClean="0"/>
              <a:t>Internet regulation lowest in permissive parents</a:t>
            </a:r>
          </a:p>
          <a:p>
            <a:r>
              <a:rPr lang="en-US" dirty="0" smtClean="0"/>
              <a:t>Fail to exercise sufficient control of their children but also have diminished self-control</a:t>
            </a:r>
          </a:p>
          <a:p>
            <a:r>
              <a:rPr lang="en-US" dirty="0" smtClean="0"/>
              <a:t>Not well organized or effective in running their households</a:t>
            </a:r>
          </a:p>
        </p:txBody>
      </p:sp>
      <p:pic>
        <p:nvPicPr>
          <p:cNvPr id="4" name="Picture 3"/>
          <p:cNvPicPr>
            <a:picLocks noChangeAspect="1"/>
          </p:cNvPicPr>
          <p:nvPr/>
        </p:nvPicPr>
        <p:blipFill>
          <a:blip r:embed="rId2"/>
          <a:stretch>
            <a:fillRect/>
          </a:stretch>
        </p:blipFill>
        <p:spPr>
          <a:xfrm>
            <a:off x="4326468" y="4238365"/>
            <a:ext cx="3886200" cy="2558779"/>
          </a:xfrm>
          <a:prstGeom prst="rect">
            <a:avLst/>
          </a:prstGeom>
          <a:ln>
            <a:noFill/>
          </a:ln>
          <a:effectLst>
            <a:softEdge rad="112500"/>
          </a:effectLst>
        </p:spPr>
      </p:pic>
    </p:spTree>
    <p:extLst>
      <p:ext uri="{BB962C8B-B14F-4D97-AF65-F5344CB8AC3E}">
        <p14:creationId xmlns:p14="http://schemas.microsoft.com/office/powerpoint/2010/main" val="326035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7254</TotalTime>
  <Words>755</Words>
  <Application>Microsoft Office PowerPoint</Application>
  <PresentationFormat>On-screen Show (4:3)</PresentationFormat>
  <Paragraphs>106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Angles</vt:lpstr>
      <vt:lpstr>Parenting Styles</vt:lpstr>
      <vt:lpstr>PowerPoint Presentation</vt:lpstr>
      <vt:lpstr>PowerPoint Presentation</vt:lpstr>
      <vt:lpstr>PowerPoint Presentation</vt:lpstr>
      <vt:lpstr>Authoritative/Democratic Parents</vt:lpstr>
      <vt:lpstr>Children of Authoritative parents</vt:lpstr>
      <vt:lpstr>Authoritarian Parents</vt:lpstr>
      <vt:lpstr>Children of Authoritarian parents</vt:lpstr>
      <vt:lpstr>Permissive Parents</vt:lpstr>
      <vt:lpstr>Children of Permissive Parents</vt:lpstr>
      <vt:lpstr>Indulgent Parents</vt:lpstr>
      <vt:lpstr>Children of Indulgent Parents</vt:lpstr>
      <vt:lpstr>Best outcomes for your children?</vt:lpstr>
      <vt:lpstr>Think Critically</vt:lpstr>
      <vt:lpstr>Remember…</vt:lpstr>
      <vt:lpstr>Resources: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Styles</dc:title>
  <dc:creator>McKenzie Mortensen</dc:creator>
  <cp:lastModifiedBy>LPS</cp:lastModifiedBy>
  <cp:revision>19</cp:revision>
  <dcterms:created xsi:type="dcterms:W3CDTF">2013-08-22T01:32:23Z</dcterms:created>
  <dcterms:modified xsi:type="dcterms:W3CDTF">2013-08-29T16:21:25Z</dcterms:modified>
</cp:coreProperties>
</file>