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9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1D557CE-8CE1-E348-AD5E-6C8595D65165}" type="datetimeFigureOut">
              <a:rPr lang="en-US" smtClean="0"/>
              <a:pPr/>
              <a:t>1/3/11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E40A657-10BE-6B46-9F63-4C98AEACE4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D557CE-8CE1-E348-AD5E-6C8595D65165}" type="datetimeFigureOut">
              <a:rPr lang="en-US" smtClean="0"/>
              <a:pPr/>
              <a:t>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A657-10BE-6B46-9F63-4C98AEACE4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1D557CE-8CE1-E348-AD5E-6C8595D65165}" type="datetimeFigureOut">
              <a:rPr lang="en-US" smtClean="0"/>
              <a:pPr/>
              <a:t>1/3/11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E40A657-10BE-6B46-9F63-4C98AEACE4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1D557CE-8CE1-E348-AD5E-6C8595D65165}" type="datetimeFigureOut">
              <a:rPr lang="en-US" smtClean="0"/>
              <a:pPr/>
              <a:t>1/3/11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E40A657-10BE-6B46-9F63-4C98AEACE4C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1D557CE-8CE1-E348-AD5E-6C8595D65165}" type="datetimeFigureOut">
              <a:rPr lang="en-US" smtClean="0"/>
              <a:pPr/>
              <a:t>1/3/11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E40A657-10BE-6B46-9F63-4C98AEACE4C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1D557CE-8CE1-E348-AD5E-6C8595D65165}" type="datetimeFigureOut">
              <a:rPr lang="en-US" smtClean="0"/>
              <a:pPr/>
              <a:t>1/3/11</a:t>
            </a:fld>
            <a:endParaRPr lang="en-US"/>
          </a:p>
        </p:txBody>
      </p:sp>
      <p:sp>
        <p:nvSpPr>
          <p:cNvPr id="10" name="Slide Number Placeholder 9"/>
          <p:cNvSpPr>
            <a:spLocks noGrp="1"/>
          </p:cNvSpPr>
          <p:nvPr>
            <p:ph type="sldNum" sz="quarter" idx="16"/>
          </p:nvPr>
        </p:nvSpPr>
        <p:spPr/>
        <p:txBody>
          <a:bodyPr rtlCol="0"/>
          <a:lstStyle/>
          <a:p>
            <a:fld id="{1E40A657-10BE-6B46-9F63-4C98AEACE4C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1D557CE-8CE1-E348-AD5E-6C8595D65165}" type="datetimeFigureOut">
              <a:rPr lang="en-US" smtClean="0"/>
              <a:pPr/>
              <a:t>1/3/11</a:t>
            </a:fld>
            <a:endParaRPr lang="en-US"/>
          </a:p>
        </p:txBody>
      </p:sp>
      <p:sp>
        <p:nvSpPr>
          <p:cNvPr id="12" name="Slide Number Placeholder 11"/>
          <p:cNvSpPr>
            <a:spLocks noGrp="1"/>
          </p:cNvSpPr>
          <p:nvPr>
            <p:ph type="sldNum" sz="quarter" idx="16"/>
          </p:nvPr>
        </p:nvSpPr>
        <p:spPr/>
        <p:txBody>
          <a:bodyPr rtlCol="0"/>
          <a:lstStyle/>
          <a:p>
            <a:fld id="{1E40A657-10BE-6B46-9F63-4C98AEACE4C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D557CE-8CE1-E348-AD5E-6C8595D65165}" type="datetimeFigureOut">
              <a:rPr lang="en-US" smtClean="0"/>
              <a:pPr/>
              <a:t>1/3/11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E40A657-10BE-6B46-9F63-4C98AEACE4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557CE-8CE1-E348-AD5E-6C8595D65165}" type="datetimeFigureOut">
              <a:rPr lang="en-US" smtClean="0"/>
              <a:pPr/>
              <a:t>1/3/11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E40A657-10BE-6B46-9F63-4C98AEACE4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1D557CE-8CE1-E348-AD5E-6C8595D65165}" type="datetimeFigureOut">
              <a:rPr lang="en-US" smtClean="0"/>
              <a:pPr/>
              <a:t>1/3/11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E40A657-10BE-6B46-9F63-4C98AEACE4C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1D557CE-8CE1-E348-AD5E-6C8595D65165}" type="datetimeFigureOut">
              <a:rPr lang="en-US" smtClean="0"/>
              <a:pPr/>
              <a:t>1/3/11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E40A657-10BE-6B46-9F63-4C98AEACE4C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1D557CE-8CE1-E348-AD5E-6C8595D65165}" type="datetimeFigureOut">
              <a:rPr lang="en-US" smtClean="0"/>
              <a:pPr/>
              <a:t>1/3/11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E40A657-10BE-6B46-9F63-4C98AEACE4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Progressive Era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Teddy Roosevelt</a:t>
            </a:r>
            <a:endParaRPr lang="en-US" dirty="0"/>
          </a:p>
        </p:txBody>
      </p:sp>
      <p:sp>
        <p:nvSpPr>
          <p:cNvPr id="3" name="Content Placeholder 2"/>
          <p:cNvSpPr>
            <a:spLocks noGrp="1"/>
          </p:cNvSpPr>
          <p:nvPr>
            <p:ph sz="quarter" idx="1"/>
          </p:nvPr>
        </p:nvSpPr>
        <p:spPr/>
        <p:txBody>
          <a:bodyPr/>
          <a:lstStyle/>
          <a:p>
            <a:r>
              <a:rPr lang="en-US" dirty="0" smtClean="0"/>
              <a:t>Expected to be conservative due to being McKinley’s VP, but was not!</a:t>
            </a:r>
          </a:p>
          <a:p>
            <a:r>
              <a:rPr lang="en-US" dirty="0" smtClean="0"/>
              <a:t>Most prominent Progressive leader</a:t>
            </a:r>
          </a:p>
          <a:p>
            <a:r>
              <a:rPr lang="en-US" dirty="0" smtClean="0"/>
              <a:t>First to use the Sherman Antitrust Act successfully against monopolies</a:t>
            </a:r>
          </a:p>
          <a:p>
            <a:pPr lvl="1"/>
            <a:r>
              <a:rPr lang="en-US" dirty="0" smtClean="0"/>
              <a:t>Aka the “Trustbuster”</a:t>
            </a:r>
          </a:p>
          <a:p>
            <a:pPr lvl="1">
              <a:buNone/>
            </a:pPr>
            <a:r>
              <a:rPr lang="en-US" dirty="0" smtClean="0"/>
              <a:t>Also tightened food and drug regulations, created national parks, among other things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Taft</a:t>
            </a:r>
            <a:endParaRPr lang="en-US" dirty="0"/>
          </a:p>
        </p:txBody>
      </p:sp>
      <p:sp>
        <p:nvSpPr>
          <p:cNvPr id="3" name="Content Placeholder 2"/>
          <p:cNvSpPr>
            <a:spLocks noGrp="1"/>
          </p:cNvSpPr>
          <p:nvPr>
            <p:ph sz="quarter" idx="1"/>
          </p:nvPr>
        </p:nvSpPr>
        <p:spPr/>
        <p:txBody>
          <a:bodyPr>
            <a:normAutofit/>
          </a:bodyPr>
          <a:lstStyle/>
          <a:p>
            <a:r>
              <a:rPr lang="en-US" dirty="0" smtClean="0"/>
              <a:t>Not known as much as TR, but did a lot for Progressivism</a:t>
            </a:r>
          </a:p>
          <a:p>
            <a:r>
              <a:rPr lang="en-US" dirty="0" smtClean="0"/>
              <a:t>During his time as President, he pushed two amendments through: </a:t>
            </a:r>
          </a:p>
          <a:p>
            <a:pPr lvl="1"/>
            <a:r>
              <a:rPr lang="en-US" dirty="0" smtClean="0"/>
              <a:t>One instituting a national income tax</a:t>
            </a:r>
          </a:p>
          <a:p>
            <a:pPr lvl="1"/>
            <a:r>
              <a:rPr lang="en-US" dirty="0" smtClean="0"/>
              <a:t>Another allowing for direct election of senators</a:t>
            </a:r>
          </a:p>
          <a:p>
            <a:pPr lvl="1"/>
            <a:endParaRPr lang="en-US" dirty="0" smtClean="0"/>
          </a:p>
          <a:p>
            <a:pPr lvl="1">
              <a:buNone/>
            </a:pPr>
            <a:r>
              <a:rPr lang="en-US" dirty="0" smtClean="0"/>
              <a:t>Taft pursued monopolies even more aggressively than TR!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Wilson</a:t>
            </a:r>
            <a:endParaRPr lang="en-US" dirty="0"/>
          </a:p>
        </p:txBody>
      </p:sp>
      <p:sp>
        <p:nvSpPr>
          <p:cNvPr id="3" name="Content Placeholder 2"/>
          <p:cNvSpPr>
            <a:spLocks noGrp="1"/>
          </p:cNvSpPr>
          <p:nvPr>
            <p:ph sz="quarter" idx="1"/>
          </p:nvPr>
        </p:nvSpPr>
        <p:spPr/>
        <p:txBody>
          <a:bodyPr/>
          <a:lstStyle/>
          <a:p>
            <a:r>
              <a:rPr lang="en-US" dirty="0" smtClean="0"/>
              <a:t>The last of the Progressive Presidents</a:t>
            </a:r>
          </a:p>
          <a:p>
            <a:r>
              <a:rPr lang="en-US" dirty="0" smtClean="0"/>
              <a:t>Created the Federal Trade Commission</a:t>
            </a:r>
          </a:p>
          <a:p>
            <a:r>
              <a:rPr lang="en-US" dirty="0" smtClean="0"/>
              <a:t>Lobbied for and enforced the Clayton Antitrust Act of 1914</a:t>
            </a:r>
          </a:p>
          <a:p>
            <a:r>
              <a:rPr lang="en-US" dirty="0" smtClean="0"/>
              <a:t>Created the Federal Reserve</a:t>
            </a:r>
          </a:p>
          <a:p>
            <a:pPr lvl="1"/>
            <a:r>
              <a:rPr lang="en-US" dirty="0" smtClean="0"/>
              <a:t>This gave the </a:t>
            </a:r>
            <a:r>
              <a:rPr lang="en-US" dirty="0" err="1" smtClean="0"/>
              <a:t>gov’t</a:t>
            </a:r>
            <a:r>
              <a:rPr lang="en-US" dirty="0" smtClean="0"/>
              <a:t> greater control over the nation’s finances</a:t>
            </a:r>
          </a:p>
          <a:p>
            <a:pPr lvl="1"/>
            <a:r>
              <a:rPr lang="en-US" dirty="0" smtClean="0"/>
              <a:t>The 19</a:t>
            </a:r>
            <a:r>
              <a:rPr lang="en-US" baseline="30000" dirty="0" smtClean="0"/>
              <a:t>th</a:t>
            </a:r>
            <a:r>
              <a:rPr lang="en-US" dirty="0" smtClean="0"/>
              <a:t> Amendment was passed during his term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Progressivism</a:t>
            </a:r>
            <a:endParaRPr lang="en-US" dirty="0"/>
          </a:p>
        </p:txBody>
      </p:sp>
      <p:sp>
        <p:nvSpPr>
          <p:cNvPr id="3" name="Content Placeholder 2"/>
          <p:cNvSpPr>
            <a:spLocks noGrp="1"/>
          </p:cNvSpPr>
          <p:nvPr>
            <p:ph sz="quarter" idx="1"/>
          </p:nvPr>
        </p:nvSpPr>
        <p:spPr/>
        <p:txBody>
          <a:bodyPr/>
          <a:lstStyle/>
          <a:p>
            <a:r>
              <a:rPr lang="en-US" dirty="0" smtClean="0"/>
              <a:t>Lasted through WWI</a:t>
            </a:r>
          </a:p>
          <a:p>
            <a:r>
              <a:rPr lang="en-US" dirty="0" smtClean="0"/>
              <a:t>War made reformers and rest of nation tired of fighting</a:t>
            </a:r>
          </a:p>
          <a:p>
            <a:r>
              <a:rPr lang="en-US" dirty="0" smtClean="0"/>
              <a:t>The Red Scare split the Progressives by dividing those on the “left” from those in the center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lstStyle/>
          <a:p>
            <a:r>
              <a:rPr lang="en-US" dirty="0" smtClean="0"/>
              <a:t>Progressive movement achieved many of its goals</a:t>
            </a:r>
          </a:p>
          <a:p>
            <a:r>
              <a:rPr lang="en-US" dirty="0" smtClean="0"/>
              <a:t>Over time, it lost support of the interest groups whose ends it had met</a:t>
            </a:r>
          </a:p>
          <a:p>
            <a:r>
              <a:rPr lang="en-US" dirty="0" smtClean="0"/>
              <a:t>Many historians argue that the Progressive movement was brought to an end by its own success!  </a:t>
            </a:r>
          </a:p>
          <a:p>
            <a:r>
              <a:rPr lang="en-US" dirty="0" smtClean="0"/>
              <a:t>There were no more crusades left to fight for!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Progressive Movement</a:t>
            </a:r>
            <a:endParaRPr lang="en-US" dirty="0"/>
          </a:p>
        </p:txBody>
      </p:sp>
      <p:sp>
        <p:nvSpPr>
          <p:cNvPr id="3" name="Content Placeholder 2"/>
          <p:cNvSpPr>
            <a:spLocks noGrp="1"/>
          </p:cNvSpPr>
          <p:nvPr>
            <p:ph sz="quarter" idx="1"/>
          </p:nvPr>
        </p:nvSpPr>
        <p:spPr/>
        <p:txBody>
          <a:bodyPr/>
          <a:lstStyle/>
          <a:p>
            <a:r>
              <a:rPr lang="en-US" dirty="0" smtClean="0"/>
              <a:t>After Populism, citizens saw the possibilities of reform through government</a:t>
            </a:r>
          </a:p>
          <a:p>
            <a:r>
              <a:rPr lang="en-US" dirty="0" smtClean="0"/>
              <a:t>Populist success in local and national elections encouraged others to seek change through political action</a:t>
            </a:r>
          </a:p>
          <a:p>
            <a:r>
              <a:rPr lang="en-US" dirty="0" smtClean="0"/>
              <a:t>Building on Populism’s achievements and adopting some of its goals, Progressives dominated the first two decades </a:t>
            </a:r>
            <a:r>
              <a:rPr lang="en-US" smtClean="0"/>
              <a:t>of </a:t>
            </a:r>
            <a:r>
              <a:rPr lang="en-US" smtClean="0"/>
              <a:t>1900’s.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Roots of Progressivism</a:t>
            </a:r>
            <a:endParaRPr lang="en-US" dirty="0"/>
          </a:p>
        </p:txBody>
      </p:sp>
      <p:sp>
        <p:nvSpPr>
          <p:cNvPr id="3" name="Content Placeholder 2"/>
          <p:cNvSpPr>
            <a:spLocks noGrp="1"/>
          </p:cNvSpPr>
          <p:nvPr>
            <p:ph sz="quarter" idx="1"/>
          </p:nvPr>
        </p:nvSpPr>
        <p:spPr/>
        <p:txBody>
          <a:bodyPr/>
          <a:lstStyle/>
          <a:p>
            <a:r>
              <a:rPr lang="en-US" dirty="0" smtClean="0"/>
              <a:t>National Woman’s Suffrage Association</a:t>
            </a:r>
          </a:p>
          <a:p>
            <a:r>
              <a:rPr lang="en-US" dirty="0" smtClean="0"/>
              <a:t>American Bar Association</a:t>
            </a:r>
          </a:p>
          <a:p>
            <a:r>
              <a:rPr lang="en-US" dirty="0" smtClean="0"/>
              <a:t>National Municipal League</a:t>
            </a:r>
          </a:p>
          <a:p>
            <a:pPr lvl="1"/>
            <a:r>
              <a:rPr lang="en-US" dirty="0" smtClean="0"/>
              <a:t>These are examples of some of the groups that rallied citizens around a cause or profession</a:t>
            </a:r>
          </a:p>
          <a:p>
            <a:pPr lvl="1"/>
            <a:r>
              <a:rPr lang="en-US" dirty="0" smtClean="0"/>
              <a:t>Most of these groups’ members were educated and middle class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Muckrakers</a:t>
            </a:r>
            <a:endParaRPr lang="en-US" dirty="0"/>
          </a:p>
        </p:txBody>
      </p:sp>
      <p:sp>
        <p:nvSpPr>
          <p:cNvPr id="3" name="Content Placeholder 2"/>
          <p:cNvSpPr>
            <a:spLocks noGrp="1"/>
          </p:cNvSpPr>
          <p:nvPr>
            <p:ph sz="quarter" idx="1"/>
          </p:nvPr>
        </p:nvSpPr>
        <p:spPr/>
        <p:txBody>
          <a:bodyPr/>
          <a:lstStyle/>
          <a:p>
            <a:r>
              <a:rPr lang="en-US" dirty="0" smtClean="0"/>
              <a:t>Journalists who wrote exposes of corporate greed and misconduct</a:t>
            </a:r>
          </a:p>
          <a:p>
            <a:r>
              <a:rPr lang="en-US" dirty="0" smtClean="0"/>
              <a:t>TR came up with this term</a:t>
            </a:r>
          </a:p>
          <a:p>
            <a:pPr lvl="1"/>
            <a:r>
              <a:rPr lang="en-US" dirty="0" smtClean="0"/>
              <a:t>Lincoln Steffens: </a:t>
            </a:r>
            <a:r>
              <a:rPr lang="en-US" i="1" dirty="0" smtClean="0"/>
              <a:t>The Shame of the Cities</a:t>
            </a:r>
          </a:p>
          <a:p>
            <a:pPr lvl="1"/>
            <a:r>
              <a:rPr lang="en-US" dirty="0" smtClean="0"/>
              <a:t>Ida Tarbell: </a:t>
            </a:r>
            <a:r>
              <a:rPr lang="en-US" i="1" dirty="0" smtClean="0"/>
              <a:t>History of Standard Oil</a:t>
            </a:r>
          </a:p>
          <a:p>
            <a:pPr lvl="1"/>
            <a:r>
              <a:rPr lang="en-US" dirty="0" smtClean="0"/>
              <a:t>Upton Sinclair: </a:t>
            </a:r>
            <a:r>
              <a:rPr lang="en-US" i="1" dirty="0" smtClean="0"/>
              <a:t>The Jungle</a:t>
            </a:r>
            <a:endParaRPr lang="en-US"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to 1830’s?</a:t>
            </a:r>
            <a:endParaRPr lang="en-US" dirty="0"/>
          </a:p>
        </p:txBody>
      </p:sp>
      <p:sp>
        <p:nvSpPr>
          <p:cNvPr id="3" name="Content Placeholder 2"/>
          <p:cNvSpPr>
            <a:spLocks noGrp="1"/>
          </p:cNvSpPr>
          <p:nvPr>
            <p:ph sz="quarter" idx="1"/>
          </p:nvPr>
        </p:nvSpPr>
        <p:spPr/>
        <p:txBody>
          <a:bodyPr/>
          <a:lstStyle/>
          <a:p>
            <a:r>
              <a:rPr lang="en-US" dirty="0" smtClean="0"/>
              <a:t>This reform was considered very similar to the reform movement of the 1830’s, in that those people campaigned for public enlightenment on the plight of orphans, prostitutes, and those held in mental institutions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Reformers</a:t>
            </a:r>
            <a:endParaRPr lang="en-US" dirty="0"/>
          </a:p>
        </p:txBody>
      </p:sp>
      <p:sp>
        <p:nvSpPr>
          <p:cNvPr id="3" name="Content Placeholder 2"/>
          <p:cNvSpPr>
            <a:spLocks noGrp="1"/>
          </p:cNvSpPr>
          <p:nvPr>
            <p:ph sz="quarter" idx="1"/>
          </p:nvPr>
        </p:nvSpPr>
        <p:spPr/>
        <p:txBody>
          <a:bodyPr/>
          <a:lstStyle/>
          <a:p>
            <a:r>
              <a:rPr lang="en-US" dirty="0" smtClean="0"/>
              <a:t>W.E.B. </a:t>
            </a:r>
            <a:r>
              <a:rPr lang="en-US" dirty="0" err="1" smtClean="0"/>
              <a:t>DuBois</a:t>
            </a:r>
            <a:endParaRPr lang="en-US" dirty="0" smtClean="0"/>
          </a:p>
          <a:p>
            <a:pPr lvl="1"/>
            <a:r>
              <a:rPr lang="en-US" dirty="0" smtClean="0"/>
              <a:t>Headed the NAACP</a:t>
            </a:r>
          </a:p>
          <a:p>
            <a:pPr lvl="2"/>
            <a:r>
              <a:rPr lang="en-US" dirty="0" smtClean="0"/>
              <a:t>Quest for racial justice</a:t>
            </a:r>
          </a:p>
          <a:p>
            <a:pPr lvl="2"/>
            <a:r>
              <a:rPr lang="en-US" dirty="0" smtClean="0"/>
              <a:t>It was an uphill battle that was so strenuous that, after a lifelong struggle, </a:t>
            </a:r>
            <a:r>
              <a:rPr lang="en-US" dirty="0" err="1" smtClean="0"/>
              <a:t>DuBois</a:t>
            </a:r>
            <a:r>
              <a:rPr lang="en-US" dirty="0" smtClean="0"/>
              <a:t> abandoned the US and moved to Africa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Reformers</a:t>
            </a:r>
            <a:endParaRPr lang="en-US" dirty="0"/>
          </a:p>
        </p:txBody>
      </p:sp>
      <p:sp>
        <p:nvSpPr>
          <p:cNvPr id="3" name="Content Placeholder 2"/>
          <p:cNvSpPr>
            <a:spLocks noGrp="1"/>
          </p:cNvSpPr>
          <p:nvPr>
            <p:ph sz="quarter" idx="1"/>
          </p:nvPr>
        </p:nvSpPr>
        <p:spPr/>
        <p:txBody>
          <a:bodyPr/>
          <a:lstStyle/>
          <a:p>
            <a:r>
              <a:rPr lang="en-US" dirty="0" smtClean="0"/>
              <a:t>Margaret Sanger</a:t>
            </a:r>
          </a:p>
          <a:p>
            <a:pPr lvl="1"/>
            <a:r>
              <a:rPr lang="en-US" dirty="0" smtClean="0"/>
              <a:t>Feminist Movement</a:t>
            </a:r>
          </a:p>
          <a:p>
            <a:pPr lvl="1"/>
            <a:r>
              <a:rPr lang="en-US" dirty="0" smtClean="0"/>
              <a:t>Faced great opposition for promoting the use of contraceptives</a:t>
            </a:r>
          </a:p>
          <a:p>
            <a:pPr lvl="2"/>
            <a:r>
              <a:rPr lang="en-US" dirty="0" smtClean="0"/>
              <a:t>They had been considered illegal in most places</a:t>
            </a:r>
          </a:p>
          <a:p>
            <a:pPr lvl="2"/>
            <a:r>
              <a:rPr lang="en-US" dirty="0" smtClean="0"/>
              <a:t>Eventually, suffrage was granted to women in 1920 with the passing of the 19</a:t>
            </a:r>
            <a:r>
              <a:rPr lang="en-US" baseline="30000" dirty="0" smtClean="0"/>
              <a:t>th</a:t>
            </a:r>
            <a:r>
              <a:rPr lang="en-US" dirty="0" smtClean="0"/>
              <a:t> Amendment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Reformers</a:t>
            </a:r>
            <a:endParaRPr lang="en-US" dirty="0"/>
          </a:p>
        </p:txBody>
      </p:sp>
      <p:sp>
        <p:nvSpPr>
          <p:cNvPr id="3" name="Content Placeholder 2"/>
          <p:cNvSpPr>
            <a:spLocks noGrp="1"/>
          </p:cNvSpPr>
          <p:nvPr>
            <p:ph sz="quarter" idx="1"/>
          </p:nvPr>
        </p:nvSpPr>
        <p:spPr/>
        <p:txBody>
          <a:bodyPr/>
          <a:lstStyle/>
          <a:p>
            <a:r>
              <a:rPr lang="en-US" dirty="0" smtClean="0"/>
              <a:t>Robert </a:t>
            </a:r>
            <a:r>
              <a:rPr lang="en-US" dirty="0" err="1" smtClean="0"/>
              <a:t>LaFollette</a:t>
            </a:r>
            <a:endParaRPr lang="en-US" dirty="0" smtClean="0"/>
          </a:p>
          <a:p>
            <a:pPr lvl="1"/>
            <a:r>
              <a:rPr lang="en-US" dirty="0" smtClean="0"/>
              <a:t>Wisconsin Governor</a:t>
            </a:r>
          </a:p>
          <a:p>
            <a:pPr lvl="2"/>
            <a:r>
              <a:rPr lang="en-US" dirty="0" smtClean="0"/>
              <a:t>Direct primary</a:t>
            </a:r>
          </a:p>
          <a:p>
            <a:pPr lvl="2"/>
            <a:r>
              <a:rPr lang="en-US" dirty="0" smtClean="0"/>
              <a:t>Progressive taxation</a:t>
            </a:r>
          </a:p>
          <a:p>
            <a:pPr lvl="2"/>
            <a:r>
              <a:rPr lang="en-US" dirty="0" smtClean="0"/>
              <a:t>Initiative: voters can propose new laws</a:t>
            </a:r>
          </a:p>
          <a:p>
            <a:pPr lvl="2"/>
            <a:r>
              <a:rPr lang="en-US" dirty="0" smtClean="0"/>
              <a:t>Referendum: public can vote on new laws</a:t>
            </a:r>
          </a:p>
          <a:p>
            <a:pPr lvl="2"/>
            <a:r>
              <a:rPr lang="en-US" dirty="0" smtClean="0"/>
              <a:t>Recall: elections that gave voters power to remove officials from office before their terms expired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Progressive Gains</a:t>
            </a:r>
            <a:endParaRPr lang="en-US" dirty="0"/>
          </a:p>
        </p:txBody>
      </p:sp>
      <p:sp>
        <p:nvSpPr>
          <p:cNvPr id="3" name="Content Placeholder 2"/>
          <p:cNvSpPr>
            <a:spLocks noGrp="1"/>
          </p:cNvSpPr>
          <p:nvPr>
            <p:ph sz="quarter" idx="1"/>
          </p:nvPr>
        </p:nvSpPr>
        <p:spPr/>
        <p:txBody>
          <a:bodyPr/>
          <a:lstStyle/>
          <a:p>
            <a:r>
              <a:rPr lang="en-US" dirty="0" smtClean="0"/>
              <a:t>State </a:t>
            </a:r>
            <a:r>
              <a:rPr lang="en-US" smtClean="0"/>
              <a:t>level reform:</a:t>
            </a:r>
          </a:p>
          <a:p>
            <a:pPr lvl="1"/>
            <a:r>
              <a:rPr lang="en-US" dirty="0" smtClean="0"/>
              <a:t>Limit work day hours</a:t>
            </a:r>
          </a:p>
          <a:p>
            <a:pPr lvl="1"/>
            <a:r>
              <a:rPr lang="en-US" dirty="0" smtClean="0"/>
              <a:t>Minimum wage requirements</a:t>
            </a:r>
          </a:p>
          <a:p>
            <a:pPr lvl="1"/>
            <a:r>
              <a:rPr lang="en-US" dirty="0" smtClean="0"/>
              <a:t>Child labor laws</a:t>
            </a:r>
          </a:p>
          <a:p>
            <a:pPr lvl="1"/>
            <a:r>
              <a:rPr lang="en-US" dirty="0" smtClean="0"/>
              <a:t>Urban housing codes</a:t>
            </a:r>
          </a:p>
          <a:p>
            <a:pPr lvl="1"/>
            <a:r>
              <a:rPr lang="en-US" dirty="0" smtClean="0"/>
              <a:t>Progressive income taxes helped redistribute the nation’s wealth</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50</TotalTime>
  <Words>544</Words>
  <Application>Microsoft Macintosh PowerPoint</Application>
  <PresentationFormat>On-screen Show (4:3)</PresentationFormat>
  <Paragraphs>74</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Median</vt:lpstr>
      <vt:lpstr>The Progressive Era</vt:lpstr>
      <vt:lpstr>Progressive Movement</vt:lpstr>
      <vt:lpstr>Roots of Progressivism</vt:lpstr>
      <vt:lpstr>Muckrakers</vt:lpstr>
      <vt:lpstr>Compare to 1830’s?</vt:lpstr>
      <vt:lpstr>Reformers</vt:lpstr>
      <vt:lpstr>Reformers</vt:lpstr>
      <vt:lpstr>Reformers</vt:lpstr>
      <vt:lpstr>Other Progressive Gains</vt:lpstr>
      <vt:lpstr>Teddy Roosevelt</vt:lpstr>
      <vt:lpstr>Taft</vt:lpstr>
      <vt:lpstr>Wilson</vt:lpstr>
      <vt:lpstr>End of Progressivism</vt:lpstr>
      <vt:lpstr>Summary</vt:lpstr>
    </vt:vector>
  </TitlesOfParts>
  <Company>Lincoln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Progressive Era</dc:title>
  <dc:creator>Joe Schlegelmilch</dc:creator>
  <cp:lastModifiedBy>Joe Schlegelmilch</cp:lastModifiedBy>
  <cp:revision>2</cp:revision>
  <dcterms:created xsi:type="dcterms:W3CDTF">2011-01-03T13:01:20Z</dcterms:created>
  <dcterms:modified xsi:type="dcterms:W3CDTF">2011-01-03T13:13:32Z</dcterms:modified>
</cp:coreProperties>
</file>