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  <p:sldId id="290" r:id="rId36"/>
    <p:sldId id="291" r:id="rId37"/>
    <p:sldId id="292" r:id="rId38"/>
    <p:sldId id="293" r:id="rId39"/>
    <p:sldId id="298" r:id="rId40"/>
    <p:sldId id="299" r:id="rId41"/>
    <p:sldId id="294" r:id="rId42"/>
    <p:sldId id="296" r:id="rId43"/>
    <p:sldId id="297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pPr/>
              <a:t>8/21/14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history.com/topics/renaissance-art" TargetMode="External"/><Relationship Id="rId3" Type="http://schemas.openxmlformats.org/officeDocument/2006/relationships/hyperlink" Target="http://www.pbs.org/wgbh/nova/shackleton/navigate/escapenav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history.com/news/ask-history/what-happened-to-the-lost-colony-of-roanoke" TargetMode="External"/><Relationship Id="rId3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history.com/topics/maya/videos/the-mayan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history.com/topics/aztec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Period 1:</a:t>
            </a:r>
            <a:br>
              <a:rPr lang="en-US" dirty="0" smtClean="0"/>
            </a:br>
            <a:r>
              <a:rPr lang="en-US" dirty="0" smtClean="0"/>
              <a:t>1491-1607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218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Pre-Contact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turn to talk!</a:t>
            </a:r>
          </a:p>
          <a:p>
            <a:r>
              <a:rPr lang="en-US" dirty="0" smtClean="0"/>
              <a:t>Get your charts out &amp; be ready to share</a:t>
            </a:r>
          </a:p>
          <a:p>
            <a:r>
              <a:rPr lang="en-US" dirty="0" smtClean="0"/>
              <a:t>The PPT follows the same order as your chart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42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Southwest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Hokokam</a:t>
            </a:r>
            <a:r>
              <a:rPr lang="en-US" dirty="0" smtClean="0"/>
              <a:t>, Anasazi, Pueblos</a:t>
            </a:r>
          </a:p>
          <a:p>
            <a:r>
              <a:rPr lang="en-US" dirty="0" smtClean="0"/>
              <a:t>Dry, desert</a:t>
            </a:r>
          </a:p>
          <a:p>
            <a:r>
              <a:rPr lang="en-US" dirty="0" smtClean="0"/>
              <a:t>Farming w/ irrigation</a:t>
            </a:r>
          </a:p>
          <a:p>
            <a:r>
              <a:rPr lang="en-US" dirty="0" smtClean="0"/>
              <a:t>Lived in caves &amp; multi-storied buildings</a:t>
            </a:r>
          </a:p>
          <a:p>
            <a:r>
              <a:rPr lang="en-US" dirty="0" smtClean="0"/>
              <a:t>Stone &amp; adobe structures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Towns were centers of trade &amp; religious activities</a:t>
            </a:r>
          </a:p>
          <a:p>
            <a:endParaRPr lang="en-US" dirty="0"/>
          </a:p>
        </p:txBody>
      </p:sp>
      <p:pic>
        <p:nvPicPr>
          <p:cNvPr id="5" name="Picture 4" descr="450px-Chaco_Canyon_Chetro_Ketl_great_kiva_plaza_N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975514" y="3727004"/>
            <a:ext cx="4168486" cy="313099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412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Varied landscapes</a:t>
            </a:r>
          </a:p>
          <a:p>
            <a:r>
              <a:rPr lang="en-US" dirty="0" smtClean="0"/>
              <a:t>Mountains, desert, enormous central valley, coastline</a:t>
            </a:r>
          </a:p>
          <a:p>
            <a:r>
              <a:rPr lang="en-US" dirty="0" smtClean="0"/>
              <a:t>Shamans served as both religious leaders &amp; healers</a:t>
            </a:r>
          </a:p>
          <a:p>
            <a:r>
              <a:rPr lang="en-US" dirty="0" smtClean="0"/>
              <a:t>Some tribes had rigid caste systems &amp; some groups kept slaves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Limited farming; mostly hunting, gathering (nuts, esp. acorns), &amp; fishing/whaling</a:t>
            </a:r>
          </a:p>
          <a:p>
            <a:r>
              <a:rPr lang="en-US" dirty="0" smtClean="0"/>
              <a:t>Basket-making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5348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Woodlands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Appalachian </a:t>
            </a:r>
            <a:r>
              <a:rPr lang="en-US" dirty="0" err="1" smtClean="0"/>
              <a:t>Mtns</a:t>
            </a:r>
            <a:r>
              <a:rPr lang="en-US" dirty="0" smtClean="0"/>
              <a:t>. &amp; Great Lakes dominate the region</a:t>
            </a:r>
          </a:p>
          <a:p>
            <a:r>
              <a:rPr lang="en-US" dirty="0" smtClean="0"/>
              <a:t>Numerous major rivers</a:t>
            </a:r>
          </a:p>
          <a:p>
            <a:r>
              <a:rPr lang="en-US" dirty="0" smtClean="0"/>
              <a:t>Spoke Algonquian, to a lesser extent Iroquoian languages</a:t>
            </a:r>
          </a:p>
          <a:p>
            <a:r>
              <a:rPr lang="en-US" dirty="0" smtClean="0"/>
              <a:t>Hunting, gathering, &amp; fishing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Around 1000 AD started to farm</a:t>
            </a:r>
          </a:p>
          <a:p>
            <a:pPr lvl="1"/>
            <a:r>
              <a:rPr lang="en-US" dirty="0" smtClean="0"/>
              <a:t>Maize, squash, beans, pumpkins</a:t>
            </a:r>
          </a:p>
          <a:p>
            <a:pPr lvl="1"/>
            <a:r>
              <a:rPr lang="en-US" dirty="0" smtClean="0"/>
              <a:t>Slash &amp; burn</a:t>
            </a:r>
          </a:p>
          <a:p>
            <a:pPr lvl="1"/>
            <a:r>
              <a:rPr lang="en-US" dirty="0" smtClean="0"/>
              <a:t>Used up soil quickly &amp; moved</a:t>
            </a:r>
          </a:p>
          <a:p>
            <a:r>
              <a:rPr lang="en-US" dirty="0" smtClean="0"/>
              <a:t>Lived in longhouses &amp; wigwams</a:t>
            </a:r>
          </a:p>
          <a:p>
            <a:r>
              <a:rPr lang="en-US" dirty="0" smtClean="0"/>
              <a:t>Iroquois League founded by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11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Basin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Between Rockies &amp; Sierra Nevada </a:t>
            </a:r>
            <a:r>
              <a:rPr lang="en-US" dirty="0" err="1" smtClean="0"/>
              <a:t>Mtns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Very arid</a:t>
            </a:r>
          </a:p>
          <a:p>
            <a:r>
              <a:rPr lang="en-US" dirty="0" smtClean="0"/>
              <a:t>People were highly nomadic</a:t>
            </a:r>
          </a:p>
          <a:p>
            <a:r>
              <a:rPr lang="en-US" dirty="0" smtClean="0"/>
              <a:t>Hunting, fishing, gathering</a:t>
            </a:r>
          </a:p>
          <a:p>
            <a:r>
              <a:rPr lang="en-US" dirty="0" smtClean="0"/>
              <a:t>Deer, rabbits, antelope, seeds, nuts, insects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Extensive trade network reached the Pacific</a:t>
            </a:r>
          </a:p>
          <a:p>
            <a:r>
              <a:rPr lang="en-US" dirty="0" smtClean="0"/>
              <a:t>Minimal housing in warmer months; windbreaks &amp; shade</a:t>
            </a:r>
          </a:p>
          <a:p>
            <a:r>
              <a:rPr lang="en-US" dirty="0" smtClean="0"/>
              <a:t>Conical huts in colder months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619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Plains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Enormous area; 1.5 million sq. mi.</a:t>
            </a:r>
          </a:p>
          <a:p>
            <a:r>
              <a:rPr lang="en-US" dirty="0" smtClean="0"/>
              <a:t>Flat topography</a:t>
            </a:r>
          </a:p>
          <a:p>
            <a:r>
              <a:rPr lang="en-US" dirty="0" smtClean="0"/>
              <a:t>Frigid air in winter, scorching heat in summer</a:t>
            </a:r>
          </a:p>
          <a:p>
            <a:pPr lvl="1"/>
            <a:r>
              <a:rPr lang="en-US" dirty="0" smtClean="0"/>
              <a:t>Dramatic weather events; blizzards &amp; tornadoes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Hunting &amp; gathering</a:t>
            </a:r>
          </a:p>
          <a:p>
            <a:pPr lvl="1"/>
            <a:r>
              <a:rPr lang="en-US" dirty="0" smtClean="0"/>
              <a:t>Bison, antelope, elk, deer, etc.</a:t>
            </a:r>
          </a:p>
          <a:p>
            <a:pPr lvl="2"/>
            <a:r>
              <a:rPr lang="en-US" dirty="0" smtClean="0"/>
              <a:t>Pemmican</a:t>
            </a:r>
          </a:p>
          <a:p>
            <a:pPr lvl="1"/>
            <a:r>
              <a:rPr lang="en-US" dirty="0" smtClean="0"/>
              <a:t>Seeds, nuts, berries, wild onions</a:t>
            </a:r>
          </a:p>
          <a:p>
            <a:r>
              <a:rPr lang="en-US" dirty="0" smtClean="0"/>
              <a:t>Villages/sedentary life appeared in region about 2500 yrs. ago</a:t>
            </a:r>
          </a:p>
          <a:p>
            <a:pPr lvl="1"/>
            <a:r>
              <a:rPr lang="en-US" dirty="0" smtClean="0"/>
              <a:t>Grew corn, extensive trade, buried dead in mounds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0557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Northwest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Cool, wet climate; defined by water</a:t>
            </a:r>
          </a:p>
          <a:p>
            <a:r>
              <a:rPr lang="en-US" dirty="0" err="1" smtClean="0"/>
              <a:t>Plankhouses</a:t>
            </a:r>
            <a:r>
              <a:rPr lang="en-US" dirty="0" smtClean="0"/>
              <a:t>/longhouses</a:t>
            </a:r>
          </a:p>
          <a:p>
            <a:r>
              <a:rPr lang="en-US" dirty="0" smtClean="0"/>
              <a:t>Hunting, fishing, &amp; gathering</a:t>
            </a:r>
          </a:p>
          <a:p>
            <a:pPr lvl="1"/>
            <a:r>
              <a:rPr lang="en-US" dirty="0" smtClean="0"/>
              <a:t>Nuts, roots, berries</a:t>
            </a:r>
          </a:p>
          <a:p>
            <a:pPr lvl="1"/>
            <a:r>
              <a:rPr lang="en-US" dirty="0" smtClean="0"/>
              <a:t>Salmon</a:t>
            </a:r>
          </a:p>
          <a:p>
            <a:r>
              <a:rPr lang="en-US" dirty="0" smtClean="0"/>
              <a:t>Totem poles &amp; other woodworking</a:t>
            </a:r>
          </a:p>
          <a:p>
            <a:pPr lvl="1"/>
            <a:r>
              <a:rPr lang="en-US" dirty="0" smtClean="0"/>
              <a:t>Canoes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Caste systems based on accumulation of wealth</a:t>
            </a:r>
          </a:p>
          <a:p>
            <a:r>
              <a:rPr lang="en-US" dirty="0" smtClean="0"/>
              <a:t>Potlatches</a:t>
            </a:r>
          </a:p>
          <a:p>
            <a:r>
              <a:rPr lang="en-US" dirty="0" smtClean="0"/>
              <a:t>Isolation due to mountains</a:t>
            </a:r>
          </a:p>
          <a:p>
            <a:pPr lvl="1"/>
            <a:r>
              <a:rPr lang="en-US" dirty="0" smtClean="0"/>
              <a:t>Combined w/ abundance of natural resources, this led to limited trade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538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1.2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7683" y="1596687"/>
            <a:ext cx="8615217" cy="4583860"/>
          </a:xfrm>
        </p:spPr>
        <p:txBody>
          <a:bodyPr/>
          <a:lstStyle/>
          <a:p>
            <a:r>
              <a:rPr lang="en-US" dirty="0" smtClean="0"/>
              <a:t> European overseas expansion resulted in the Columbian Exchange, a series of interaction and adaptations among societies across the Atlantic.	</a:t>
            </a:r>
          </a:p>
          <a:p>
            <a:pPr lvl="1"/>
            <a:r>
              <a:rPr lang="en-US" dirty="0"/>
              <a:t>I. The arrival of Europeans in the Western Hemisphere in the 15</a:t>
            </a:r>
            <a:r>
              <a:rPr lang="en-US" baseline="30000" dirty="0"/>
              <a:t>th</a:t>
            </a:r>
            <a:r>
              <a:rPr lang="en-US" dirty="0"/>
              <a:t> &amp; 16</a:t>
            </a:r>
            <a:r>
              <a:rPr lang="en-US" baseline="30000" dirty="0"/>
              <a:t>th</a:t>
            </a:r>
            <a:r>
              <a:rPr lang="en-US" dirty="0"/>
              <a:t> centuries triggered </a:t>
            </a:r>
            <a:r>
              <a:rPr lang="en-US" dirty="0" smtClean="0"/>
              <a:t>extensive demographic and social changes on both sides of the Atlantic.</a:t>
            </a:r>
          </a:p>
          <a:p>
            <a:pPr lvl="1"/>
            <a:r>
              <a:rPr lang="en-US" dirty="0" smtClean="0"/>
              <a:t>II. European expansion into the Western Hemisphere caused intense social/religious, political, and economic competition in Europe and the promotion of empire building.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6125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Exploration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6777" y="1586753"/>
            <a:ext cx="3151083" cy="4571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Vikings reached North America by 1000 AD</a:t>
            </a:r>
          </a:p>
          <a:p>
            <a:r>
              <a:rPr lang="en-US" dirty="0" smtClean="0"/>
              <a:t>Voyages had little lasting impact; little reason for others to follow</a:t>
            </a:r>
          </a:p>
          <a:p>
            <a:r>
              <a:rPr lang="en-US" dirty="0" smtClean="0"/>
              <a:t>Why did European exploration take off in the 15</a:t>
            </a:r>
            <a:r>
              <a:rPr lang="en-US" baseline="30000" dirty="0" smtClean="0"/>
              <a:t>th</a:t>
            </a:r>
            <a:r>
              <a:rPr lang="en-US" dirty="0" smtClean="0"/>
              <a:t> &amp; 16</a:t>
            </a:r>
            <a:r>
              <a:rPr lang="en-US" baseline="30000" dirty="0" smtClean="0"/>
              <a:t>th</a:t>
            </a:r>
            <a:r>
              <a:rPr lang="en-US" dirty="0" smtClean="0"/>
              <a:t> centuries?</a:t>
            </a:r>
            <a:endParaRPr lang="en-US" dirty="0"/>
          </a:p>
        </p:txBody>
      </p:sp>
      <p:pic>
        <p:nvPicPr>
          <p:cNvPr id="6" name="Picture 5" descr="Eric_the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74032" y="1586753"/>
            <a:ext cx="3339236" cy="472812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79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880" y="1586753"/>
            <a:ext cx="4275492" cy="5014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Middle Ages (Dark Ages) are over; </a:t>
            </a:r>
            <a:r>
              <a:rPr lang="en-US" dirty="0" smtClean="0">
                <a:hlinkClick r:id="rId2"/>
              </a:rPr>
              <a:t>Renaissance</a:t>
            </a:r>
            <a:r>
              <a:rPr lang="en-US" dirty="0" smtClean="0"/>
              <a:t> begins</a:t>
            </a:r>
          </a:p>
          <a:p>
            <a:pPr lvl="1"/>
            <a:r>
              <a:rPr lang="en-US" dirty="0" smtClean="0"/>
              <a:t>Cultural movement</a:t>
            </a:r>
          </a:p>
          <a:p>
            <a:pPr lvl="2"/>
            <a:r>
              <a:rPr lang="en-US" dirty="0" smtClean="0"/>
              <a:t>Promoted creative thinking &amp; individualism</a:t>
            </a:r>
          </a:p>
          <a:p>
            <a:pPr lvl="1"/>
            <a:r>
              <a:rPr lang="en-US" dirty="0" smtClean="0"/>
              <a:t>Started in 14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Improvements in Technology</a:t>
            </a:r>
          </a:p>
          <a:p>
            <a:pPr lvl="1"/>
            <a:r>
              <a:rPr lang="en-US" dirty="0" smtClean="0"/>
              <a:t>Printing press</a:t>
            </a:r>
          </a:p>
          <a:p>
            <a:pPr lvl="2"/>
            <a:r>
              <a:rPr lang="en-US" dirty="0" smtClean="0"/>
              <a:t>Gutenberg, 1450</a:t>
            </a:r>
          </a:p>
          <a:p>
            <a:pPr lvl="1"/>
            <a:r>
              <a:rPr lang="en-US" dirty="0" smtClean="0"/>
              <a:t>Europeans started to use gunpowder, sailing compass, </a:t>
            </a:r>
            <a:r>
              <a:rPr lang="en-US" dirty="0" smtClean="0">
                <a:hlinkClick r:id="rId3"/>
              </a:rPr>
              <a:t>sextant</a:t>
            </a:r>
            <a:r>
              <a:rPr lang="en-US" dirty="0" smtClean="0"/>
              <a:t>, bigger &amp; faster ships</a:t>
            </a:r>
          </a:p>
          <a:p>
            <a:r>
              <a:rPr lang="en-US" dirty="0" smtClean="0"/>
              <a:t>Religious Conflict</a:t>
            </a:r>
          </a:p>
          <a:p>
            <a:pPr lvl="1"/>
            <a:r>
              <a:rPr lang="en-US" dirty="0" smtClean="0"/>
              <a:t>Reformation, 1517</a:t>
            </a:r>
          </a:p>
          <a:p>
            <a:pPr lvl="2"/>
            <a:r>
              <a:rPr lang="en-US" dirty="0" smtClean="0"/>
              <a:t>Catholics &amp; Protestants hoped to spread their religion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50149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Commerce</a:t>
            </a:r>
          </a:p>
          <a:p>
            <a:pPr lvl="1"/>
            <a:r>
              <a:rPr lang="en-US" dirty="0"/>
              <a:t>Europe’s population had rebounded since Black Death in 1340s</a:t>
            </a:r>
          </a:p>
          <a:p>
            <a:pPr lvl="1"/>
            <a:r>
              <a:rPr lang="en-US" dirty="0"/>
              <a:t>Seeking land, new trade routes, &amp; new </a:t>
            </a:r>
            <a:r>
              <a:rPr lang="en-US" dirty="0" smtClean="0"/>
              <a:t>products</a:t>
            </a:r>
          </a:p>
          <a:p>
            <a:pPr lvl="2"/>
            <a:r>
              <a:rPr lang="en-US" dirty="0" smtClean="0"/>
              <a:t>Inspired by Marco Polo</a:t>
            </a:r>
            <a:endParaRPr lang="en-US" dirty="0"/>
          </a:p>
          <a:p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Strong monarchs, centralized nation-states</a:t>
            </a:r>
          </a:p>
          <a:p>
            <a:pPr lvl="2"/>
            <a:r>
              <a:rPr lang="en-US" dirty="0" smtClean="0"/>
              <a:t>Spain, France, England, &amp; Portugal went from small territories into powerful nation-states</a:t>
            </a:r>
          </a:p>
          <a:p>
            <a:pPr lvl="2"/>
            <a:r>
              <a:rPr lang="en-US" dirty="0" smtClean="0"/>
              <a:t>Looking to spread power/build empire</a:t>
            </a:r>
          </a:p>
          <a:p>
            <a:pPr lvl="2"/>
            <a:r>
              <a:rPr lang="en-US" dirty="0" smtClean="0"/>
              <a:t>Looking to increase wealth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24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1.1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arrival of Europeans, native populations in North America developed a wide variety of social, political, and economic structures based in part on interactions with the environment and each other</a:t>
            </a:r>
          </a:p>
          <a:p>
            <a:pPr lvl="1"/>
            <a:r>
              <a:rPr lang="en-US" dirty="0" smtClean="0"/>
              <a:t>I. As settlers migrated and settled across the vast expanse of North America over time, they developed quite different and increasingly complex societies by adapting to and transforming their diverse environments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3832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 Henry &amp; Portugal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Portugal became naval power in 15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Hoped to establish presence in west Africa &amp; find gold</a:t>
            </a:r>
          </a:p>
          <a:p>
            <a:r>
              <a:rPr lang="en-US" dirty="0" smtClean="0"/>
              <a:t>Discovered three important sets of islands</a:t>
            </a:r>
          </a:p>
          <a:p>
            <a:pPr lvl="1"/>
            <a:r>
              <a:rPr lang="en-US" dirty="0" smtClean="0"/>
              <a:t>Canaries, Azores, Madeira</a:t>
            </a:r>
          </a:p>
          <a:p>
            <a:pPr lvl="1"/>
            <a:r>
              <a:rPr lang="en-US" dirty="0" smtClean="0"/>
              <a:t>Est. slave trade</a:t>
            </a:r>
          </a:p>
          <a:p>
            <a:r>
              <a:rPr lang="en-US" dirty="0" err="1" smtClean="0"/>
              <a:t>Bartholomeu</a:t>
            </a:r>
            <a:r>
              <a:rPr lang="en-US" dirty="0" smtClean="0"/>
              <a:t> Dias sailed around Cape of Good Hope in 1486</a:t>
            </a:r>
          </a:p>
          <a:p>
            <a:r>
              <a:rPr lang="en-US" dirty="0" smtClean="0"/>
              <a:t>Vasco da Gama reached India in 1497-1498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9336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ZE_Azores__Canary_Islan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08093" y="918678"/>
            <a:ext cx="8890000" cy="52705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214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Italian born</a:t>
            </a:r>
          </a:p>
          <a:p>
            <a:r>
              <a:rPr lang="en-US" dirty="0" smtClean="0"/>
              <a:t>Hoped to reach Asia by going West</a:t>
            </a:r>
          </a:p>
          <a:p>
            <a:r>
              <a:rPr lang="en-US" dirty="0" smtClean="0"/>
              <a:t>Could not gain support from Portugal, asked Isabella &amp; Ferdinand of Spain</a:t>
            </a:r>
          </a:p>
          <a:p>
            <a:r>
              <a:rPr lang="en-US" dirty="0" smtClean="0"/>
              <a:t>3 ships set off from Canary Islands</a:t>
            </a:r>
          </a:p>
          <a:p>
            <a:r>
              <a:rPr lang="en-US" dirty="0" smtClean="0"/>
              <a:t>Landed in Bahamas on October 12, 1492; moved on to Cuba (thought it was China)</a:t>
            </a:r>
          </a:p>
          <a:p>
            <a:r>
              <a:rPr lang="en-US" dirty="0" smtClean="0"/>
              <a:t>Returned to Spain w/ native slaves; called them Indians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993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Made 3 more trips</a:t>
            </a:r>
          </a:p>
          <a:p>
            <a:r>
              <a:rPr lang="en-US" dirty="0" smtClean="0"/>
              <a:t>Found little gold, few spices, no easy route to China &amp; India</a:t>
            </a:r>
          </a:p>
          <a:p>
            <a:r>
              <a:rPr lang="en-US" dirty="0" smtClean="0"/>
              <a:t>Died in obscurity in 1506</a:t>
            </a:r>
          </a:p>
          <a:p>
            <a:pPr lvl="1"/>
            <a:r>
              <a:rPr lang="en-US" dirty="0" smtClean="0"/>
              <a:t>America named after another Italian explorer, </a:t>
            </a:r>
            <a:r>
              <a:rPr lang="en-US" dirty="0" err="1" smtClean="0"/>
              <a:t>Amerigo</a:t>
            </a:r>
            <a:r>
              <a:rPr lang="en-US" dirty="0" smtClean="0"/>
              <a:t> Vespucci</a:t>
            </a:r>
          </a:p>
          <a:p>
            <a:r>
              <a:rPr lang="en-US" dirty="0" smtClean="0"/>
              <a:t>However, he Columbus changed the world: COLUMBIAN EXCHANGE</a:t>
            </a:r>
          </a:p>
          <a:p>
            <a:pPr lvl="1"/>
            <a:r>
              <a:rPr lang="en-US" dirty="0" smtClean="0"/>
              <a:t>Additionally, Spain focused more resources on exploration</a:t>
            </a:r>
          </a:p>
          <a:p>
            <a:pPr lvl="2"/>
            <a:r>
              <a:rPr lang="en-US" dirty="0" smtClean="0"/>
              <a:t>Vasco de Balboa crossed the isthmus of Panama (1</a:t>
            </a:r>
            <a:r>
              <a:rPr lang="en-US" baseline="30000" dirty="0" smtClean="0"/>
              <a:t>st</a:t>
            </a:r>
            <a:r>
              <a:rPr lang="en-US" dirty="0" smtClean="0"/>
              <a:t> Euro to see the Pacific) &amp; Ferdinand Magellan’s crew circled the globe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363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9956-004-9851B88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816012"/>
            <a:ext cx="9144000" cy="512296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181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umbian-Exchan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21762"/>
            <a:ext cx="9144000" cy="676550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780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0px-Magellan_Elcano_Circumnavigation-e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32372" y="1737601"/>
            <a:ext cx="8711628" cy="44211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Magellan’s Route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08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3661-004-ED37FF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380972" y="0"/>
            <a:ext cx="658810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853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Conquistadores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America moves from obstacle in way to East &amp; instead a destination</a:t>
            </a:r>
          </a:p>
          <a:p>
            <a:r>
              <a:rPr lang="en-US" dirty="0" smtClean="0"/>
              <a:t>Spain claimed the entire New World, except for Brazil</a:t>
            </a:r>
          </a:p>
          <a:p>
            <a:r>
              <a:rPr lang="en-US" dirty="0" smtClean="0"/>
              <a:t>Cortes conquers Aztecs in Mexico</a:t>
            </a:r>
          </a:p>
          <a:p>
            <a:pPr lvl="1"/>
            <a:r>
              <a:rPr lang="en-US" dirty="0" smtClean="0"/>
              <a:t>Small pox</a:t>
            </a:r>
          </a:p>
          <a:p>
            <a:r>
              <a:rPr lang="en-US" dirty="0" smtClean="0"/>
              <a:t>Pizarro conquers Incas</a:t>
            </a:r>
          </a:p>
          <a:p>
            <a:r>
              <a:rPr lang="en-US" dirty="0" smtClean="0"/>
              <a:t>Coronado &amp; De Soto’s expeditions (see map on p. 14)</a:t>
            </a:r>
          </a:p>
          <a:p>
            <a:r>
              <a:rPr lang="en-US" dirty="0" smtClean="0"/>
              <a:t>Conquistadores oppressed natives &amp; decimated their populations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97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Amer1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961536" y="0"/>
            <a:ext cx="522092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564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Land bridge from Siberia to Alaska</a:t>
            </a:r>
          </a:p>
          <a:p>
            <a:r>
              <a:rPr lang="en-US" dirty="0" smtClean="0"/>
              <a:t>10K+ years ago</a:t>
            </a:r>
          </a:p>
          <a:p>
            <a:r>
              <a:rPr lang="en-US" dirty="0" smtClean="0"/>
              <a:t>Migrated southward from Arctic Circle</a:t>
            </a:r>
          </a:p>
          <a:p>
            <a:r>
              <a:rPr lang="en-US" dirty="0" smtClean="0"/>
              <a:t>Native population in Americas in 1491==50-100 million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Bering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8200" y="1586753"/>
            <a:ext cx="4022511" cy="394330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00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Phase 1—Discovery &amp; Exploration</a:t>
            </a:r>
          </a:p>
          <a:p>
            <a:pPr lvl="1"/>
            <a:r>
              <a:rPr lang="en-US" dirty="0" smtClean="0"/>
              <a:t>Looked to get rich</a:t>
            </a:r>
          </a:p>
          <a:p>
            <a:pPr lvl="1"/>
            <a:r>
              <a:rPr lang="en-US" dirty="0" smtClean="0"/>
              <a:t>Gold &amp; Silver</a:t>
            </a:r>
          </a:p>
          <a:p>
            <a:pPr lvl="1"/>
            <a:r>
              <a:rPr lang="en-US" dirty="0" smtClean="0"/>
              <a:t>Spain became richest nation in the world</a:t>
            </a:r>
          </a:p>
          <a:p>
            <a:pPr lvl="1"/>
            <a:r>
              <a:rPr lang="en-US" dirty="0" smtClean="0"/>
              <a:t>Biggest empire in world history by 1600</a:t>
            </a:r>
          </a:p>
          <a:p>
            <a:pPr lvl="2"/>
            <a:r>
              <a:rPr lang="en-US" dirty="0" smtClean="0"/>
              <a:t>Largely peopled by natives though</a:t>
            </a:r>
          </a:p>
          <a:p>
            <a:r>
              <a:rPr lang="en-US" dirty="0" smtClean="0"/>
              <a:t>Phase 2—Conquest</a:t>
            </a:r>
          </a:p>
          <a:p>
            <a:r>
              <a:rPr lang="en-US" dirty="0" smtClean="0"/>
              <a:t>Phase 3—Colonization</a:t>
            </a:r>
          </a:p>
          <a:p>
            <a:pPr lvl="1"/>
            <a:r>
              <a:rPr lang="en-US" dirty="0" smtClean="0"/>
              <a:t>Agriculture/Land</a:t>
            </a:r>
          </a:p>
          <a:p>
            <a:pPr lvl="1"/>
            <a:r>
              <a:rPr lang="en-US" dirty="0" smtClean="0"/>
              <a:t>Missions/Catholic Church</a:t>
            </a:r>
          </a:p>
          <a:p>
            <a:pPr lvl="2"/>
            <a:r>
              <a:rPr lang="en-US" dirty="0" smtClean="0"/>
              <a:t>St. Augustine, FL—1565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214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Juan de Onate &amp; 500 men est. New Mexico</a:t>
            </a:r>
          </a:p>
          <a:p>
            <a:pPr lvl="1"/>
            <a:r>
              <a:rPr lang="en-US" dirty="0" smtClean="0"/>
              <a:t>Land taken from Pueblos</a:t>
            </a:r>
          </a:p>
          <a:p>
            <a:pPr lvl="2"/>
            <a:r>
              <a:rPr lang="en-US" dirty="0" smtClean="0"/>
              <a:t>Santa Fe est. in 1609</a:t>
            </a:r>
          </a:p>
          <a:p>
            <a:r>
              <a:rPr lang="en-US" dirty="0" smtClean="0"/>
              <a:t>Set up </a:t>
            </a:r>
            <a:r>
              <a:rPr lang="en-US" dirty="0" err="1" smtClean="0"/>
              <a:t>encomienda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License to extract labor &amp; tribute from Pueblos</a:t>
            </a:r>
          </a:p>
          <a:p>
            <a:pPr lvl="2"/>
            <a:r>
              <a:rPr lang="en-US" dirty="0" smtClean="0"/>
              <a:t>Suppose to protect &amp; Christianize Indians</a:t>
            </a:r>
          </a:p>
          <a:p>
            <a:pPr lvl="3"/>
            <a:r>
              <a:rPr lang="en-US" dirty="0" smtClean="0"/>
              <a:t>Often led to enslavement</a:t>
            </a:r>
          </a:p>
          <a:p>
            <a:pPr lvl="4"/>
            <a:r>
              <a:rPr lang="en-US" dirty="0" smtClean="0"/>
              <a:t>Mines, farm work</a:t>
            </a:r>
          </a:p>
          <a:p>
            <a:pPr lvl="3"/>
            <a:r>
              <a:rPr lang="en-US" dirty="0" smtClean="0"/>
              <a:t>Decimated native population</a:t>
            </a:r>
          </a:p>
          <a:p>
            <a:pPr lvl="4"/>
            <a:r>
              <a:rPr lang="en-US" dirty="0" smtClean="0"/>
              <a:t>Led to slaves from Africa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24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Empire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1680, New Mexico=2K Spaniards &amp; 30K Pueblos</a:t>
            </a:r>
          </a:p>
          <a:p>
            <a:pPr lvl="1"/>
            <a:r>
              <a:rPr lang="en-US" dirty="0" smtClean="0"/>
              <a:t>No luck w/ gold; cattle &amp; sheep instead</a:t>
            </a:r>
          </a:p>
          <a:p>
            <a:pPr lvl="1"/>
            <a:r>
              <a:rPr lang="en-US" dirty="0" smtClean="0"/>
              <a:t>Attacks from neighboring Apaches 7 Navajos</a:t>
            </a:r>
          </a:p>
          <a:p>
            <a:r>
              <a:rPr lang="en-US" dirty="0" smtClean="0"/>
              <a:t>Pueblo Revolt led by Pope</a:t>
            </a:r>
          </a:p>
          <a:p>
            <a:pPr lvl="1"/>
            <a:r>
              <a:rPr lang="en-US" dirty="0" smtClean="0"/>
              <a:t>Killed hundreds of Spaniards (21 priests)</a:t>
            </a:r>
          </a:p>
          <a:p>
            <a:pPr lvl="1"/>
            <a:r>
              <a:rPr lang="en-US" dirty="0" smtClean="0"/>
              <a:t>Captured Santa Fe &amp; drove Spanish from region</a:t>
            </a:r>
          </a:p>
          <a:p>
            <a:r>
              <a:rPr lang="en-US" dirty="0" smtClean="0"/>
              <a:t>Spanish would recapture territory in 1690s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42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586752"/>
            <a:ext cx="4087622" cy="52712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Few families; mostly soldiers &amp; explorers</a:t>
            </a:r>
          </a:p>
          <a:p>
            <a:r>
              <a:rPr lang="en-US" dirty="0" smtClean="0"/>
              <a:t>Intermarriage w/ Indians &amp; African slaves</a:t>
            </a:r>
          </a:p>
          <a:p>
            <a:r>
              <a:rPr lang="en-US" dirty="0" smtClean="0"/>
              <a:t>Rigid class system</a:t>
            </a:r>
          </a:p>
          <a:p>
            <a:r>
              <a:rPr lang="en-US" dirty="0" smtClean="0"/>
              <a:t>Dominated by pure-blooded Spaniards</a:t>
            </a:r>
          </a:p>
          <a:p>
            <a:r>
              <a:rPr lang="en-US" dirty="0" smtClean="0"/>
              <a:t>How to treat natives?</a:t>
            </a:r>
          </a:p>
          <a:p>
            <a:pPr lvl="1"/>
            <a:r>
              <a:rPr lang="en-US" dirty="0" smtClean="0"/>
              <a:t>Were they human or sub-human?</a:t>
            </a:r>
          </a:p>
          <a:p>
            <a:pPr lvl="1"/>
            <a:r>
              <a:rPr lang="en-US" dirty="0" smtClean="0"/>
              <a:t>Slaves or morally equal?</a:t>
            </a:r>
            <a:endParaRPr lang="en-US" dirty="0"/>
          </a:p>
        </p:txBody>
      </p:sp>
      <p:pic>
        <p:nvPicPr>
          <p:cNvPr id="5" name="Content Placeholder 4" descr="pyrami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427" b="427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2644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 &amp;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Africans=over ½ of all new arrivals to NW from 1500-1800</a:t>
            </a:r>
          </a:p>
          <a:p>
            <a:pPr lvl="1"/>
            <a:r>
              <a:rPr lang="en-US" dirty="0" smtClean="0"/>
              <a:t>Most from west coast</a:t>
            </a:r>
          </a:p>
          <a:p>
            <a:r>
              <a:rPr lang="en-US" dirty="0" smtClean="0"/>
              <a:t>Viewed by Euros as uncivilized</a:t>
            </a:r>
          </a:p>
          <a:p>
            <a:r>
              <a:rPr lang="en-US" dirty="0" smtClean="0"/>
              <a:t>But…had elaborate economic, political, &amp; familial relationships</a:t>
            </a:r>
          </a:p>
          <a:p>
            <a:pPr lvl="1"/>
            <a:r>
              <a:rPr lang="en-US" dirty="0" smtClean="0"/>
              <a:t>Mostly matrilineal</a:t>
            </a:r>
          </a:p>
          <a:p>
            <a:r>
              <a:rPr lang="en-US" dirty="0" smtClean="0"/>
              <a:t>Mostly sedentary/farming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2"/>
            <a:ext cx="4273550" cy="48902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Ancestor worship</a:t>
            </a:r>
          </a:p>
          <a:p>
            <a:r>
              <a:rPr lang="en-US" dirty="0" smtClean="0"/>
              <a:t>Elderly people often held positions of power</a:t>
            </a:r>
          </a:p>
          <a:p>
            <a:r>
              <a:rPr lang="en-US" dirty="0" smtClean="0"/>
              <a:t>Africans had slaves (usually temporary)</a:t>
            </a:r>
          </a:p>
          <a:p>
            <a:r>
              <a:rPr lang="en-US" dirty="0" smtClean="0"/>
              <a:t>Slaves being traded away from W. Africa started by 8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dirty="0" smtClean="0"/>
              <a:t>Portugal popularized trade in 15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dirty="0" smtClean="0"/>
              <a:t>African kingdoms battled in order to capture slaves &amp; make profit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193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ave-trade-africa-puertori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0"/>
            <a:ext cx="9305292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02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1497—John Cabot (of Italy)—Reached northeast N. America (Newfoundland)</a:t>
            </a:r>
          </a:p>
          <a:p>
            <a:pPr lvl="1"/>
            <a:r>
              <a:rPr lang="en-US" dirty="0" smtClean="0"/>
              <a:t>Sponsored by Henry VII</a:t>
            </a:r>
          </a:p>
          <a:p>
            <a:pPr lvl="1"/>
            <a:r>
              <a:rPr lang="en-US" dirty="0" smtClean="0"/>
              <a:t>NW Passage?</a:t>
            </a:r>
          </a:p>
          <a:p>
            <a:r>
              <a:rPr lang="en-US" dirty="0" smtClean="0"/>
              <a:t>Limited exploration by England until Queen Elizabeth I in 1570s &amp; 1580s</a:t>
            </a:r>
          </a:p>
          <a:p>
            <a:r>
              <a:rPr lang="en-US" dirty="0" smtClean="0"/>
              <a:t>Economic strife</a:t>
            </a:r>
          </a:p>
          <a:p>
            <a:pPr lvl="1"/>
            <a:r>
              <a:rPr lang="en-US" dirty="0" smtClean="0"/>
              <a:t>Enclosure movement (farming to wool), limited land, high unemployment, rising population, &amp; limited food supply</a:t>
            </a:r>
          </a:p>
          <a:p>
            <a:pPr lvl="1"/>
            <a:r>
              <a:rPr lang="en-US" dirty="0" smtClean="0"/>
              <a:t>Rising class of merchants</a:t>
            </a:r>
          </a:p>
          <a:p>
            <a:pPr lvl="1"/>
            <a:r>
              <a:rPr lang="en-US" dirty="0" smtClean="0"/>
              <a:t>Mercantilism—nation was principal actor in the economy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888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Colonization viewed as a way to:</a:t>
            </a:r>
          </a:p>
          <a:p>
            <a:pPr lvl="1"/>
            <a:r>
              <a:rPr lang="en-US" dirty="0" smtClean="0"/>
              <a:t>Create new market</a:t>
            </a:r>
          </a:p>
          <a:p>
            <a:pPr lvl="1"/>
            <a:r>
              <a:rPr lang="en-US" dirty="0" smtClean="0"/>
              <a:t>Alleviate poverty &amp; overcrowding</a:t>
            </a:r>
          </a:p>
          <a:p>
            <a:pPr lvl="1"/>
            <a:r>
              <a:rPr lang="en-US" dirty="0" smtClean="0"/>
              <a:t>New resources</a:t>
            </a:r>
          </a:p>
          <a:p>
            <a:r>
              <a:rPr lang="en-US" dirty="0" smtClean="0"/>
              <a:t>Religious reasons</a:t>
            </a:r>
          </a:p>
          <a:p>
            <a:pPr lvl="1"/>
            <a:r>
              <a:rPr lang="en-US" dirty="0" smtClean="0"/>
              <a:t>Protestant Reformation 1517; King Henry VIII est. Anglican Church in 1529 (1509-1547)</a:t>
            </a:r>
          </a:p>
          <a:p>
            <a:pPr lvl="1"/>
            <a:r>
              <a:rPr lang="en-US" dirty="0" smtClean="0"/>
              <a:t>“Bloody Mary” restores Catholicism, persecutes Protestants  (1553-1558)</a:t>
            </a:r>
          </a:p>
          <a:p>
            <a:pPr lvl="1"/>
            <a:r>
              <a:rPr lang="en-US" dirty="0" smtClean="0"/>
              <a:t>Back to Protestantism w/ Elizabeth I (1558-1603)</a:t>
            </a:r>
          </a:p>
          <a:p>
            <a:pPr lvl="1"/>
            <a:r>
              <a:rPr lang="en-US" dirty="0" smtClean="0"/>
              <a:t>Catholics vs. Protestants</a:t>
            </a:r>
          </a:p>
          <a:p>
            <a:pPr lvl="2"/>
            <a:r>
              <a:rPr lang="en-US" dirty="0" smtClean="0"/>
              <a:t>Puritans, Separatists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5850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Experimented w/ colonization in England, 1560s &amp; 1570s</a:t>
            </a:r>
          </a:p>
          <a:p>
            <a:pPr lvl="1"/>
            <a:r>
              <a:rPr lang="en-US" dirty="0" smtClean="0"/>
              <a:t>Treated Irish as “savages” &amp; “beasts”</a:t>
            </a:r>
          </a:p>
          <a:p>
            <a:pPr lvl="1"/>
            <a:r>
              <a:rPr lang="en-US" dirty="0" smtClean="0"/>
              <a:t>Hoped to suppress &amp; isolate native Irish</a:t>
            </a:r>
          </a:p>
          <a:p>
            <a:r>
              <a:rPr lang="en-US" dirty="0" smtClean="0"/>
              <a:t>English must remain separate from natives</a:t>
            </a:r>
          </a:p>
          <a:p>
            <a:pPr lvl="1"/>
            <a:r>
              <a:rPr lang="en-US" dirty="0" smtClean="0"/>
              <a:t>Separate society; “pure” English culture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13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“Sea Dogs”—pirates—attacked Spanish ships</a:t>
            </a:r>
          </a:p>
          <a:p>
            <a:pPr lvl="1"/>
            <a:r>
              <a:rPr lang="en-US" dirty="0" smtClean="0"/>
              <a:t>Francis Drake</a:t>
            </a:r>
          </a:p>
          <a:p>
            <a:r>
              <a:rPr lang="en-US" dirty="0" smtClean="0"/>
              <a:t>Phillip II of Spain launched attack on England in 1588</a:t>
            </a:r>
          </a:p>
          <a:p>
            <a:pPr lvl="1"/>
            <a:r>
              <a:rPr lang="en-US" dirty="0" smtClean="0"/>
              <a:t>Spanish Armada was defeated by Brits</a:t>
            </a:r>
          </a:p>
          <a:p>
            <a:r>
              <a:rPr lang="en-US" dirty="0" smtClean="0"/>
              <a:t>Lost more ships in stormy weather while returning</a:t>
            </a:r>
          </a:p>
          <a:p>
            <a:r>
              <a:rPr lang="en-US" dirty="0" smtClean="0"/>
              <a:t>Cleared way for increased English exploration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drake_franci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54" r="225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552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1613127_f49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83" r="2983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mapa-mayas-aztecas-incas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48200" y="1586753"/>
            <a:ext cx="3769660" cy="45984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96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586752"/>
            <a:ext cx="4182872" cy="4953747"/>
          </a:xfrm>
        </p:spPr>
        <p:txBody>
          <a:bodyPr/>
          <a:lstStyle/>
          <a:p>
            <a:r>
              <a:rPr lang="en-US" dirty="0" smtClean="0"/>
              <a:t>1583—Sir Humphrey Gilbert—claimed Newfoundland</a:t>
            </a:r>
          </a:p>
          <a:p>
            <a:r>
              <a:rPr lang="en-US" dirty="0" smtClean="0"/>
              <a:t>1585 &amp; 1587—Sir Walter Raleigh--failed attempts to colonize Roanoke</a:t>
            </a:r>
          </a:p>
          <a:p>
            <a:pPr lvl="1"/>
            <a:r>
              <a:rPr lang="en-US" dirty="0" smtClean="0"/>
              <a:t>Virginia Dare</a:t>
            </a:r>
          </a:p>
          <a:p>
            <a:pPr lvl="1"/>
            <a:r>
              <a:rPr lang="en-US" dirty="0" smtClean="0"/>
              <a:t>“CROATOAN”—The “</a:t>
            </a:r>
            <a:r>
              <a:rPr lang="en-US" dirty="0" smtClean="0">
                <a:hlinkClick r:id="rId2"/>
              </a:rPr>
              <a:t>Lost Colony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roanoke-croatoan_73937_990x74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134" r="134"/>
          <a:stretch>
            <a:fillRect/>
          </a:stretch>
        </p:blipFill>
        <p:spPr>
          <a:xfrm>
            <a:off x="4572530" y="2511643"/>
            <a:ext cx="4571470" cy="2972485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81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French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1524—Giovanni de Verrazano (of Italy)—east coast, NY harbor</a:t>
            </a:r>
          </a:p>
          <a:p>
            <a:r>
              <a:rPr lang="en-US" dirty="0" smtClean="0"/>
              <a:t>1534-1542--Jacques Cartier—St. Lawrence River</a:t>
            </a:r>
          </a:p>
          <a:p>
            <a:pPr lvl="1"/>
            <a:r>
              <a:rPr lang="en-US" dirty="0" smtClean="0"/>
              <a:t>NW Passage?</a:t>
            </a:r>
          </a:p>
          <a:p>
            <a:r>
              <a:rPr lang="en-US" dirty="0" smtClean="0"/>
              <a:t>1608--Samuel de Champlain—1</a:t>
            </a:r>
            <a:r>
              <a:rPr lang="en-US" baseline="30000" dirty="0" smtClean="0"/>
              <a:t>st</a:t>
            </a:r>
            <a:r>
              <a:rPr lang="en-US" dirty="0" smtClean="0"/>
              <a:t> permanent settlement, Quebec on St. Lawrence River</a:t>
            </a:r>
          </a:p>
          <a:p>
            <a:pPr lvl="1"/>
            <a:r>
              <a:rPr lang="en-US" dirty="0" smtClean="0"/>
              <a:t>“Father of New France”</a:t>
            </a:r>
          </a:p>
          <a:p>
            <a:r>
              <a:rPr lang="en-US" dirty="0" smtClean="0"/>
              <a:t>1673—Louis Jolliet &amp; Fr. Jacques Marquette—explored upper Mississippi River</a:t>
            </a:r>
          </a:p>
          <a:p>
            <a:r>
              <a:rPr lang="en-US" dirty="0" smtClean="0"/>
              <a:t>1682—Robert de </a:t>
            </a:r>
            <a:r>
              <a:rPr lang="en-US" dirty="0" smtClean="0"/>
              <a:t>La </a:t>
            </a:r>
            <a:r>
              <a:rPr lang="en-US" dirty="0" smtClean="0"/>
              <a:t>Salle—Mississippi River basin, named it Louisiana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329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in population, but strong influence</a:t>
            </a:r>
          </a:p>
          <a:p>
            <a:r>
              <a:rPr lang="en-US" dirty="0" smtClean="0"/>
              <a:t>Far in to interior of N. America</a:t>
            </a:r>
          </a:p>
          <a:p>
            <a:r>
              <a:rPr lang="en-US" dirty="0" smtClean="0"/>
              <a:t>Fur trading &amp; trapping</a:t>
            </a:r>
          </a:p>
          <a:p>
            <a:r>
              <a:rPr lang="en-US" dirty="0" smtClean="0"/>
              <a:t>Jesuit missionaries</a:t>
            </a:r>
          </a:p>
          <a:p>
            <a:r>
              <a:rPr lang="en-US" dirty="0" smtClean="0"/>
              <a:t>Adapting native ways, inter-marriage</a:t>
            </a:r>
          </a:p>
          <a:p>
            <a:r>
              <a:rPr lang="en-US" dirty="0" smtClean="0"/>
              <a:t>Allies w/ </a:t>
            </a:r>
            <a:r>
              <a:rPr lang="en-US" dirty="0" err="1" smtClean="0"/>
              <a:t>Algonquins</a:t>
            </a:r>
            <a:r>
              <a:rPr lang="en-US" dirty="0" smtClean="0"/>
              <a:t>, enemies w/ Iroquois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987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1609—Henry Hudson (of England)—Hudson River &amp; New Amsterdam</a:t>
            </a:r>
          </a:p>
          <a:p>
            <a:pPr lvl="1"/>
            <a:r>
              <a:rPr lang="en-US" dirty="0" smtClean="0"/>
              <a:t>NW Passage?</a:t>
            </a:r>
          </a:p>
          <a:p>
            <a:r>
              <a:rPr lang="en-US" dirty="0" smtClean="0"/>
              <a:t>1624—Dutch West India Co. est. permanent settlements along Hudson, Delaware, &amp; Connecticut Rivers</a:t>
            </a:r>
          </a:p>
          <a:p>
            <a:pPr lvl="1"/>
            <a:r>
              <a:rPr lang="en-US" dirty="0" smtClean="0"/>
              <a:t>Population was diverse, but small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3991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753782" y="994834"/>
            <a:ext cx="3625111" cy="4826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6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Empire covered the Yucatan Peninsula (modern-day Guatemala, Belize, &amp; parts of Mexico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Rose to prominence by 6</a:t>
            </a:r>
            <a:r>
              <a:rPr lang="en-US" baseline="30000" dirty="0" smtClean="0"/>
              <a:t>th</a:t>
            </a:r>
            <a:r>
              <a:rPr lang="en-US" dirty="0" smtClean="0"/>
              <a:t> century AD</a:t>
            </a:r>
          </a:p>
          <a:p>
            <a:r>
              <a:rPr lang="en-US" dirty="0" smtClean="0"/>
              <a:t>Abandoned stone cities by 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Reasoning for rapid decline is still debated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298" y="1586753"/>
            <a:ext cx="3776472" cy="458386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hlinkClick r:id="rId2"/>
              </a:rPr>
              <a:t>Written language, numerical system (Zero!), accurate calendar (2012 Apocalypse???), expertise in astronomy, magnificent temples &amp; palaces</a:t>
            </a:r>
            <a:endParaRPr lang="en-US" dirty="0" smtClean="0"/>
          </a:p>
          <a:p>
            <a:r>
              <a:rPr lang="en-US" dirty="0" smtClean="0"/>
              <a:t>Advanced agriculture</a:t>
            </a:r>
          </a:p>
          <a:p>
            <a:pPr lvl="1"/>
            <a:r>
              <a:rPr lang="en-US" dirty="0" smtClean="0"/>
              <a:t>Field rotation</a:t>
            </a:r>
          </a:p>
          <a:p>
            <a:pPr lvl="1"/>
            <a:r>
              <a:rPr lang="en-US" dirty="0" smtClean="0"/>
              <a:t>Grew mostly corn, but also squash, pumpkins, sweet potatoes, cucumbers, peppers, tomatoes, tobacco, cacao (Chocolate!), etc.</a:t>
            </a:r>
          </a:p>
          <a:p>
            <a:pPr lvl="1"/>
            <a:r>
              <a:rPr lang="en-US" dirty="0" smtClean="0"/>
              <a:t>Domesticated turkeys, dogs (Huh!), ducks</a:t>
            </a:r>
          </a:p>
          <a:p>
            <a:pPr lvl="1"/>
            <a:r>
              <a:rPr lang="en-US" dirty="0" smtClean="0"/>
              <a:t>3 months of farming could produce enough food for a family for a year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29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Aztecs (“</a:t>
            </a:r>
            <a:r>
              <a:rPr lang="en-US" dirty="0" err="1" smtClean="0"/>
              <a:t>Mexica</a:t>
            </a:r>
            <a:r>
              <a:rPr lang="en-US" dirty="0" smtClean="0"/>
              <a:t>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South-central region of modern-day Mexico</a:t>
            </a:r>
          </a:p>
          <a:p>
            <a:r>
              <a:rPr lang="en-US" dirty="0" smtClean="0"/>
              <a:t>Rose to prominence in 13</a:t>
            </a:r>
            <a:r>
              <a:rPr lang="en-US" baseline="30000" dirty="0" smtClean="0"/>
              <a:t>th</a:t>
            </a:r>
            <a:r>
              <a:rPr lang="en-US" dirty="0" smtClean="0"/>
              <a:t> century AD</a:t>
            </a:r>
          </a:p>
          <a:p>
            <a:r>
              <a:rPr lang="en-US" dirty="0" smtClean="0">
                <a:hlinkClick r:id="rId2"/>
              </a:rPr>
              <a:t>Fell quickly after Cortez arrived in 1519</a:t>
            </a:r>
            <a:endParaRPr lang="en-US" dirty="0" smtClean="0"/>
          </a:p>
          <a:p>
            <a:pPr lvl="1"/>
            <a:r>
              <a:rPr lang="en-US" dirty="0" smtClean="0"/>
              <a:t>240K Aztecs were killed between 1519-1521</a:t>
            </a:r>
          </a:p>
          <a:p>
            <a:r>
              <a:rPr lang="en-US" dirty="0"/>
              <a:t>Capital city of Tenochtitlan (later Mexico City) had population of up to 200K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Religion involved human sacrifices</a:t>
            </a:r>
          </a:p>
          <a:p>
            <a:r>
              <a:rPr lang="en-US" dirty="0" smtClean="0"/>
              <a:t>Advanced agriculture:</a:t>
            </a:r>
          </a:p>
          <a:p>
            <a:pPr lvl="1"/>
            <a:r>
              <a:rPr lang="en-US" dirty="0" smtClean="0"/>
              <a:t>Maize, beans, squashes, potatoes, tomatoes, onions, peppers, avocadoes, etc.</a:t>
            </a:r>
          </a:p>
          <a:p>
            <a:pPr lvl="1"/>
            <a:r>
              <a:rPr lang="en-US" dirty="0" smtClean="0"/>
              <a:t>Irrigation &amp; intensive cultivation</a:t>
            </a:r>
          </a:p>
          <a:p>
            <a:pPr lvl="1"/>
            <a:r>
              <a:rPr lang="en-US" dirty="0" err="1" smtClean="0"/>
              <a:t>Chinampas</a:t>
            </a:r>
            <a:endParaRPr lang="en-US" dirty="0" smtClean="0"/>
          </a:p>
          <a:p>
            <a:pPr lvl="2"/>
            <a:r>
              <a:rPr lang="en-US" dirty="0" smtClean="0"/>
              <a:t>Gardens grown on lakes</a:t>
            </a:r>
          </a:p>
          <a:p>
            <a:pPr lvl="1"/>
            <a:r>
              <a:rPr lang="en-US" dirty="0" smtClean="0"/>
              <a:t>Hunting (bows &amp; arrows) &amp; fishing (spears &amp; nets)</a:t>
            </a:r>
          </a:p>
          <a:p>
            <a:pPr lvl="1"/>
            <a:r>
              <a:rPr lang="en-US" dirty="0" smtClean="0"/>
              <a:t>Domesticated turkeys &amp; dogs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08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377" y="1586753"/>
            <a:ext cx="4656033" cy="48634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Located along west coast of South America; Andes Mountains</a:t>
            </a:r>
          </a:p>
          <a:p>
            <a:r>
              <a:rPr lang="en-US" dirty="0" smtClean="0"/>
              <a:t>Largest empire of the 3</a:t>
            </a:r>
          </a:p>
          <a:p>
            <a:pPr lvl="1"/>
            <a:r>
              <a:rPr lang="en-US" dirty="0" smtClean="0"/>
              <a:t>Much territory acquired by force</a:t>
            </a:r>
          </a:p>
          <a:p>
            <a:r>
              <a:rPr lang="en-US" dirty="0" smtClean="0"/>
              <a:t>Arose in 13</a:t>
            </a:r>
            <a:r>
              <a:rPr lang="en-US" baseline="30000" dirty="0" smtClean="0"/>
              <a:t>th</a:t>
            </a:r>
            <a:r>
              <a:rPr lang="en-US" dirty="0" smtClean="0"/>
              <a:t> century; prominence by 15</a:t>
            </a:r>
            <a:r>
              <a:rPr lang="en-US" baseline="30000" dirty="0" smtClean="0"/>
              <a:t>th</a:t>
            </a:r>
            <a:r>
              <a:rPr lang="en-US" dirty="0" smtClean="0"/>
              <a:t> century under leadership of </a:t>
            </a:r>
            <a:r>
              <a:rPr lang="en-US" dirty="0" err="1" smtClean="0"/>
              <a:t>Pachacuti</a:t>
            </a:r>
            <a:endParaRPr lang="en-US" dirty="0" smtClean="0"/>
          </a:p>
          <a:p>
            <a:r>
              <a:rPr lang="en-US" dirty="0" smtClean="0"/>
              <a:t>Royal palaces, temples, sewer lines, elaborate water systems, abundance of gold</a:t>
            </a:r>
          </a:p>
          <a:p>
            <a:r>
              <a:rPr lang="en-US" dirty="0" smtClean="0"/>
              <a:t>Conquered by </a:t>
            </a:r>
            <a:r>
              <a:rPr lang="en-US" dirty="0" err="1" smtClean="0"/>
              <a:t>Pizzarro</a:t>
            </a:r>
            <a:r>
              <a:rPr lang="en-US" dirty="0" smtClean="0"/>
              <a:t> in 1530s; population also devastated by small pox &amp; other disease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4410" y="1586753"/>
            <a:ext cx="3370262" cy="45838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Rugged terrain made farming difficult</a:t>
            </a:r>
          </a:p>
          <a:p>
            <a:pPr lvl="1"/>
            <a:r>
              <a:rPr lang="en-US" dirty="0" smtClean="0"/>
              <a:t>Terraced the land, irrigation, road system</a:t>
            </a:r>
          </a:p>
          <a:p>
            <a:pPr lvl="1"/>
            <a:r>
              <a:rPr lang="en-US" dirty="0" smtClean="0"/>
              <a:t>Corn, potatoes, grains, cotton, peanuts, cacao</a:t>
            </a:r>
          </a:p>
          <a:p>
            <a:pPr lvl="1"/>
            <a:r>
              <a:rPr lang="en-US" dirty="0"/>
              <a:t>Region around Lake Titicaca provided much flat farmland; became a fertile </a:t>
            </a:r>
            <a:r>
              <a:rPr lang="en-US" dirty="0" smtClean="0"/>
              <a:t>breadbasket</a:t>
            </a:r>
            <a:endParaRPr lang="en-US" dirty="0"/>
          </a:p>
          <a:p>
            <a:pPr lvl="1"/>
            <a:r>
              <a:rPr lang="en-US" dirty="0" smtClean="0"/>
              <a:t>Domesticated llamas &amp; alpacas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66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Highly organized societies</a:t>
            </a:r>
          </a:p>
          <a:p>
            <a:r>
              <a:rPr lang="en-US" dirty="0" smtClean="0"/>
              <a:t>Extensive trade</a:t>
            </a:r>
          </a:p>
          <a:p>
            <a:r>
              <a:rPr lang="en-US" dirty="0" smtClean="0"/>
              <a:t>Created calendars</a:t>
            </a:r>
          </a:p>
          <a:p>
            <a:r>
              <a:rPr lang="en-US" dirty="0" smtClean="0"/>
              <a:t>Cultivated crops &amp; had stable food supplies</a:t>
            </a:r>
          </a:p>
          <a:p>
            <a:pPr lvl="1"/>
            <a:r>
              <a:rPr lang="en-US" dirty="0" smtClean="0"/>
              <a:t>Esp. corn for Mayas &amp; Aztecs, potatoes for Incas</a:t>
            </a:r>
          </a:p>
          <a:p>
            <a:pPr lvl="1"/>
            <a:endParaRPr lang="en-US" dirty="0"/>
          </a:p>
        </p:txBody>
      </p:sp>
      <p:pic>
        <p:nvPicPr>
          <p:cNvPr id="7" name="Content Placeholder 6" descr="Patallacta-236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2532" r="22532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2877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Much smaller population</a:t>
            </a:r>
          </a:p>
          <a:p>
            <a:r>
              <a:rPr lang="en-US" dirty="0" smtClean="0"/>
              <a:t>1-10 million</a:t>
            </a:r>
          </a:p>
          <a:p>
            <a:r>
              <a:rPr lang="en-US" dirty="0" smtClean="0"/>
              <a:t>Smaller, less sophisticated societies</a:t>
            </a:r>
          </a:p>
          <a:p>
            <a:r>
              <a:rPr lang="en-US" dirty="0" smtClean="0"/>
              <a:t>More nomadic; corn cultivation spread northward slowly</a:t>
            </a:r>
          </a:p>
          <a:p>
            <a:r>
              <a:rPr lang="en-US" dirty="0" smtClean="0"/>
              <a:t>Hunting, gathering, fishing</a:t>
            </a:r>
          </a:p>
        </p:txBody>
      </p:sp>
      <p:pic>
        <p:nvPicPr>
          <p:cNvPr id="6" name="Content Placeholder 4" descr="1613127_f49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83" r="2983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42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900</TotalTime>
  <Words>2067</Words>
  <Application>Microsoft Macintosh PowerPoint</Application>
  <PresentationFormat>On-screen Show (4:3)</PresentationFormat>
  <Paragraphs>291</Paragraphs>
  <Slides>44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Venture</vt:lpstr>
      <vt:lpstr>Period 1: 1491-1607</vt:lpstr>
      <vt:lpstr>Key Concept 1.1</vt:lpstr>
      <vt:lpstr>Pre-Contact</vt:lpstr>
      <vt:lpstr>Slide 4</vt:lpstr>
      <vt:lpstr>Mayas</vt:lpstr>
      <vt:lpstr>Aztecs (“Mexica”)</vt:lpstr>
      <vt:lpstr>Incas</vt:lpstr>
      <vt:lpstr>Similarities</vt:lpstr>
      <vt:lpstr>North America</vt:lpstr>
      <vt:lpstr>Pre-Contact Regions</vt:lpstr>
      <vt:lpstr>American Southwest</vt:lpstr>
      <vt:lpstr>California</vt:lpstr>
      <vt:lpstr>Eastern Woodlands</vt:lpstr>
      <vt:lpstr>Great Basin</vt:lpstr>
      <vt:lpstr>Great Plains</vt:lpstr>
      <vt:lpstr>Pacific Northwest</vt:lpstr>
      <vt:lpstr>Key Concept 1.2</vt:lpstr>
      <vt:lpstr>European Exploration</vt:lpstr>
      <vt:lpstr>Reasons to Explore</vt:lpstr>
      <vt:lpstr>Prince Henry &amp; Portugal</vt:lpstr>
      <vt:lpstr>Slide 21</vt:lpstr>
      <vt:lpstr>Christopher Columbus</vt:lpstr>
      <vt:lpstr>Christopher Columbus</vt:lpstr>
      <vt:lpstr>Slide 24</vt:lpstr>
      <vt:lpstr>Slide 25</vt:lpstr>
      <vt:lpstr>Magellan’s Route</vt:lpstr>
      <vt:lpstr>Slide 27</vt:lpstr>
      <vt:lpstr>The Conquistadores</vt:lpstr>
      <vt:lpstr>Slide 29</vt:lpstr>
      <vt:lpstr>Spanish Empire</vt:lpstr>
      <vt:lpstr>Spanish Empire</vt:lpstr>
      <vt:lpstr>Spanish Empire </vt:lpstr>
      <vt:lpstr>Spanish Empire</vt:lpstr>
      <vt:lpstr>Africa &amp; America</vt:lpstr>
      <vt:lpstr>Slide 35</vt:lpstr>
      <vt:lpstr>The English</vt:lpstr>
      <vt:lpstr>The English</vt:lpstr>
      <vt:lpstr>The English</vt:lpstr>
      <vt:lpstr>The English</vt:lpstr>
      <vt:lpstr>The English</vt:lpstr>
      <vt:lpstr>The French</vt:lpstr>
      <vt:lpstr>The French</vt:lpstr>
      <vt:lpstr>The Dutch</vt:lpstr>
      <vt:lpstr>Slide 44</vt:lpstr>
    </vt:vector>
  </TitlesOfParts>
  <Company>LPS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1: 1491-1607</dc:title>
  <dc:creator>LPS LPS</dc:creator>
  <cp:lastModifiedBy>Joe Schlegelmilch</cp:lastModifiedBy>
  <cp:revision>48</cp:revision>
  <dcterms:created xsi:type="dcterms:W3CDTF">2014-08-21T14:06:51Z</dcterms:created>
  <dcterms:modified xsi:type="dcterms:W3CDTF">2014-08-21T17:47:19Z</dcterms:modified>
</cp:coreProperties>
</file>