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B0D6-F8D3-4D48-B5A3-5616B5CB1490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9227-02D3-0742-B4DC-D35237BE71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B0D6-F8D3-4D48-B5A3-5616B5CB1490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9227-02D3-0742-B4DC-D35237BE7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B0D6-F8D3-4D48-B5A3-5616B5CB1490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9227-02D3-0742-B4DC-D35237BE7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B0D6-F8D3-4D48-B5A3-5616B5CB1490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9227-02D3-0742-B4DC-D35237BE7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B0D6-F8D3-4D48-B5A3-5616B5CB1490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9227-02D3-0742-B4DC-D35237BE7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B0D6-F8D3-4D48-B5A3-5616B5CB1490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9227-02D3-0742-B4DC-D35237BE7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B0D6-F8D3-4D48-B5A3-5616B5CB1490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9227-02D3-0742-B4DC-D35237BE7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B0D6-F8D3-4D48-B5A3-5616B5CB1490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9227-02D3-0742-B4DC-D35237BE7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B0D6-F8D3-4D48-B5A3-5616B5CB1490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9227-02D3-0742-B4DC-D35237BE7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B0D6-F8D3-4D48-B5A3-5616B5CB1490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9227-02D3-0742-B4DC-D35237BE71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C89B0D6-F8D3-4D48-B5A3-5616B5CB1490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50E9227-02D3-0742-B4DC-D35237BE7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FC89B0D6-F8D3-4D48-B5A3-5616B5CB1490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550E9227-02D3-0742-B4DC-D35237BE7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Changing American Population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262-277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Consolidation of RR’s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Linkage of lines to make RR lines longer</a:t>
            </a:r>
          </a:p>
          <a:p>
            <a:r>
              <a:rPr lang="en-US" dirty="0" smtClean="0"/>
              <a:t>Lots of examples on page 272</a:t>
            </a:r>
          </a:p>
          <a:p>
            <a:r>
              <a:rPr lang="en-US" dirty="0" smtClean="0"/>
              <a:t>Lines would divert traffic from Erie Canal and Mississippi River</a:t>
            </a:r>
          </a:p>
          <a:p>
            <a:r>
              <a:rPr lang="en-US" dirty="0" smtClean="0"/>
              <a:t>RR’s helped weaken the connection between the northwest and the south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P</a:t>
            </a:r>
            <a:r>
              <a:rPr lang="en-US" dirty="0" smtClean="0"/>
              <a:t>ay for RR Boom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sources:</a:t>
            </a:r>
          </a:p>
          <a:p>
            <a:pPr lvl="1"/>
            <a:r>
              <a:rPr lang="en-US" dirty="0" smtClean="0"/>
              <a:t>Private American investors</a:t>
            </a:r>
          </a:p>
          <a:p>
            <a:pPr lvl="1"/>
            <a:r>
              <a:rPr lang="en-US" dirty="0" smtClean="0"/>
              <a:t>RR companies borrowed large sums of $$$</a:t>
            </a:r>
          </a:p>
          <a:p>
            <a:pPr lvl="1"/>
            <a:r>
              <a:rPr lang="en-US" dirty="0" smtClean="0"/>
              <a:t>Local governments, states, counties, cities, towns</a:t>
            </a:r>
          </a:p>
          <a:p>
            <a:pPr lvl="1"/>
            <a:r>
              <a:rPr lang="en-US" dirty="0" smtClean="0"/>
              <a:t>Federal </a:t>
            </a:r>
            <a:r>
              <a:rPr lang="en-US" dirty="0" err="1" smtClean="0"/>
              <a:t>gov’t</a:t>
            </a:r>
            <a:endParaRPr lang="en-US" dirty="0" smtClean="0"/>
          </a:p>
          <a:p>
            <a:pPr lvl="1"/>
            <a:r>
              <a:rPr lang="en-US" dirty="0" smtClean="0"/>
              <a:t>Congressional grants to aid RR’s in 11 states by 1860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Innovations in Communications and Journalism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Telegraph:</a:t>
            </a:r>
          </a:p>
          <a:p>
            <a:pPr lvl="1"/>
            <a:r>
              <a:rPr lang="en-US" dirty="0" smtClean="0"/>
              <a:t>Samuel Morse, 1844</a:t>
            </a:r>
          </a:p>
          <a:p>
            <a:pPr lvl="1"/>
            <a:r>
              <a:rPr lang="en-US" dirty="0" smtClean="0"/>
              <a:t>Transmitted from Baltimore to Washington, D.C.</a:t>
            </a:r>
          </a:p>
          <a:p>
            <a:pPr lvl="1"/>
            <a:r>
              <a:rPr lang="en-US" dirty="0" smtClean="0"/>
              <a:t>Low cost system of communication</a:t>
            </a:r>
          </a:p>
          <a:p>
            <a:pPr lvl="1"/>
            <a:r>
              <a:rPr lang="en-US" dirty="0" smtClean="0"/>
              <a:t>50,000 miles of wire connected by 1860 coast to coast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Innovations in Communications and Journalism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Steam cylinder rotary press</a:t>
            </a:r>
          </a:p>
          <a:p>
            <a:r>
              <a:rPr lang="en-US" dirty="0" smtClean="0"/>
              <a:t>Associated Press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Commerce and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to consider: (</a:t>
            </a:r>
            <a:r>
              <a:rPr lang="en-US" dirty="0" err="1" smtClean="0"/>
              <a:t>p</a:t>
            </a:r>
            <a:r>
              <a:rPr lang="en-US" dirty="0" smtClean="0"/>
              <a:t>. 275)</a:t>
            </a:r>
          </a:p>
          <a:p>
            <a:pPr lvl="1"/>
            <a:r>
              <a:rPr lang="en-US" dirty="0" smtClean="0"/>
              <a:t>Retail distribution of goods changed</a:t>
            </a:r>
          </a:p>
          <a:p>
            <a:pPr lvl="1"/>
            <a:r>
              <a:rPr lang="en-US" dirty="0" smtClean="0"/>
              <a:t>Limited partnerships remained, but growth of corporations began here</a:t>
            </a:r>
          </a:p>
          <a:p>
            <a:pPr lvl="1"/>
            <a:r>
              <a:rPr lang="en-US" dirty="0" smtClean="0"/>
              <a:t>Limited liability</a:t>
            </a:r>
          </a:p>
          <a:p>
            <a:pPr lvl="1"/>
            <a:r>
              <a:rPr lang="en-US" dirty="0" smtClean="0"/>
              <a:t>Credit was a way to borrow, but bank did not have enough equity to support the borrowing</a:t>
            </a:r>
          </a:p>
          <a:p>
            <a:pPr lvl="1"/>
            <a:r>
              <a:rPr lang="en-US" dirty="0" smtClean="0"/>
              <a:t>Bank failures were frequent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the Factory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far the biggest economic development of the mid-19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Started with textile industry (discussed)</a:t>
            </a:r>
          </a:p>
          <a:p>
            <a:r>
              <a:rPr lang="en-US" dirty="0" smtClean="0"/>
              <a:t>Shoe industry in MA</a:t>
            </a:r>
          </a:p>
          <a:p>
            <a:r>
              <a:rPr lang="en-US" dirty="0" smtClean="0"/>
              <a:t>Total value of manufactured goods rose from almost $500 million in 1840 to $2 billion in 1860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in the Northeast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half of the “factories” were in the northeast</a:t>
            </a:r>
          </a:p>
          <a:p>
            <a:r>
              <a:rPr lang="en-US" dirty="0" smtClean="0"/>
              <a:t>Those “factories” produced over 2/3 of the nation’s manufactured goods</a:t>
            </a:r>
          </a:p>
          <a:p>
            <a:r>
              <a:rPr lang="en-US" dirty="0" smtClean="0"/>
              <a:t>Almost ¾ of the people working in manufacturing were employed in N.E. and Mid-Atlantic states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Advances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Turret lathe, milling machine, precision grinding machine, sewing machine</a:t>
            </a:r>
          </a:p>
          <a:p>
            <a:r>
              <a:rPr lang="en-US" dirty="0" smtClean="0"/>
              <a:t>Interchangeable parts: Eli Whitney and Simeon North</a:t>
            </a:r>
          </a:p>
          <a:p>
            <a:pPr lvl="1"/>
            <a:r>
              <a:rPr lang="en-US" dirty="0" smtClean="0"/>
              <a:t>Affected watches and clocks, locomotives, steam engines, farm tools, bicycles, sewing machines, typewriters, cash registers, automobile in upcoming years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Advances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Patents:</a:t>
            </a:r>
          </a:p>
          <a:p>
            <a:r>
              <a:rPr lang="en-US" dirty="0" smtClean="0"/>
              <a:t>Charles Goodyear: vulcanizing rubber</a:t>
            </a:r>
          </a:p>
          <a:p>
            <a:r>
              <a:rPr lang="en-US" dirty="0" smtClean="0"/>
              <a:t>Elias Howe: sewing machine, which Singer improved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Power: still?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waterfalls could be channeled to provide power for the mills</a:t>
            </a:r>
          </a:p>
          <a:p>
            <a:r>
              <a:rPr lang="en-US" dirty="0" smtClean="0"/>
              <a:t>Factories would close if water was frozen in winter</a:t>
            </a:r>
          </a:p>
          <a:p>
            <a:r>
              <a:rPr lang="en-US" dirty="0" smtClean="0"/>
              <a:t>That is one reason factories looked for other power: to be open year-round!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Increase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Reasons:</a:t>
            </a:r>
          </a:p>
          <a:p>
            <a:pPr lvl="1"/>
            <a:r>
              <a:rPr lang="en-US" dirty="0" smtClean="0"/>
              <a:t>Booming agricultural economy of the west</a:t>
            </a:r>
          </a:p>
          <a:p>
            <a:pPr lvl="2"/>
            <a:r>
              <a:rPr lang="en-US" dirty="0" smtClean="0"/>
              <a:t>Cities became centers of trade (</a:t>
            </a:r>
            <a:r>
              <a:rPr lang="en-US" dirty="0" err="1" smtClean="0"/>
              <a:t>p</a:t>
            </a:r>
            <a:r>
              <a:rPr lang="en-US" dirty="0" smtClean="0"/>
              <a:t>. 263 shows examples)</a:t>
            </a:r>
          </a:p>
          <a:p>
            <a:pPr lvl="1"/>
            <a:r>
              <a:rPr lang="en-US" dirty="0" smtClean="0"/>
              <a:t>Improvements in public health</a:t>
            </a:r>
          </a:p>
          <a:p>
            <a:pPr lvl="2"/>
            <a:r>
              <a:rPr lang="en-US" dirty="0" smtClean="0"/>
              <a:t>Birth rate was lower</a:t>
            </a:r>
          </a:p>
          <a:p>
            <a:pPr lvl="2"/>
            <a:r>
              <a:rPr lang="en-US" dirty="0" smtClean="0"/>
              <a:t>Death rate was far lower, allowing for population increase</a:t>
            </a:r>
          </a:p>
          <a:p>
            <a:pPr lvl="1"/>
            <a:r>
              <a:rPr lang="en-US" dirty="0" smtClean="0"/>
              <a:t>Immigration</a:t>
            </a:r>
          </a:p>
          <a:p>
            <a:pPr lvl="2"/>
            <a:r>
              <a:rPr lang="en-US" dirty="0" smtClean="0"/>
              <a:t>Growth of cities was dramatic between 1840-1860</a:t>
            </a:r>
          </a:p>
          <a:p>
            <a:pPr lvl="2"/>
            <a:r>
              <a:rPr lang="en-US" dirty="0" smtClean="0"/>
              <a:t>P. 263 shows city growth examples</a:t>
            </a:r>
            <a:endParaRPr lang="en-US" dirty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Wood, Coal, Petroleum (later), Water</a:t>
            </a:r>
          </a:p>
          <a:p>
            <a:endParaRPr lang="en-US" dirty="0"/>
          </a:p>
          <a:p>
            <a:r>
              <a:rPr lang="en-US" dirty="0" smtClean="0"/>
              <a:t>Coal:</a:t>
            </a:r>
          </a:p>
          <a:p>
            <a:pPr lvl="1"/>
            <a:r>
              <a:rPr lang="en-US" dirty="0" smtClean="0"/>
              <a:t>Replacing wood and water power as fuel</a:t>
            </a:r>
          </a:p>
          <a:p>
            <a:pPr lvl="1"/>
            <a:r>
              <a:rPr lang="en-US" dirty="0" smtClean="0"/>
              <a:t>Mostly in PA, near Pittsburgh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Nativism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defense of native-born people and a hostility to foreign-born</a:t>
            </a:r>
          </a:p>
          <a:p>
            <a:r>
              <a:rPr lang="en-US" dirty="0" smtClean="0"/>
              <a:t>Also a desire to slow immigration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Nativists</a:t>
            </a:r>
            <a:r>
              <a:rPr lang="en-US" dirty="0" smtClean="0"/>
              <a:t> would say that new immigrants were inferior to older Americans</a:t>
            </a:r>
          </a:p>
          <a:p>
            <a:pPr lvl="1"/>
            <a:r>
              <a:rPr lang="en-US" dirty="0" smtClean="0"/>
              <a:t>Saw them as about the same as Native Americans</a:t>
            </a:r>
          </a:p>
          <a:p>
            <a:pPr lvl="1"/>
            <a:r>
              <a:rPr lang="en-US" dirty="0" smtClean="0"/>
              <a:t>They would say that immigrants were socially unfit</a:t>
            </a:r>
          </a:p>
          <a:p>
            <a:pPr lvl="1"/>
            <a:r>
              <a:rPr lang="en-US" dirty="0" smtClean="0"/>
              <a:t>Some said immigrants stole jobs from workforce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Native American Party: 1837</a:t>
            </a:r>
          </a:p>
          <a:p>
            <a:pPr lvl="1"/>
            <a:r>
              <a:rPr lang="en-US" dirty="0" smtClean="0"/>
              <a:t>Anti-immigration group</a:t>
            </a:r>
          </a:p>
          <a:p>
            <a:pPr lvl="1"/>
            <a:r>
              <a:rPr lang="en-US" dirty="0" smtClean="0"/>
              <a:t>Held their own convention in 1845</a:t>
            </a:r>
          </a:p>
          <a:p>
            <a:r>
              <a:rPr lang="en-US" dirty="0" smtClean="0"/>
              <a:t>Know-Nothings: 1845-1850</a:t>
            </a:r>
          </a:p>
          <a:p>
            <a:pPr lvl="1"/>
            <a:r>
              <a:rPr lang="en-US" dirty="0" smtClean="0"/>
              <a:t>First called “Supreme Order of the Star-Spangled Banner”</a:t>
            </a:r>
          </a:p>
          <a:p>
            <a:pPr lvl="1"/>
            <a:r>
              <a:rPr lang="en-US" dirty="0" smtClean="0"/>
              <a:t>Banned Catholics from holding public office, restrictive naturalization laws, literacy tests for voting among their demands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Know-Nothings led to American Party in 1852 in the west</a:t>
            </a:r>
          </a:p>
          <a:p>
            <a:r>
              <a:rPr lang="en-US" dirty="0" smtClean="0"/>
              <a:t>They actually won control of MA state </a:t>
            </a:r>
            <a:r>
              <a:rPr lang="en-US" dirty="0" err="1" smtClean="0"/>
              <a:t>gov’t</a:t>
            </a:r>
            <a:r>
              <a:rPr lang="en-US" dirty="0" smtClean="0"/>
              <a:t> in 1854, won large number of seats in PA and NY</a:t>
            </a:r>
          </a:p>
          <a:p>
            <a:r>
              <a:rPr lang="en-US" dirty="0" smtClean="0"/>
              <a:t>This was the peak of their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Transportation, Communications,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Canal Age:</a:t>
            </a:r>
          </a:p>
          <a:p>
            <a:pPr>
              <a:buNone/>
            </a:pPr>
            <a:r>
              <a:rPr lang="en-US" dirty="0" smtClean="0"/>
              <a:t>We have discussed this already, at great length! If you do not know this information, read it!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Pages 269-271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Transportation, Communications,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Railroads:</a:t>
            </a:r>
          </a:p>
          <a:p>
            <a:pPr lvl="1"/>
            <a:r>
              <a:rPr lang="en-US" dirty="0" smtClean="0"/>
              <a:t>1804: inventors had been experimenting with steam engines for land vehicles</a:t>
            </a:r>
          </a:p>
          <a:p>
            <a:pPr lvl="1"/>
            <a:r>
              <a:rPr lang="en-US" dirty="0" smtClean="0"/>
              <a:t>1820: first locomotive is run around a </a:t>
            </a:r>
            <a:r>
              <a:rPr lang="en-US" dirty="0" smtClean="0"/>
              <a:t>track in NJ</a:t>
            </a:r>
          </a:p>
          <a:p>
            <a:pPr lvl="1"/>
            <a:r>
              <a:rPr lang="en-US" dirty="0" smtClean="0"/>
              <a:t>1825: first RR line opened </a:t>
            </a:r>
            <a:r>
              <a:rPr lang="en-US" smtClean="0"/>
              <a:t>in</a:t>
            </a:r>
            <a:r>
              <a:rPr lang="en-US" smtClean="0"/>
              <a:t> </a:t>
            </a:r>
            <a:r>
              <a:rPr lang="en-US" smtClean="0"/>
              <a:t>England</a:t>
            </a:r>
            <a:endParaRPr lang="en-US" smtClean="0"/>
          </a:p>
          <a:p>
            <a:pPr lvl="1"/>
            <a:r>
              <a:rPr lang="en-US" dirty="0" smtClean="0"/>
              <a:t>First company: Baltimore and Ohio, 1830</a:t>
            </a:r>
          </a:p>
          <a:p>
            <a:pPr lvl="1"/>
            <a:r>
              <a:rPr lang="en-US" dirty="0" smtClean="0"/>
              <a:t>By 1836, 1,000+ miles of track had been laid in 11 states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Transportation, Communications,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Railroads:</a:t>
            </a:r>
          </a:p>
          <a:p>
            <a:pPr lvl="1"/>
            <a:r>
              <a:rPr lang="en-US" dirty="0" smtClean="0"/>
              <a:t>Were short</a:t>
            </a:r>
          </a:p>
          <a:p>
            <a:pPr lvl="1"/>
            <a:r>
              <a:rPr lang="en-US" dirty="0" smtClean="0"/>
              <a:t>Connected water routes</a:t>
            </a:r>
          </a:p>
          <a:p>
            <a:pPr lvl="1"/>
            <a:r>
              <a:rPr lang="en-US" dirty="0" smtClean="0"/>
              <a:t>No linkage of one RR company to another</a:t>
            </a:r>
          </a:p>
          <a:p>
            <a:pPr lvl="1"/>
            <a:r>
              <a:rPr lang="en-US" dirty="0" smtClean="0"/>
              <a:t>Track sizes (gauges) were not uniform</a:t>
            </a:r>
          </a:p>
          <a:p>
            <a:pPr lvl="1"/>
            <a:r>
              <a:rPr lang="en-US" dirty="0" smtClean="0"/>
              <a:t>Schedules did not match</a:t>
            </a:r>
          </a:p>
          <a:p>
            <a:pPr lvl="1"/>
            <a:r>
              <a:rPr lang="en-US" dirty="0" smtClean="0"/>
              <a:t>Constant wrecks!</a:t>
            </a:r>
          </a:p>
          <a:p>
            <a:pPr lvl="1"/>
            <a:r>
              <a:rPr lang="en-US" dirty="0" smtClean="0"/>
              <a:t>Slow improvements in 1830’s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Transportation, Communications,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Triumph of RR:</a:t>
            </a:r>
          </a:p>
          <a:p>
            <a:pPr lvl="1"/>
            <a:r>
              <a:rPr lang="en-US" dirty="0" smtClean="0"/>
              <a:t>By 1860, there was almost 30,000 miles of track</a:t>
            </a:r>
          </a:p>
          <a:p>
            <a:pPr lvl="1"/>
            <a:r>
              <a:rPr lang="en-US" dirty="0" smtClean="0"/>
              <a:t>Most was in northeast but reached far and wide</a:t>
            </a:r>
          </a:p>
          <a:p>
            <a:pPr lvl="1"/>
            <a:r>
              <a:rPr lang="en-US" dirty="0" smtClean="0"/>
              <a:t>See map on page 273!!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1674</TotalTime>
  <Words>792</Words>
  <Application>Microsoft Macintosh PowerPoint</Application>
  <PresentationFormat>On-screen Show (4:3)</PresentationFormat>
  <Paragraphs>112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Changing American Population</vt:lpstr>
      <vt:lpstr>Population Increase</vt:lpstr>
      <vt:lpstr>Nativism</vt:lpstr>
      <vt:lpstr>Small Parties</vt:lpstr>
      <vt:lpstr>Small Parties</vt:lpstr>
      <vt:lpstr>Transportation, Communications, Technology</vt:lpstr>
      <vt:lpstr>Transportation, Communications, Technology</vt:lpstr>
      <vt:lpstr>Transportation, Communications, Technology</vt:lpstr>
      <vt:lpstr>Transportation, Communications, Technology</vt:lpstr>
      <vt:lpstr>Consolidation of RR’s</vt:lpstr>
      <vt:lpstr>How To Pay for RR Boom</vt:lpstr>
      <vt:lpstr>Innovations in Communications and Journalism</vt:lpstr>
      <vt:lpstr>Innovations in Communications and Journalism</vt:lpstr>
      <vt:lpstr>Commerce and Industry</vt:lpstr>
      <vt:lpstr>Rise of the Factory</vt:lpstr>
      <vt:lpstr>Industry in the Northeast</vt:lpstr>
      <vt:lpstr>Technological Advances</vt:lpstr>
      <vt:lpstr>Technological Advances</vt:lpstr>
      <vt:lpstr>Water Power: still?</vt:lpstr>
      <vt:lpstr>Energy Sources</vt:lpstr>
    </vt:vector>
  </TitlesOfParts>
  <Company>Lincoln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American Population</dc:title>
  <dc:creator>Joe Schlegelmilch</dc:creator>
  <cp:lastModifiedBy>Joe Schlegelmilch</cp:lastModifiedBy>
  <cp:revision>4</cp:revision>
  <dcterms:created xsi:type="dcterms:W3CDTF">2013-11-04T15:02:22Z</dcterms:created>
  <dcterms:modified xsi:type="dcterms:W3CDTF">2013-11-04T15:33:03Z</dcterms:modified>
</cp:coreProperties>
</file>