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3/26/15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3/26/15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3/26/15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3/26/15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3/26/15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3/26/15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3/26/15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3/26/15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3/26/15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3/26/15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3/26/15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3/26/15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hyperlink" Target="http://www.pbs.org/wgbh/amex/zoot/eng_sfeature/sf_zoot.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gif"/><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80" y="3940053"/>
            <a:ext cx="8269117" cy="1731982"/>
          </a:xfrm>
        </p:spPr>
        <p:txBody>
          <a:bodyPr/>
          <a:lstStyle/>
          <a:p>
            <a:r>
              <a:rPr lang="en-US" dirty="0" smtClean="0"/>
              <a:t>18.5:</a:t>
            </a:r>
            <a:br>
              <a:rPr lang="en-US" dirty="0" smtClean="0"/>
            </a:br>
            <a:r>
              <a:rPr lang="en-US" dirty="0" smtClean="0"/>
              <a:t>Social Impact of the War </a:t>
            </a:r>
            <a:endParaRPr lang="en-US" dirty="0"/>
          </a:p>
        </p:txBody>
      </p:sp>
      <p:pic>
        <p:nvPicPr>
          <p:cNvPr id="4" name="Picture 3" descr="african-americans-wwii-013.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0780" y="381162"/>
            <a:ext cx="3177113" cy="2582849"/>
          </a:xfrm>
          <a:prstGeom prst="rect">
            <a:avLst/>
          </a:prstGeom>
        </p:spPr>
      </p:pic>
      <p:pic>
        <p:nvPicPr>
          <p:cNvPr id="5" name="Picture 4" descr="1329663819.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52822" y="381163"/>
            <a:ext cx="3371922" cy="265056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6985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imgr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4432300"/>
            <a:ext cx="3352800" cy="2425700"/>
          </a:xfrm>
          <a:prstGeom prst="rect">
            <a:avLst/>
          </a:prstGeom>
        </p:spPr>
      </p:pic>
      <p:pic>
        <p:nvPicPr>
          <p:cNvPr id="6" name="Picture 5" descr="imgres-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78270" y="2493299"/>
            <a:ext cx="2696765" cy="2140290"/>
          </a:xfrm>
          <a:prstGeom prst="rect">
            <a:avLst/>
          </a:prstGeom>
        </p:spPr>
      </p:pic>
      <p:pic>
        <p:nvPicPr>
          <p:cNvPr id="7" name="Picture 6" descr="Above_and_beyond_poster.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93666" y="0"/>
            <a:ext cx="2493338" cy="3476425"/>
          </a:xfrm>
          <a:prstGeom prst="rect">
            <a:avLst/>
          </a:prstGeom>
        </p:spPr>
      </p:pic>
      <p:pic>
        <p:nvPicPr>
          <p:cNvPr id="8" name="Picture 7" descr="african-americans-wwii-156.jpe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383" y="0"/>
            <a:ext cx="2941582" cy="3730461"/>
          </a:xfrm>
          <a:prstGeom prst="rect">
            <a:avLst/>
          </a:prstGeom>
        </p:spPr>
      </p:pic>
      <p:pic>
        <p:nvPicPr>
          <p:cNvPr id="10" name="Picture 9" descr="African-americans-wwii-058.jpg"/>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01204" y="4432300"/>
            <a:ext cx="3041499" cy="222441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2557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Americans</a:t>
            </a:r>
            <a:endParaRPr lang="en-US" dirty="0"/>
          </a:p>
        </p:txBody>
      </p:sp>
      <p:sp>
        <p:nvSpPr>
          <p:cNvPr id="3" name="Content Placeholder 2"/>
          <p:cNvSpPr>
            <a:spLocks noGrp="1"/>
          </p:cNvSpPr>
          <p:nvPr>
            <p:ph idx="1"/>
          </p:nvPr>
        </p:nvSpPr>
        <p:spPr/>
        <p:txBody>
          <a:bodyPr/>
          <a:lstStyle/>
          <a:p>
            <a:r>
              <a:rPr lang="en-US" dirty="0" smtClean="0"/>
              <a:t>Faced discrimination</a:t>
            </a:r>
          </a:p>
          <a:p>
            <a:r>
              <a:rPr lang="en-US" dirty="0" smtClean="0"/>
              <a:t>Wartime offered new job opportunities</a:t>
            </a:r>
          </a:p>
          <a:p>
            <a:pPr lvl="1"/>
            <a:r>
              <a:rPr lang="en-US" dirty="0" smtClean="0"/>
              <a:t>17K worked in Los Angeles shipyards in 1944</a:t>
            </a:r>
          </a:p>
          <a:p>
            <a:pPr lvl="2"/>
            <a:r>
              <a:rPr lang="en-US" dirty="0" smtClean="0"/>
              <a:t>This # is representative of the work they did across the nation: Texas to KC to Detroit to Chicago to NY C</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3364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shortage in farm laborers led the U.S. to turn to Mexico for help</a:t>
            </a:r>
          </a:p>
          <a:p>
            <a:r>
              <a:rPr lang="en-US" dirty="0" smtClean="0"/>
              <a:t>Led to a 1942 agreement in which the 2 nations would provide transportation, food, shelter &amp; medical care for thousands of Mexican farm workers (braceros) brought to work in the U.S.</a:t>
            </a:r>
          </a:p>
          <a:p>
            <a:r>
              <a:rPr lang="en-US" dirty="0" smtClean="0"/>
              <a:t>200,000 braceros worked on U.S. farms between 1942 &amp; 1947</a:t>
            </a:r>
          </a:p>
          <a:p>
            <a:pPr lvl="1"/>
            <a:r>
              <a:rPr lang="en-US" dirty="0" smtClean="0"/>
              <a:t>Boosted Latino population in L.A. &amp; many other CA cities</a:t>
            </a:r>
          </a:p>
          <a:p>
            <a:pPr lvl="2"/>
            <a:r>
              <a:rPr lang="en-US" dirty="0" smtClean="0"/>
              <a:t>Led to many Spanish-speaking neighborhoods or barrios</a:t>
            </a:r>
            <a:endParaRPr lang="en-US" dirty="0"/>
          </a:p>
        </p:txBody>
      </p:sp>
      <p:sp>
        <p:nvSpPr>
          <p:cNvPr id="3" name="Title 2"/>
          <p:cNvSpPr>
            <a:spLocks noGrp="1"/>
          </p:cNvSpPr>
          <p:nvPr>
            <p:ph type="title"/>
          </p:nvPr>
        </p:nvSpPr>
        <p:spPr/>
        <p:txBody>
          <a:bodyPr/>
          <a:lstStyle/>
          <a:p>
            <a:r>
              <a:rPr lang="en-US" dirty="0" smtClean="0"/>
              <a:t>Mexican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986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Some young Mexican Americans in L.A. began to wear “zoot suits” in the 40s</a:t>
            </a:r>
          </a:p>
          <a:p>
            <a:pPr lvl="1"/>
            <a:r>
              <a:rPr lang="en-US" dirty="0" smtClean="0"/>
              <a:t>Featured a long draped jacket &amp; baggy pants w/ tight cuffs</a:t>
            </a:r>
          </a:p>
          <a:p>
            <a:pPr lvl="1"/>
            <a:r>
              <a:rPr lang="en-US" dirty="0" smtClean="0"/>
              <a:t>Often had slicked back hair</a:t>
            </a:r>
          </a:p>
          <a:p>
            <a:r>
              <a:rPr lang="en-US" dirty="0" smtClean="0"/>
              <a:t>The look offended some, esp. sailors who came to L.A. from nearby military bases</a:t>
            </a:r>
          </a:p>
          <a:p>
            <a:pPr lvl="1"/>
            <a:r>
              <a:rPr lang="en-US" dirty="0" smtClean="0"/>
              <a:t>Sailors would roam the streets &amp; beat up/humiliate Zoot </a:t>
            </a:r>
            <a:r>
              <a:rPr lang="en-US" dirty="0" err="1" smtClean="0"/>
              <a:t>Suiters</a:t>
            </a:r>
            <a:r>
              <a:rPr lang="en-US" dirty="0" smtClean="0"/>
              <a:t> for looking un-American</a:t>
            </a:r>
          </a:p>
          <a:p>
            <a:pPr lvl="1"/>
            <a:r>
              <a:rPr lang="en-US" dirty="0" smtClean="0"/>
              <a:t>Led to riots</a:t>
            </a:r>
          </a:p>
          <a:p>
            <a:pPr lvl="1"/>
            <a:r>
              <a:rPr lang="en-US" dirty="0" smtClean="0"/>
              <a:t>Zoot </a:t>
            </a:r>
            <a:r>
              <a:rPr lang="en-US" dirty="0" err="1" smtClean="0"/>
              <a:t>Suiters</a:t>
            </a:r>
            <a:r>
              <a:rPr lang="en-US" dirty="0" smtClean="0"/>
              <a:t> got locked up, not the sailors</a:t>
            </a:r>
          </a:p>
          <a:p>
            <a:pPr lvl="1"/>
            <a:r>
              <a:rPr lang="en-US" dirty="0" smtClean="0"/>
              <a:t>Army &amp; navy both restricted GI’s off-duty access to L.A.</a:t>
            </a:r>
            <a:endParaRPr lang="en-US" dirty="0"/>
          </a:p>
        </p:txBody>
      </p:sp>
      <p:sp>
        <p:nvSpPr>
          <p:cNvPr id="3" name="Title 2"/>
          <p:cNvSpPr>
            <a:spLocks noGrp="1"/>
          </p:cNvSpPr>
          <p:nvPr>
            <p:ph type="title"/>
          </p:nvPr>
        </p:nvSpPr>
        <p:spPr/>
        <p:txBody>
          <a:bodyPr/>
          <a:lstStyle/>
          <a:p>
            <a:r>
              <a:rPr lang="en-US" dirty="0" smtClean="0"/>
              <a:t>Mexican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428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Zoot Suits</a:t>
            </a:r>
            <a:endParaRPr lang="en-US" dirty="0" smtClean="0"/>
          </a:p>
          <a:p>
            <a:endParaRPr lang="en-US" dirty="0"/>
          </a:p>
        </p:txBody>
      </p:sp>
      <p:sp>
        <p:nvSpPr>
          <p:cNvPr id="3" name="Title 2"/>
          <p:cNvSpPr>
            <a:spLocks noGrp="1"/>
          </p:cNvSpPr>
          <p:nvPr>
            <p:ph type="title"/>
          </p:nvPr>
        </p:nvSpPr>
        <p:spPr/>
        <p:txBody>
          <a:bodyPr/>
          <a:lstStyle/>
          <a:p>
            <a:r>
              <a:rPr lang="en-US" dirty="0" smtClean="0"/>
              <a:t>Mexican Americans</a:t>
            </a:r>
            <a:endParaRPr lang="en-US" dirty="0"/>
          </a:p>
        </p:txBody>
      </p:sp>
      <p:pic>
        <p:nvPicPr>
          <p:cNvPr id="4" name="Picture 3" descr="zootsuit194.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1231" y="2996143"/>
            <a:ext cx="3676042" cy="3130019"/>
          </a:xfrm>
          <a:prstGeom prst="rect">
            <a:avLst/>
          </a:prstGeom>
        </p:spPr>
      </p:pic>
      <p:pic>
        <p:nvPicPr>
          <p:cNvPr id="5" name="Picture 4" descr="imgres-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15332" y="2996143"/>
            <a:ext cx="4015277" cy="313001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1304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25K served in armed forces</a:t>
            </a:r>
          </a:p>
          <a:p>
            <a:r>
              <a:rPr lang="en-US" dirty="0" smtClean="0"/>
              <a:t>23K worked in war industries</a:t>
            </a:r>
          </a:p>
          <a:p>
            <a:r>
              <a:rPr lang="en-US" dirty="0" smtClean="0"/>
              <a:t>Many migrated to urban centers to work in defense plants</a:t>
            </a:r>
          </a:p>
          <a:p>
            <a:r>
              <a:rPr lang="en-US" dirty="0" smtClean="0"/>
              <a:t>Navajo code-talkers were applauded for their skill, speed, &amp; accuracy</a:t>
            </a:r>
            <a:endParaRPr lang="en-US" dirty="0"/>
          </a:p>
          <a:p>
            <a:pPr lvl="1"/>
            <a:r>
              <a:rPr lang="en-US" dirty="0" smtClean="0"/>
              <a:t>They were esp. influential @ the Battle of Iwo Jima</a:t>
            </a:r>
          </a:p>
          <a:p>
            <a:r>
              <a:rPr lang="en-US" dirty="0" smtClean="0"/>
              <a:t>Ira Hayes (Pima) was one of the six original flag raisers @ Iwo Jima</a:t>
            </a:r>
          </a:p>
          <a:p>
            <a:pPr lvl="1"/>
            <a:r>
              <a:rPr lang="en-US" dirty="0" smtClean="0"/>
              <a:t>The image made him a national hero</a:t>
            </a:r>
          </a:p>
          <a:p>
            <a:endParaRPr lang="en-US" dirty="0" smtClean="0"/>
          </a:p>
        </p:txBody>
      </p:sp>
      <p:sp>
        <p:nvSpPr>
          <p:cNvPr id="3" name="Title 2"/>
          <p:cNvSpPr>
            <a:spLocks noGrp="1"/>
          </p:cNvSpPr>
          <p:nvPr>
            <p:ph type="title"/>
          </p:nvPr>
        </p:nvSpPr>
        <p:spPr/>
        <p:txBody>
          <a:bodyPr/>
          <a:lstStyle/>
          <a:p>
            <a:r>
              <a:rPr lang="en-US" dirty="0" smtClean="0"/>
              <a:t>Native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8458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lossy-page1-443px-Pfc._Ira_H._Hayes,_a_Pima,_at_age_19,_ready_to_jump,_Marine_Corps_Paratroop_School,_1943_-_NARA_-_519164.tif.jp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3401095"/>
            <a:ext cx="2556609" cy="3456905"/>
          </a:xfrm>
          <a:prstGeom prst="rect">
            <a:avLst/>
          </a:prstGeom>
        </p:spPr>
      </p:pic>
      <p:pic>
        <p:nvPicPr>
          <p:cNvPr id="5" name="Picture 4" descr="WW2_Iwo_Jima_flag_raising.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72075" y="0"/>
            <a:ext cx="3971925" cy="3200400"/>
          </a:xfrm>
          <a:prstGeom prst="rect">
            <a:avLst/>
          </a:prstGeom>
        </p:spPr>
      </p:pic>
      <p:pic>
        <p:nvPicPr>
          <p:cNvPr id="6" name="Picture 5" descr="mn57875.jp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3529770" cy="2882646"/>
          </a:xfrm>
          <a:prstGeom prst="rect">
            <a:avLst/>
          </a:prstGeom>
        </p:spPr>
      </p:pic>
      <p:pic>
        <p:nvPicPr>
          <p:cNvPr id="7" name="Picture 6" descr="navajo-code-talkers-1.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680809" y="3401095"/>
            <a:ext cx="3798817" cy="309702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510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Americans</a:t>
            </a:r>
            <a:endParaRPr lang="en-US" dirty="0"/>
          </a:p>
        </p:txBody>
      </p:sp>
      <p:sp>
        <p:nvSpPr>
          <p:cNvPr id="3" name="Content Placeholder 2"/>
          <p:cNvSpPr>
            <a:spLocks noGrp="1"/>
          </p:cNvSpPr>
          <p:nvPr>
            <p:ph idx="1"/>
          </p:nvPr>
        </p:nvSpPr>
        <p:spPr/>
        <p:txBody>
          <a:bodyPr/>
          <a:lstStyle/>
          <a:p>
            <a:r>
              <a:rPr lang="en-US" dirty="0" smtClean="0"/>
              <a:t>127K Japanese Americans in U.S. in 1941</a:t>
            </a:r>
          </a:p>
          <a:p>
            <a:pPr lvl="1"/>
            <a:r>
              <a:rPr lang="en-US" dirty="0" smtClean="0"/>
              <a:t>Most lived on West Coast</a:t>
            </a:r>
          </a:p>
          <a:p>
            <a:r>
              <a:rPr lang="en-US" dirty="0" smtClean="0"/>
              <a:t>Faced much discrimination</a:t>
            </a:r>
          </a:p>
          <a:p>
            <a:r>
              <a:rPr lang="en-US" dirty="0" smtClean="0"/>
              <a:t>Hostility grew into hatred &amp; hysteria after Pearl Harbor</a:t>
            </a:r>
          </a:p>
          <a:p>
            <a:r>
              <a:rPr lang="en-US" dirty="0" smtClean="0"/>
              <a:t>Press added to fears w/ false reports:</a:t>
            </a:r>
          </a:p>
          <a:p>
            <a:pPr lvl="1"/>
            <a:r>
              <a:rPr lang="en-US" dirty="0" smtClean="0"/>
              <a:t>“Japanese Here Sent Vital Data to Tokyo”</a:t>
            </a:r>
          </a:p>
          <a:p>
            <a:pPr lvl="1"/>
            <a:r>
              <a:rPr lang="en-US" dirty="0" smtClean="0"/>
              <a:t>Jap boat Flashes Message Ashore”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4280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February 19, 1942—Pres. Roosevelt issues Executive Order #9066</a:t>
            </a:r>
          </a:p>
          <a:p>
            <a:r>
              <a:rPr lang="en-US" dirty="0" smtClean="0"/>
              <a:t>Allowed gov’t to set up the War Relocation Authority to move everyone of Japanese ancestry (all 110K)</a:t>
            </a:r>
          </a:p>
          <a:p>
            <a:r>
              <a:rPr lang="en-US" dirty="0" smtClean="0"/>
              <a:t>They would be put in internment camps, confined in camps in remote areas</a:t>
            </a:r>
          </a:p>
          <a:p>
            <a:pPr lvl="1"/>
            <a:r>
              <a:rPr lang="en-US" dirty="0" smtClean="0"/>
              <a:t>Japanese Americans had little time to round up belongings, lost much property</a:t>
            </a:r>
          </a:p>
          <a:p>
            <a:pPr lvl="1"/>
            <a:r>
              <a:rPr lang="en-US" dirty="0" smtClean="0"/>
              <a:t>Had no idea where they were going</a:t>
            </a:r>
            <a:endParaRPr lang="en-US" dirty="0"/>
          </a:p>
        </p:txBody>
      </p:sp>
      <p:sp>
        <p:nvSpPr>
          <p:cNvPr id="3" name="Title 2"/>
          <p:cNvSpPr>
            <a:spLocks noGrp="1"/>
          </p:cNvSpPr>
          <p:nvPr>
            <p:ph type="title"/>
          </p:nvPr>
        </p:nvSpPr>
        <p:spPr/>
        <p:txBody>
          <a:bodyPr/>
          <a:lstStyle/>
          <a:p>
            <a:r>
              <a:rPr lang="en-US" dirty="0" smtClean="0"/>
              <a:t>Japanese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3313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internment camps were in desolate areas</a:t>
            </a:r>
          </a:p>
          <a:p>
            <a:pPr lvl="1"/>
            <a:r>
              <a:rPr lang="en-US" dirty="0" smtClean="0"/>
              <a:t>ID, WY, UT, AZ</a:t>
            </a:r>
          </a:p>
          <a:p>
            <a:r>
              <a:rPr lang="en-US" dirty="0" smtClean="0"/>
              <a:t>Wooden barracks</a:t>
            </a:r>
          </a:p>
          <a:p>
            <a:r>
              <a:rPr lang="en-US" dirty="0" smtClean="0"/>
              <a:t>Had to share toilets, baths/showers, &amp; dining facilities</a:t>
            </a:r>
          </a:p>
          <a:p>
            <a:r>
              <a:rPr lang="en-US" dirty="0" smtClean="0"/>
              <a:t>Barbed wire surrounded the camps, also armed guards</a:t>
            </a:r>
            <a:endParaRPr lang="en-US" dirty="0"/>
          </a:p>
        </p:txBody>
      </p:sp>
      <p:sp>
        <p:nvSpPr>
          <p:cNvPr id="3" name="Title 2"/>
          <p:cNvSpPr>
            <a:spLocks noGrp="1"/>
          </p:cNvSpPr>
          <p:nvPr>
            <p:ph type="title"/>
          </p:nvPr>
        </p:nvSpPr>
        <p:spPr/>
        <p:txBody>
          <a:bodyPr/>
          <a:lstStyle/>
          <a:p>
            <a:r>
              <a:rPr lang="en-US" dirty="0" smtClean="0"/>
              <a:t>Japanese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0636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Jim Crow system still endured in the South</a:t>
            </a:r>
          </a:p>
          <a:p>
            <a:r>
              <a:rPr lang="en-US" dirty="0" smtClean="0"/>
              <a:t>Unofficial discrimination (de facto) was present in the North</a:t>
            </a:r>
          </a:p>
          <a:p>
            <a:r>
              <a:rPr lang="en-US" dirty="0" smtClean="0"/>
              <a:t>In 1941, w/ war industries booming, 1 in 5 African Americans remained jobless</a:t>
            </a:r>
          </a:p>
          <a:p>
            <a:pPr lvl="1"/>
            <a:r>
              <a:rPr lang="en-US" dirty="0" smtClean="0"/>
              <a:t>Many employers requested “whites only”</a:t>
            </a:r>
          </a:p>
        </p:txBody>
      </p:sp>
      <p:sp>
        <p:nvSpPr>
          <p:cNvPr id="3" name="Title 2"/>
          <p:cNvSpPr>
            <a:spLocks noGrp="1"/>
          </p:cNvSpPr>
          <p:nvPr>
            <p:ph type="title"/>
          </p:nvPr>
        </p:nvSpPr>
        <p:spPr/>
        <p:txBody>
          <a:bodyPr/>
          <a:lstStyle/>
          <a:p>
            <a:r>
              <a:rPr lang="en-US" dirty="0" smtClean="0"/>
              <a:t>African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5652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722px-Map_of_World_War_II_Japanese_American_internment_camps.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825246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6846343"/>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nternment-camps-1.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9368" y="0"/>
            <a:ext cx="8580161"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9431323"/>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Americans</a:t>
            </a:r>
            <a:endParaRPr lang="en-US" dirty="0"/>
          </a:p>
        </p:txBody>
      </p:sp>
      <p:sp>
        <p:nvSpPr>
          <p:cNvPr id="3" name="Content Placeholder 2"/>
          <p:cNvSpPr>
            <a:spLocks noGrp="1"/>
          </p:cNvSpPr>
          <p:nvPr>
            <p:ph idx="1"/>
          </p:nvPr>
        </p:nvSpPr>
        <p:spPr/>
        <p:txBody>
          <a:bodyPr>
            <a:normAutofit lnSpcReduction="10000"/>
          </a:bodyPr>
          <a:lstStyle/>
          <a:p>
            <a:r>
              <a:rPr lang="en-US" dirty="0" smtClean="0"/>
              <a:t>Legality of internment camps was questioned</a:t>
            </a:r>
          </a:p>
          <a:p>
            <a:r>
              <a:rPr lang="en-US" i="1" dirty="0" err="1" smtClean="0"/>
              <a:t>Korematsu</a:t>
            </a:r>
            <a:r>
              <a:rPr lang="en-US" i="1" dirty="0" smtClean="0"/>
              <a:t> v. U.S. </a:t>
            </a:r>
            <a:r>
              <a:rPr lang="en-US" dirty="0" smtClean="0"/>
              <a:t>(1944)</a:t>
            </a:r>
          </a:p>
          <a:p>
            <a:pPr lvl="1"/>
            <a:r>
              <a:rPr lang="en-US" dirty="0" smtClean="0"/>
              <a:t>Ruled policy was not based on race, but instead “military urgency”</a:t>
            </a:r>
          </a:p>
          <a:p>
            <a:pPr lvl="1"/>
            <a:r>
              <a:rPr lang="en-US" dirty="0" smtClean="0"/>
              <a:t>Allowed policy to continue</a:t>
            </a:r>
          </a:p>
          <a:p>
            <a:r>
              <a:rPr lang="en-US" dirty="0" smtClean="0"/>
              <a:t>Finally allowed to return in early 1945</a:t>
            </a:r>
          </a:p>
          <a:p>
            <a:pPr lvl="1"/>
            <a:r>
              <a:rPr lang="en-US" dirty="0" smtClean="0"/>
              <a:t>Many returned to nothing</a:t>
            </a:r>
          </a:p>
          <a:p>
            <a:r>
              <a:rPr lang="en-US" dirty="0" smtClean="0"/>
              <a:t>In 1988 each surviving Japanese American was given $20K by the gov’t </a:t>
            </a:r>
          </a:p>
          <a:p>
            <a:pPr lvl="1"/>
            <a:r>
              <a:rPr lang="en-US" dirty="0" smtClean="0"/>
              <a:t>Gov’t also apologized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8675138"/>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allowed into U.S. armed forces until 1943</a:t>
            </a:r>
          </a:p>
          <a:p>
            <a:r>
              <a:rPr lang="en-US" dirty="0" smtClean="0"/>
              <a:t>17K fought</a:t>
            </a:r>
          </a:p>
          <a:p>
            <a:r>
              <a:rPr lang="en-US" dirty="0" smtClean="0"/>
              <a:t>Most were Nisei, citizens born in U.S. to immigrant parents</a:t>
            </a:r>
          </a:p>
          <a:p>
            <a:r>
              <a:rPr lang="en-US" dirty="0" smtClean="0"/>
              <a:t>Many all-Nisei units gained recognition</a:t>
            </a:r>
          </a:p>
          <a:p>
            <a:pPr lvl="1"/>
            <a:r>
              <a:rPr lang="en-US" dirty="0" smtClean="0"/>
              <a:t>All-Japanese 442</a:t>
            </a:r>
            <a:r>
              <a:rPr lang="en-US" baseline="30000" dirty="0" smtClean="0"/>
              <a:t>nd</a:t>
            </a:r>
            <a:r>
              <a:rPr lang="en-US" dirty="0" smtClean="0"/>
              <a:t> won more medals than any other unit in U.S. history</a:t>
            </a:r>
          </a:p>
          <a:p>
            <a:endParaRPr lang="en-US" dirty="0"/>
          </a:p>
        </p:txBody>
      </p:sp>
      <p:sp>
        <p:nvSpPr>
          <p:cNvPr id="3" name="Title 2"/>
          <p:cNvSpPr>
            <a:spLocks noGrp="1"/>
          </p:cNvSpPr>
          <p:nvPr>
            <p:ph type="title"/>
          </p:nvPr>
        </p:nvSpPr>
        <p:spPr/>
        <p:txBody>
          <a:bodyPr/>
          <a:lstStyle/>
          <a:p>
            <a:r>
              <a:rPr lang="en-US" dirty="0" smtClean="0"/>
              <a:t>Japanese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3058658"/>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Most female wage earners before the war were single &amp; un-married</a:t>
            </a:r>
          </a:p>
          <a:p>
            <a:r>
              <a:rPr lang="en-US" dirty="0" smtClean="0"/>
              <a:t>Secretaries, clerks, household servants</a:t>
            </a:r>
          </a:p>
          <a:p>
            <a:r>
              <a:rPr lang="en-US" dirty="0" smtClean="0"/>
              <a:t>Almost always women earned less than men</a:t>
            </a:r>
          </a:p>
          <a:p>
            <a:r>
              <a:rPr lang="en-US" dirty="0" smtClean="0"/>
              <a:t>During the war they filled new roles</a:t>
            </a:r>
          </a:p>
          <a:p>
            <a:pPr lvl="1"/>
            <a:r>
              <a:rPr lang="en-US" dirty="0" smtClean="0"/>
              <a:t>Many took on jobs related to defense</a:t>
            </a:r>
          </a:p>
          <a:p>
            <a:pPr lvl="2"/>
            <a:r>
              <a:rPr lang="en-US" dirty="0" smtClean="0"/>
              <a:t>Aircraft factories, shipyards</a:t>
            </a:r>
          </a:p>
          <a:p>
            <a:pPr lvl="1"/>
            <a:r>
              <a:rPr lang="en-US" dirty="0" smtClean="0"/>
              <a:t>Higher paying jobs</a:t>
            </a:r>
          </a:p>
          <a:p>
            <a:r>
              <a:rPr lang="en-US" dirty="0" smtClean="0"/>
              <a:t># of working women increased by 1/3</a:t>
            </a:r>
          </a:p>
          <a:p>
            <a:pPr lvl="1"/>
            <a:r>
              <a:rPr lang="en-US" dirty="0" smtClean="0"/>
              <a:t>35% of civilian workforce</a:t>
            </a:r>
            <a:endParaRPr lang="en-US" dirty="0"/>
          </a:p>
        </p:txBody>
      </p:sp>
      <p:sp>
        <p:nvSpPr>
          <p:cNvPr id="3" name="Title 2"/>
          <p:cNvSpPr>
            <a:spLocks noGrp="1"/>
          </p:cNvSpPr>
          <p:nvPr>
            <p:ph type="title"/>
          </p:nvPr>
        </p:nvSpPr>
        <p:spPr/>
        <p:txBody>
          <a:bodyPr/>
          <a:lstStyle/>
          <a:p>
            <a:r>
              <a:rPr lang="en-US" dirty="0" smtClean="0"/>
              <a:t>Working Women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1611867"/>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res-3.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149" y="4483100"/>
            <a:ext cx="3416300" cy="2374900"/>
          </a:xfrm>
          <a:prstGeom prst="rect">
            <a:avLst/>
          </a:prstGeom>
        </p:spPr>
      </p:pic>
      <p:pic>
        <p:nvPicPr>
          <p:cNvPr id="5" name="Picture 4" descr="95390-004-0CCD0E48.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254500" y="0"/>
            <a:ext cx="4889500" cy="5715000"/>
          </a:xfrm>
          <a:prstGeom prst="rect">
            <a:avLst/>
          </a:prstGeom>
        </p:spPr>
      </p:pic>
      <p:pic>
        <p:nvPicPr>
          <p:cNvPr id="6" name="Picture 5" descr="post_1269520.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2943" y="334033"/>
            <a:ext cx="2423653" cy="326198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0904663"/>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Rosie the Riveter created by a popular song in 1942</a:t>
            </a:r>
          </a:p>
          <a:p>
            <a:r>
              <a:rPr lang="en-US" dirty="0" smtClean="0"/>
              <a:t>Rosie was a home front hero</a:t>
            </a:r>
          </a:p>
          <a:p>
            <a:r>
              <a:rPr lang="en-US" dirty="0" smtClean="0"/>
              <a:t>She worked in a defense plant putting rivets on airplanes</a:t>
            </a:r>
          </a:p>
          <a:p>
            <a:r>
              <a:rPr lang="en-US" dirty="0" smtClean="0"/>
              <a:t>Gov’t used images of her in posters, films, etc.</a:t>
            </a:r>
            <a:endParaRPr lang="en-US" dirty="0"/>
          </a:p>
        </p:txBody>
      </p:sp>
      <p:sp>
        <p:nvSpPr>
          <p:cNvPr id="6" name="Title 5"/>
          <p:cNvSpPr>
            <a:spLocks noGrp="1"/>
          </p:cNvSpPr>
          <p:nvPr>
            <p:ph type="title"/>
          </p:nvPr>
        </p:nvSpPr>
        <p:spPr/>
        <p:txBody>
          <a:bodyPr/>
          <a:lstStyle/>
          <a:p>
            <a:r>
              <a:rPr lang="en-US" dirty="0" smtClean="0"/>
              <a:t>Working Women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7812250"/>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Sometimes faced hostile environments, esp. in fields generally dominated by men</a:t>
            </a:r>
          </a:p>
          <a:p>
            <a:r>
              <a:rPr lang="en-US" dirty="0" smtClean="0"/>
              <a:t>Often earned less pay for same work</a:t>
            </a:r>
          </a:p>
          <a:p>
            <a:r>
              <a:rPr lang="en-US" dirty="0" smtClean="0"/>
              <a:t>Daycare centers were scarce</a:t>
            </a:r>
          </a:p>
          <a:p>
            <a:r>
              <a:rPr lang="en-US" dirty="0" smtClean="0"/>
              <a:t>Gov’t assumed women would leave defense jobs after WWII, but many wanted to stay</a:t>
            </a:r>
          </a:p>
          <a:p>
            <a:r>
              <a:rPr lang="en-US" dirty="0" smtClean="0"/>
              <a:t>Post-war twice as many women lost jobs as did men</a:t>
            </a:r>
          </a:p>
          <a:p>
            <a:endParaRPr lang="en-US" dirty="0"/>
          </a:p>
        </p:txBody>
      </p:sp>
      <p:sp>
        <p:nvSpPr>
          <p:cNvPr id="3" name="Title 2"/>
          <p:cNvSpPr>
            <a:spLocks noGrp="1"/>
          </p:cNvSpPr>
          <p:nvPr>
            <p:ph type="title"/>
          </p:nvPr>
        </p:nvSpPr>
        <p:spPr/>
        <p:txBody>
          <a:bodyPr/>
          <a:lstStyle/>
          <a:p>
            <a:r>
              <a:rPr lang="en-US" dirty="0" smtClean="0"/>
              <a:t>Working Women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8011839"/>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Labor leader A Philip Randolph threatened a march on Washington on July 4, 1941</a:t>
            </a:r>
          </a:p>
          <a:p>
            <a:r>
              <a:rPr lang="en-US" dirty="0" smtClean="0"/>
              <a:t>FDR acted first by passing Executive Order #8802</a:t>
            </a:r>
            <a:endParaRPr lang="en-US" dirty="0"/>
          </a:p>
          <a:p>
            <a:pPr lvl="1"/>
            <a:r>
              <a:rPr lang="en-US" dirty="0" smtClean="0"/>
              <a:t>It opened jobs &amp; training programs in defense plants to  all Americans “w/o discrimination b/c of race,</a:t>
            </a:r>
            <a:r>
              <a:rPr lang="en-US" dirty="0"/>
              <a:t> </a:t>
            </a:r>
            <a:r>
              <a:rPr lang="en-US" dirty="0" smtClean="0"/>
              <a:t>creed, color, or national origin”</a:t>
            </a:r>
          </a:p>
          <a:p>
            <a:pPr lvl="1"/>
            <a:r>
              <a:rPr lang="en-US" dirty="0" smtClean="0"/>
              <a:t>It also created the Fair Employment Practices Committee (FEPC) to hear complaints about job job discrimination in defense industries &amp; gov’t</a:t>
            </a:r>
          </a:p>
          <a:p>
            <a:endParaRPr lang="en-US" dirty="0" smtClean="0"/>
          </a:p>
        </p:txBody>
      </p:sp>
      <p:sp>
        <p:nvSpPr>
          <p:cNvPr id="3" name="Title 2"/>
          <p:cNvSpPr>
            <a:spLocks noGrp="1"/>
          </p:cNvSpPr>
          <p:nvPr>
            <p:ph type="title"/>
          </p:nvPr>
        </p:nvSpPr>
        <p:spPr/>
        <p:txBody>
          <a:bodyPr/>
          <a:lstStyle/>
          <a:p>
            <a:r>
              <a:rPr lang="en-US" dirty="0" smtClean="0"/>
              <a:t>African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8126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During 1940s more than 2 million moved from the South to Northern cities</a:t>
            </a:r>
          </a:p>
          <a:p>
            <a:r>
              <a:rPr lang="en-US" dirty="0" smtClean="0"/>
              <a:t>New jobs, but often new problems too</a:t>
            </a:r>
          </a:p>
          <a:p>
            <a:pPr lvl="1"/>
            <a:r>
              <a:rPr lang="en-US" dirty="0" smtClean="0"/>
              <a:t>Segregation/discrimination forced many to live in poor housing</a:t>
            </a:r>
          </a:p>
          <a:p>
            <a:r>
              <a:rPr lang="en-US" dirty="0" smtClean="0"/>
              <a:t>White workers &amp; homeowners resented the newcomers</a:t>
            </a:r>
          </a:p>
          <a:p>
            <a:pPr lvl="1"/>
            <a:r>
              <a:rPr lang="en-US" dirty="0" smtClean="0"/>
              <a:t>Race riot in Detroit in 1943, killed 34 people</a:t>
            </a:r>
          </a:p>
          <a:p>
            <a:pPr lvl="1"/>
            <a:r>
              <a:rPr lang="en-US" dirty="0" smtClean="0"/>
              <a:t>Race riot in Harlem in 1943, killed 6 people &amp; 400 were injured</a:t>
            </a:r>
          </a:p>
        </p:txBody>
      </p:sp>
      <p:sp>
        <p:nvSpPr>
          <p:cNvPr id="3" name="Title 2"/>
          <p:cNvSpPr>
            <a:spLocks noGrp="1"/>
          </p:cNvSpPr>
          <p:nvPr>
            <p:ph type="title"/>
          </p:nvPr>
        </p:nvSpPr>
        <p:spPr/>
        <p:txBody>
          <a:bodyPr/>
          <a:lstStyle/>
          <a:p>
            <a:r>
              <a:rPr lang="en-US" dirty="0" smtClean="0"/>
              <a:t>African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255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urncar.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08667" y="3612377"/>
            <a:ext cx="4204117" cy="2826101"/>
          </a:xfrm>
          <a:prstGeom prst="rect">
            <a:avLst/>
          </a:prstGeom>
        </p:spPr>
      </p:pic>
      <p:pic>
        <p:nvPicPr>
          <p:cNvPr id="5" name="Picture 4" descr="page0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621" y="616888"/>
            <a:ext cx="3992366" cy="5496381"/>
          </a:xfrm>
          <a:prstGeom prst="rect">
            <a:avLst/>
          </a:prstGeom>
        </p:spPr>
      </p:pic>
      <p:sp>
        <p:nvSpPr>
          <p:cNvPr id="11" name="Title 10"/>
          <p:cNvSpPr>
            <a:spLocks noGrp="1"/>
          </p:cNvSpPr>
          <p:nvPr>
            <p:ph type="title"/>
          </p:nvPr>
        </p:nvSpPr>
        <p:spPr>
          <a:xfrm>
            <a:off x="4808668" y="869916"/>
            <a:ext cx="3422483" cy="1886921"/>
          </a:xfrm>
        </p:spPr>
        <p:txBody>
          <a:bodyPr/>
          <a:lstStyle/>
          <a:p>
            <a:r>
              <a:rPr lang="en-US" dirty="0" smtClean="0"/>
              <a:t>Detroit Race Riots</a:t>
            </a:r>
            <a:endParaRPr lang="en-US" dirty="0"/>
          </a:p>
        </p:txBody>
      </p:sp>
      <p:sp>
        <p:nvSpPr>
          <p:cNvPr id="12" name="Content Placeholder 11"/>
          <p:cNvSpPr>
            <a:spLocks noGrp="1"/>
          </p:cNvSpPr>
          <p:nvPr>
            <p:ph idx="1"/>
          </p:nvPr>
        </p:nvSpPr>
        <p:spPr>
          <a:xfrm>
            <a:off x="824713" y="559398"/>
            <a:ext cx="3983955" cy="5115051"/>
          </a:xfrm>
        </p:spPr>
        <p:txBody>
          <a:bodyPr/>
          <a:lstStyle/>
          <a:p>
            <a:endParaRPr lang="en-US" dirty="0"/>
          </a:p>
        </p:txBody>
      </p:sp>
      <p:sp>
        <p:nvSpPr>
          <p:cNvPr id="13" name="Text Placeholder 12"/>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03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Segregated military throughout WWII</a:t>
            </a:r>
          </a:p>
          <a:p>
            <a:r>
              <a:rPr lang="en-US" dirty="0" smtClean="0"/>
              <a:t>Black soldiers that returned home still faced discrimination</a:t>
            </a:r>
          </a:p>
          <a:p>
            <a:r>
              <a:rPr lang="en-US" dirty="0" smtClean="0"/>
              <a:t>“It made a mockery of wartime goals to fight overseas against fascism only to come back to the same kind of discrimination &amp; racism here in this country.”—Alexander J. Allen</a:t>
            </a:r>
          </a:p>
          <a:p>
            <a:endParaRPr lang="en-US" dirty="0"/>
          </a:p>
        </p:txBody>
      </p:sp>
      <p:sp>
        <p:nvSpPr>
          <p:cNvPr id="5" name="Title 4"/>
          <p:cNvSpPr>
            <a:spLocks noGrp="1"/>
          </p:cNvSpPr>
          <p:nvPr>
            <p:ph type="title"/>
          </p:nvPr>
        </p:nvSpPr>
        <p:spPr/>
        <p:txBody>
          <a:bodyPr/>
          <a:lstStyle/>
          <a:p>
            <a:r>
              <a:rPr lang="en-US" dirty="0" smtClean="0"/>
              <a:t>African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2492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Kansas, the owner of a lunch counter refused to serve African American GIs:</a:t>
            </a:r>
          </a:p>
          <a:p>
            <a:r>
              <a:rPr lang="en-US" dirty="0" smtClean="0"/>
              <a:t>“You know we don’t serve coloreds here,’ the man repeated…We ignored him, and just stood there inside the door, staring at what we had come to see—the German prisoners of war who were having lunch at the counter…We continued to stare. This was really happening. It was no jive talk. The people of Salina would serve these enemy soldiers and turn away from black American GIs.”—Lloyd Brown</a:t>
            </a:r>
            <a:endParaRPr lang="en-US" dirty="0"/>
          </a:p>
        </p:txBody>
      </p:sp>
      <p:sp>
        <p:nvSpPr>
          <p:cNvPr id="3" name="Title 2"/>
          <p:cNvSpPr>
            <a:spLocks noGrp="1"/>
          </p:cNvSpPr>
          <p:nvPr>
            <p:ph type="title"/>
          </p:nvPr>
        </p:nvSpPr>
        <p:spPr/>
        <p:txBody>
          <a:bodyPr/>
          <a:lstStyle/>
          <a:p>
            <a:r>
              <a:rPr lang="en-US" dirty="0" smtClean="0"/>
              <a:t>African Americans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2967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African Americans</a:t>
            </a:r>
            <a:endParaRPr lang="en-US" dirty="0"/>
          </a:p>
        </p:txBody>
      </p:sp>
      <p:sp>
        <p:nvSpPr>
          <p:cNvPr id="2" name="Content Placeholder 1"/>
          <p:cNvSpPr>
            <a:spLocks noGrp="1"/>
          </p:cNvSpPr>
          <p:nvPr>
            <p:ph sz="quarter" idx="13"/>
          </p:nvPr>
        </p:nvSpPr>
        <p:spPr/>
        <p:txBody>
          <a:bodyPr>
            <a:normAutofit lnSpcReduction="10000"/>
          </a:bodyPr>
          <a:lstStyle/>
          <a:p>
            <a:r>
              <a:rPr lang="en-US" dirty="0" smtClean="0"/>
              <a:t>In February of 1942 the </a:t>
            </a:r>
            <a:r>
              <a:rPr lang="en-US" i="1" dirty="0" smtClean="0"/>
              <a:t>Pittsburgh Courier</a:t>
            </a:r>
            <a:r>
              <a:rPr lang="en-US" dirty="0" smtClean="0"/>
              <a:t>, the mostly widely read African American newspaper, launched a “Double-V” campaign</a:t>
            </a:r>
          </a:p>
          <a:p>
            <a:r>
              <a:rPr lang="en-US" dirty="0" smtClean="0"/>
              <a:t>Victory against the Axis Powers</a:t>
            </a:r>
          </a:p>
          <a:p>
            <a:r>
              <a:rPr lang="en-US" dirty="0" smtClean="0"/>
              <a:t>Victory in winning equality at home</a:t>
            </a:r>
            <a:endParaRPr lang="en-US" dirty="0"/>
          </a:p>
        </p:txBody>
      </p:sp>
      <p:sp>
        <p:nvSpPr>
          <p:cNvPr id="4" name="Content Placeholder 3"/>
          <p:cNvSpPr>
            <a:spLocks noGrp="1"/>
          </p:cNvSpPr>
          <p:nvPr>
            <p:ph sz="quarter" idx="14"/>
          </p:nvPr>
        </p:nvSpPr>
        <p:spPr/>
        <p:txBody>
          <a:bodyPr/>
          <a:lstStyle/>
          <a:p>
            <a:endParaRPr lang="en-US"/>
          </a:p>
        </p:txBody>
      </p:sp>
      <p:pic>
        <p:nvPicPr>
          <p:cNvPr id="5" name="Picture 4" descr="Double V Campaign.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51163" y="2540304"/>
            <a:ext cx="3071227" cy="316301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1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 Americans</a:t>
            </a:r>
            <a:endParaRPr lang="en-US" dirty="0"/>
          </a:p>
        </p:txBody>
      </p:sp>
      <p:sp>
        <p:nvSpPr>
          <p:cNvPr id="3" name="Content Placeholder 2"/>
          <p:cNvSpPr>
            <a:spLocks noGrp="1"/>
          </p:cNvSpPr>
          <p:nvPr>
            <p:ph sz="quarter" idx="13"/>
          </p:nvPr>
        </p:nvSpPr>
        <p:spPr>
          <a:xfrm>
            <a:off x="685800" y="2240280"/>
            <a:ext cx="3932590" cy="4159970"/>
          </a:xfrm>
        </p:spPr>
        <p:txBody>
          <a:bodyPr>
            <a:normAutofit lnSpcReduction="10000"/>
          </a:bodyPr>
          <a:lstStyle/>
          <a:p>
            <a:r>
              <a:rPr lang="en-US" dirty="0" smtClean="0"/>
              <a:t>Congress of Racial Equality (CORE) was founded in 1942 in Chicago</a:t>
            </a:r>
          </a:p>
          <a:p>
            <a:pPr lvl="1"/>
            <a:r>
              <a:rPr lang="en-US" dirty="0" smtClean="0"/>
              <a:t>Believed in using non-violence to end racism</a:t>
            </a:r>
          </a:p>
          <a:p>
            <a:pPr lvl="1"/>
            <a:r>
              <a:rPr lang="en-US" dirty="0" smtClean="0"/>
              <a:t>Organized 1</a:t>
            </a:r>
            <a:r>
              <a:rPr lang="en-US" baseline="30000" dirty="0" smtClean="0"/>
              <a:t>st</a:t>
            </a:r>
            <a:r>
              <a:rPr lang="en-US" dirty="0" smtClean="0"/>
              <a:t> sit-in in 1943; many soon followed</a:t>
            </a:r>
          </a:p>
          <a:p>
            <a:pPr lvl="1"/>
            <a:r>
              <a:rPr lang="en-US" dirty="0" smtClean="0"/>
              <a:t>Paved way for civil rights movement of 50s &amp; 60s</a:t>
            </a:r>
            <a:endParaRPr lang="en-US" dirty="0"/>
          </a:p>
        </p:txBody>
      </p:sp>
      <p:sp>
        <p:nvSpPr>
          <p:cNvPr id="4" name="Content Placeholder 3"/>
          <p:cNvSpPr>
            <a:spLocks noGrp="1"/>
          </p:cNvSpPr>
          <p:nvPr>
            <p:ph sz="quarter" idx="14"/>
          </p:nvPr>
        </p:nvSpPr>
        <p:spPr>
          <a:xfrm>
            <a:off x="5113217" y="2240280"/>
            <a:ext cx="3335837" cy="3877056"/>
          </a:xfrm>
        </p:spPr>
        <p:txBody>
          <a:bodyPr/>
          <a:lstStyle/>
          <a:p>
            <a:endParaRPr lang="en-US" dirty="0"/>
          </a:p>
        </p:txBody>
      </p:sp>
      <p:pic>
        <p:nvPicPr>
          <p:cNvPr id="5" name="Picture 4" descr="farmer-james_0.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93792" y="3134143"/>
            <a:ext cx="3650961" cy="243884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341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412</TotalTime>
  <Words>1149</Words>
  <Application>Microsoft Macintosh PowerPoint</Application>
  <PresentationFormat>On-screen Show (4:3)</PresentationFormat>
  <Paragraphs>121</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Hardcover</vt:lpstr>
      <vt:lpstr>18.5: Social Impact of the War </vt:lpstr>
      <vt:lpstr>African Americans</vt:lpstr>
      <vt:lpstr>African Americans</vt:lpstr>
      <vt:lpstr>African Americans</vt:lpstr>
      <vt:lpstr>Detroit Race Riots</vt:lpstr>
      <vt:lpstr>African Americans</vt:lpstr>
      <vt:lpstr>African Americans</vt:lpstr>
      <vt:lpstr>African Americans</vt:lpstr>
      <vt:lpstr>African Americans</vt:lpstr>
      <vt:lpstr>Slide 10</vt:lpstr>
      <vt:lpstr>Mexican Americans</vt:lpstr>
      <vt:lpstr>Mexican Americans</vt:lpstr>
      <vt:lpstr>Mexican Americans</vt:lpstr>
      <vt:lpstr>Mexican Americans</vt:lpstr>
      <vt:lpstr>Native Americans</vt:lpstr>
      <vt:lpstr>Slide 16</vt:lpstr>
      <vt:lpstr>Japanese Americans</vt:lpstr>
      <vt:lpstr>Japanese Americans</vt:lpstr>
      <vt:lpstr>Japanese Americans</vt:lpstr>
      <vt:lpstr>Slide 20</vt:lpstr>
      <vt:lpstr>Slide 21</vt:lpstr>
      <vt:lpstr>Japanese Americans</vt:lpstr>
      <vt:lpstr>Japanese Americans</vt:lpstr>
      <vt:lpstr>Working Women</vt:lpstr>
      <vt:lpstr>Slide 25</vt:lpstr>
      <vt:lpstr>Working Women</vt:lpstr>
      <vt:lpstr>Working Women</vt:lpstr>
    </vt:vector>
  </TitlesOfParts>
  <Company>LPS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18.5: Social Impact of the War </dc:title>
  <dc:creator>LPS LPS</dc:creator>
  <cp:lastModifiedBy>Joe Schlegelmilch</cp:lastModifiedBy>
  <cp:revision>17</cp:revision>
  <dcterms:created xsi:type="dcterms:W3CDTF">2015-03-26T13:10:29Z</dcterms:created>
  <dcterms:modified xsi:type="dcterms:W3CDTF">2015-03-26T13:11:30Z</dcterms:modified>
</cp:coreProperties>
</file>