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s/slide22.xml" ContentType="application/vnd.openxmlformats-officedocument.presentationml.slid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Layouts/slideLayout13.xml" ContentType="application/vnd.openxmlformats-officedocument.presentationml.slideLayout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72" r:id="rId4"/>
    <p:sldId id="258" r:id="rId5"/>
    <p:sldId id="273" r:id="rId6"/>
    <p:sldId id="268" r:id="rId7"/>
    <p:sldId id="259" r:id="rId8"/>
    <p:sldId id="260" r:id="rId9"/>
    <p:sldId id="269" r:id="rId10"/>
    <p:sldId id="261" r:id="rId11"/>
    <p:sldId id="270" r:id="rId12"/>
    <p:sldId id="274" r:id="rId13"/>
    <p:sldId id="262" r:id="rId14"/>
    <p:sldId id="263" r:id="rId15"/>
    <p:sldId id="275" r:id="rId16"/>
    <p:sldId id="264" r:id="rId17"/>
    <p:sldId id="271" r:id="rId18"/>
    <p:sldId id="265" r:id="rId19"/>
    <p:sldId id="276" r:id="rId20"/>
    <p:sldId id="267" r:id="rId21"/>
    <p:sldId id="277" r:id="rId22"/>
    <p:sldId id="266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1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printerSettings" Target="printerSettings/printerSettings1.bin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viewProps" Target="viewProps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theme" Target="theme/theme1.xml"/><Relationship Id="rId26" Type="http://schemas.openxmlformats.org/officeDocument/2006/relationships/presProps" Target="presProps.xml"/><Relationship Id="rId11" Type="http://schemas.openxmlformats.org/officeDocument/2006/relationships/slide" Target="slides/slide10.xml"/><Relationship Id="rId29" Type="http://schemas.openxmlformats.org/officeDocument/2006/relationships/tableStyles" Target="tableStyles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7"/>
          <p:cNvGrpSpPr/>
          <p:nvPr/>
        </p:nvGrpSpPr>
        <p:grpSpPr>
          <a:xfrm>
            <a:off x="486873" y="411480"/>
            <a:ext cx="8170255" cy="6035040"/>
            <a:chOff x="486873" y="411480"/>
            <a:chExt cx="8170255" cy="6035040"/>
          </a:xfrm>
        </p:grpSpPr>
        <p:pic>
          <p:nvPicPr>
            <p:cNvPr id="12" name="Picture 11" descr="PaperPanel-Title.jpg"/>
            <p:cNvPicPr>
              <a:picLocks noChangeAspect="1"/>
            </p:cNvPicPr>
            <p:nvPr/>
          </p:nvPicPr>
          <p:blipFill>
            <a:blip r:embed="rId2"/>
            <a:srcRect r="2128"/>
            <a:stretch>
              <a:fillRect/>
            </a:stretch>
          </p:blipFill>
          <p:spPr>
            <a:xfrm>
              <a:off x="486873" y="411480"/>
              <a:ext cx="8170255" cy="6035040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2C4A24F2-D115-D441-8A47-CD410766EBE1}" type="datetimeFigureOut">
              <a:rPr lang="en-US" smtClean="0"/>
              <a:t>9/19/12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8679ECDD-28D5-B047-84D3-1A789AFCC2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1" name="Picture 20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3" name="Rectangle 22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A24F2-D115-D441-8A47-CD410766EBE1}" type="datetimeFigureOut">
              <a:rPr lang="en-US" smtClean="0"/>
              <a:t>9/19/12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9ECDD-28D5-B047-84D3-1A789AFCC2E1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5" name="Rectangle 2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36" name="Picture 35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8" name="Rectangle 37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5" name="Rectangle 34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A24F2-D115-D441-8A47-CD410766EBE1}" type="datetimeFigureOut">
              <a:rPr lang="en-US" smtClean="0"/>
              <a:t>9/19/12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9ECDD-28D5-B047-84D3-1A789AFCC2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36" name="Picture 35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38" name="Rectangle 37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30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A24F2-D115-D441-8A47-CD410766EBE1}" type="datetimeFigureOut">
              <a:rPr lang="en-US" smtClean="0"/>
              <a:t>9/19/12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9ECDD-28D5-B047-84D3-1A789AFCC2E1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A24F2-D115-D441-8A47-CD410766EBE1}" type="datetimeFigureOut">
              <a:rPr lang="en-US" smtClean="0"/>
              <a:t>9/19/12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9ECDD-28D5-B047-84D3-1A789AFCC2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A24F2-D115-D441-8A47-CD410766EBE1}" type="datetimeFigureOut">
              <a:rPr lang="en-US" smtClean="0"/>
              <a:t>9/19/12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9ECDD-28D5-B047-84D3-1A789AFCC2E1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Rectangle 25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Rectangle 17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7" name="Picture 16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A24F2-D115-D441-8A47-CD410766EBE1}" type="datetimeFigureOut">
              <a:rPr lang="en-US" smtClean="0"/>
              <a:t>9/19/12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9ECDD-28D5-B047-84D3-1A789AFCC2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aperPanel-Title.jpg"/>
          <p:cNvPicPr>
            <a:picLocks noChangeAspect="1"/>
          </p:cNvPicPr>
          <p:nvPr/>
        </p:nvPicPr>
        <p:blipFill>
          <a:blip r:embed="rId2"/>
          <a:srcRect r="2128"/>
          <a:stretch>
            <a:fillRect/>
          </a:stretch>
        </p:blipFill>
        <p:spPr>
          <a:xfrm>
            <a:off x="486873" y="411480"/>
            <a:ext cx="8170255" cy="6035040"/>
          </a:xfrm>
          <a:prstGeom prst="rect">
            <a:avLst/>
          </a:prstGeom>
          <a:noFill/>
          <a:ln w="12700">
            <a:noFill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  <a:scene3d>
            <a:camera prst="perspectiveFront" fov="4800000"/>
            <a:lightRig rig="threePt" dir="t"/>
          </a:scene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2C4A24F2-D115-D441-8A47-CD410766EBE1}" type="datetimeFigureOut">
              <a:rPr lang="en-US" smtClean="0"/>
              <a:t>9/19/12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grpSp>
        <p:nvGrpSpPr>
          <p:cNvPr id="6" name="Group 11"/>
          <p:cNvGrpSpPr/>
          <p:nvPr/>
        </p:nvGrpSpPr>
        <p:grpSpPr>
          <a:xfrm>
            <a:off x="562842" y="475488"/>
            <a:ext cx="7982713" cy="5888736"/>
            <a:chOff x="562842" y="475488"/>
            <a:chExt cx="7982713" cy="5888736"/>
          </a:xfrm>
        </p:grpSpPr>
        <p:sp>
          <p:nvSpPr>
            <p:cNvPr id="8" name="Rectangle 7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62842" y="3427528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5" name="Picture 2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A24F2-D115-D441-8A47-CD410766EBE1}" type="datetimeFigureOut">
              <a:rPr lang="en-US" smtClean="0"/>
              <a:t>9/19/12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9ECDD-28D5-B047-84D3-1A789AFCC2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5" name="Picture 1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7" name="Rectangle 1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9" name="Rectangle 18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A24F2-D115-D441-8A47-CD410766EBE1}" type="datetimeFigureOut">
              <a:rPr lang="en-US" smtClean="0"/>
              <a:t>9/19/12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9ECDD-28D5-B047-84D3-1A789AFCC2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8" name="Picture 17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11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0" name="Rectangle 19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2" name="Rectangle 21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A24F2-D115-D441-8A47-CD410766EBE1}" type="datetimeFigureOut">
              <a:rPr lang="en-US" smtClean="0"/>
              <a:t>9/19/12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9ECDD-28D5-B047-84D3-1A789AFCC2E1}" type="slidenum">
              <a:rPr lang="en-US" smtClean="0"/>
              <a:t>‹#›</a:t>
            </a:fld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0" name="Picture 19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7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2" name="Rectangle 21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4" name="Rectangle 23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A24F2-D115-D441-8A47-CD410766EBE1}" type="datetimeFigureOut">
              <a:rPr lang="en-US" smtClean="0"/>
              <a:t>9/19/12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9ECDD-28D5-B047-84D3-1A789AFCC2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9" name="Picture 18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6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1" name="Rectangle 20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A24F2-D115-D441-8A47-CD410766EBE1}" type="datetimeFigureOut">
              <a:rPr lang="en-US" smtClean="0"/>
              <a:t>9/19/12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9ECDD-28D5-B047-84D3-1A789AFCC2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8" name="Picture 27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0" name="Rectangle 2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A24F2-D115-D441-8A47-CD410766EBE1}" type="datetimeFigureOut">
              <a:rPr lang="en-US" smtClean="0"/>
              <a:t>9/19/12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9ECDD-28D5-B047-84D3-1A789AFCC2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2C4A24F2-D115-D441-8A47-CD410766EBE1}" type="datetimeFigureOut">
              <a:rPr lang="en-US" smtClean="0"/>
              <a:t>9/19/12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8679ECDD-28D5-B047-84D3-1A789AFCC2E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Federalists and Republicans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</a:t>
            </a:r>
            <a:r>
              <a:rPr lang="en-US" dirty="0" smtClean="0"/>
              <a:t>. 170-175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Hamilton’s Financial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 startAt="3"/>
            </a:pPr>
            <a:r>
              <a:rPr lang="en-US" dirty="0" smtClean="0"/>
              <a:t>Revenue </a:t>
            </a:r>
            <a:r>
              <a:rPr lang="en-US" dirty="0"/>
              <a:t>and Tariffs-December 1791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(bullet point)	Hamilton </a:t>
            </a:r>
            <a:r>
              <a:rPr lang="en-US" dirty="0"/>
              <a:t>wanted a national revenue that would be used to pay the annual interest on the permanent debt</a:t>
            </a:r>
            <a:endParaRPr lang="en-US" dirty="0" smtClean="0"/>
          </a:p>
          <a:p>
            <a:r>
              <a:rPr lang="en-US" dirty="0" smtClean="0"/>
              <a:t>1792</a:t>
            </a:r>
            <a:r>
              <a:rPr lang="en-US" dirty="0"/>
              <a:t>: Congress imposed several domestic taxes, such as on whiskey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tax was too small to help much: $1 million </a:t>
            </a:r>
            <a:r>
              <a:rPr lang="en-US" dirty="0" smtClean="0"/>
              <a:t>annually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Hamilton’s Financial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raise more $, Hamilton called for tariffs on foreign imports</a:t>
            </a:r>
          </a:p>
          <a:p>
            <a:r>
              <a:rPr lang="en-US" dirty="0" smtClean="0"/>
              <a:t>“Report on Manufactures”: a report calling for self-sufficiency in manufactured goods</a:t>
            </a:r>
          </a:p>
          <a:p>
            <a:r>
              <a:rPr lang="en-US" dirty="0" smtClean="0"/>
              <a:t>to compromise, Hamilton agreed to a mild increase in customs duties, allowing for trade and provide revenue for federal </a:t>
            </a:r>
            <a:r>
              <a:rPr lang="en-US" dirty="0" err="1" smtClean="0"/>
              <a:t>gov’t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 on Manufactures</a:t>
            </a:r>
            <a:endParaRPr lang="en-US" dirty="0"/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03834" r="-103834"/>
          <a:stretch>
            <a:fillRect/>
          </a:stretch>
        </p:blipFill>
        <p:spPr/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it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Yes! Customs revenue provided about 90% of the U.S. </a:t>
            </a:r>
            <a:r>
              <a:rPr lang="en-US" dirty="0" err="1"/>
              <a:t>gov’t</a:t>
            </a:r>
            <a:r>
              <a:rPr lang="en-US" dirty="0"/>
              <a:t> income between 1790-</a:t>
            </a:r>
            <a:r>
              <a:rPr lang="en-US" dirty="0" smtClean="0"/>
              <a:t>1820</a:t>
            </a:r>
          </a:p>
          <a:p>
            <a:endParaRPr lang="en-US" dirty="0" smtClean="0"/>
          </a:p>
          <a:p>
            <a:r>
              <a:rPr lang="en-US" dirty="0"/>
              <a:t>**Outcome: provided the federal government with </a:t>
            </a:r>
            <a:r>
              <a:rPr lang="en-US" b="1" i="1" u="sng" dirty="0"/>
              <a:t>financial stability</a:t>
            </a:r>
            <a:r>
              <a:rPr lang="en-US" dirty="0"/>
              <a:t>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Jefferson’s Agrarian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Hamilton </a:t>
            </a:r>
            <a:r>
              <a:rPr lang="en-US" dirty="0"/>
              <a:t>was not totally supported</a:t>
            </a:r>
            <a:endParaRPr lang="en-US" dirty="0" smtClean="0"/>
          </a:p>
          <a:p>
            <a:r>
              <a:rPr lang="en-US" dirty="0" smtClean="0"/>
              <a:t>Federalists </a:t>
            </a:r>
            <a:r>
              <a:rPr lang="en-US" dirty="0"/>
              <a:t>were broken up into two factions</a:t>
            </a:r>
            <a:endParaRPr lang="en-US" dirty="0" smtClean="0"/>
          </a:p>
          <a:p>
            <a:r>
              <a:rPr lang="en-US" dirty="0" smtClean="0"/>
              <a:t>Northern </a:t>
            </a:r>
            <a:r>
              <a:rPr lang="en-US" dirty="0"/>
              <a:t>Federalists agreed with Hamilton</a:t>
            </a:r>
            <a:endParaRPr lang="en-US" dirty="0" smtClean="0"/>
          </a:p>
          <a:p>
            <a:r>
              <a:rPr lang="en-US" dirty="0"/>
              <a:t>s</a:t>
            </a:r>
            <a:r>
              <a:rPr lang="en-US" dirty="0" smtClean="0"/>
              <a:t>outherners </a:t>
            </a:r>
            <a:r>
              <a:rPr lang="en-US" dirty="0"/>
              <a:t>agreed with Madison and Jefferson</a:t>
            </a:r>
            <a:endParaRPr lang="en-US" dirty="0" smtClean="0"/>
          </a:p>
          <a:p>
            <a:r>
              <a:rPr lang="en-US" dirty="0" smtClean="0"/>
              <a:t>Hamilton’s </a:t>
            </a:r>
            <a:r>
              <a:rPr lang="en-US" dirty="0"/>
              <a:t>supporters were named FEDERALISTS</a:t>
            </a:r>
            <a:endParaRPr lang="en-US" dirty="0" smtClean="0"/>
          </a:p>
          <a:p>
            <a:r>
              <a:rPr lang="en-US" dirty="0" smtClean="0"/>
              <a:t>Jefferson’s </a:t>
            </a:r>
            <a:r>
              <a:rPr lang="en-US" dirty="0"/>
              <a:t>supporters were named DEMOCRATIC-REPUBLICANS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Agrarian Vision</a:t>
            </a:r>
            <a:endParaRPr lang="en-US" dirty="0"/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4104" r="-14104"/>
          <a:stretch>
            <a:fillRect/>
          </a:stretch>
        </p:blipFill>
        <p:spPr/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Jefferson’s Agrarian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</a:t>
            </a:r>
            <a:r>
              <a:rPr lang="en-US" dirty="0" smtClean="0"/>
              <a:t>outhern </a:t>
            </a:r>
            <a:r>
              <a:rPr lang="en-US" dirty="0"/>
              <a:t>planters and western farmers moved </a:t>
            </a:r>
            <a:r>
              <a:rPr lang="en-US" dirty="0" smtClean="0"/>
              <a:t>towards </a:t>
            </a:r>
            <a:r>
              <a:rPr lang="en-US" dirty="0"/>
              <a:t>Jefferson’s ideas</a:t>
            </a:r>
            <a:endParaRPr lang="en-US" dirty="0" smtClean="0"/>
          </a:p>
          <a:p>
            <a:r>
              <a:rPr lang="en-US" dirty="0"/>
              <a:t>h</a:t>
            </a:r>
            <a:r>
              <a:rPr lang="en-US" dirty="0" smtClean="0"/>
              <a:t>e </a:t>
            </a:r>
            <a:r>
              <a:rPr lang="en-US" dirty="0"/>
              <a:t>thought that workers who depended on wages lacked the economic independence required to sustain a republic</a:t>
            </a:r>
            <a:endParaRPr lang="en-US" dirty="0" smtClean="0"/>
          </a:p>
          <a:p>
            <a:r>
              <a:rPr lang="en-US" dirty="0"/>
              <a:t>h</a:t>
            </a:r>
            <a:r>
              <a:rPr lang="en-US" dirty="0" smtClean="0"/>
              <a:t>is </a:t>
            </a:r>
            <a:r>
              <a:rPr lang="en-US" dirty="0"/>
              <a:t>plan: a West settled by productive yeomen farm families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Jefferson’s Agrarian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</a:t>
            </a:r>
            <a:r>
              <a:rPr lang="en-US" dirty="0" smtClean="0"/>
              <a:t>e believed that </a:t>
            </a:r>
            <a:r>
              <a:rPr lang="en-US" dirty="0" smtClean="0"/>
              <a:t>having a</a:t>
            </a:r>
            <a:r>
              <a:rPr lang="en-US" dirty="0" smtClean="0"/>
              <a:t> massive agricultural society, Americans would be able to feed the US and Europe, and they would give us goods in return</a:t>
            </a:r>
          </a:p>
          <a:p>
            <a:r>
              <a:rPr lang="en-US" dirty="0" smtClean="0"/>
              <a:t>French Revolution gave it a chance, and wheat and cotton prices soared, raising profits in southern region</a:t>
            </a:r>
          </a:p>
          <a:p>
            <a:r>
              <a:rPr lang="en-US" dirty="0" smtClean="0"/>
              <a:t>Americans were divided over sides in the French Revolution, especially after the execution of Louis XVI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Jay’s Treaty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Britain’s </a:t>
            </a:r>
            <a:r>
              <a:rPr lang="en-US" dirty="0"/>
              <a:t>navy was bullying American ships going to France </a:t>
            </a:r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o </a:t>
            </a:r>
            <a:r>
              <a:rPr lang="en-US" dirty="0"/>
              <a:t>avoid war, GW sent John Jay to Britain</a:t>
            </a:r>
            <a:endParaRPr lang="en-US" dirty="0" smtClean="0"/>
          </a:p>
          <a:p>
            <a:r>
              <a:rPr lang="en-US" dirty="0"/>
              <a:t>d</a:t>
            </a:r>
            <a:r>
              <a:rPr lang="en-US" dirty="0" smtClean="0"/>
              <a:t>eal required </a:t>
            </a:r>
            <a:r>
              <a:rPr lang="en-US" dirty="0"/>
              <a:t>the US </a:t>
            </a:r>
            <a:r>
              <a:rPr lang="en-US" dirty="0" err="1"/>
              <a:t>gov’t</a:t>
            </a:r>
            <a:r>
              <a:rPr lang="en-US" dirty="0"/>
              <a:t> to make “full and complete compensation” to British merchants for all pre-Revolutionary War debt owed by American citizens</a:t>
            </a:r>
            <a:endParaRPr lang="en-US" dirty="0" smtClean="0"/>
          </a:p>
          <a:p>
            <a:r>
              <a:rPr lang="en-US" dirty="0" smtClean="0"/>
              <a:t>gave </a:t>
            </a:r>
            <a:r>
              <a:rPr lang="en-US" dirty="0"/>
              <a:t>British right to remove French property from neutral ships</a:t>
            </a:r>
            <a:endParaRPr lang="en-US" dirty="0" smtClean="0"/>
          </a:p>
          <a:p>
            <a:r>
              <a:rPr lang="en-US" dirty="0" smtClean="0"/>
              <a:t>Americans </a:t>
            </a:r>
            <a:r>
              <a:rPr lang="en-US" dirty="0"/>
              <a:t>submitted claims of illegal seizure to arbitration and required British to remove military garrisons from NW Territory and to end their aid to Indians there</a:t>
            </a:r>
            <a:endParaRPr lang="en-US" dirty="0" smtClean="0"/>
          </a:p>
          <a:p>
            <a:r>
              <a:rPr lang="en-US" dirty="0"/>
              <a:t>m</a:t>
            </a:r>
            <a:r>
              <a:rPr lang="en-US" dirty="0" smtClean="0"/>
              <a:t>any </a:t>
            </a:r>
            <a:r>
              <a:rPr lang="en-US" dirty="0"/>
              <a:t>thought it asked America to give up too much, and it barely passed Senate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Jay’s Treaty</a:t>
            </a:r>
            <a:endParaRPr lang="en-US" dirty="0"/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02388" r="-102388"/>
          <a:stretch>
            <a:fillRect/>
          </a:stretch>
        </p:blipFill>
        <p:spPr/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Alexander Hamilton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Hamilton: </a:t>
            </a:r>
            <a:r>
              <a:rPr lang="en-US" dirty="0" err="1"/>
              <a:t>GW’s</a:t>
            </a:r>
            <a:r>
              <a:rPr lang="en-US" dirty="0"/>
              <a:t> Secretary of Treasury</a:t>
            </a:r>
          </a:p>
          <a:p>
            <a:r>
              <a:rPr lang="en-US" dirty="0"/>
              <a:t>His goal: to enhance the authority of the national government and favor wealthy financiers and seaport </a:t>
            </a:r>
            <a:r>
              <a:rPr lang="en-US" dirty="0" smtClean="0"/>
              <a:t>merchants</a:t>
            </a:r>
          </a:p>
          <a:p>
            <a:r>
              <a:rPr lang="en-US" dirty="0" smtClean="0"/>
              <a:t>He exerted more influence on domestic and foreign policy than anyone else during his time in office and after (during this time period)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Pinckney’s Treaty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1795</a:t>
            </a:r>
          </a:p>
          <a:p>
            <a:r>
              <a:rPr lang="en-US" dirty="0" smtClean="0"/>
              <a:t>Spain recognized the right of Americans to navigate MS River to deposit goods at New Orleans</a:t>
            </a:r>
          </a:p>
          <a:p>
            <a:r>
              <a:rPr lang="en-US" dirty="0" smtClean="0"/>
              <a:t>Agreed to fix northern boundary of FL at 31</a:t>
            </a:r>
            <a:r>
              <a:rPr lang="en-US" baseline="30000" dirty="0" smtClean="0"/>
              <a:t>st</a:t>
            </a:r>
            <a:r>
              <a:rPr lang="en-US" dirty="0" smtClean="0"/>
              <a:t> parallel</a:t>
            </a:r>
          </a:p>
          <a:p>
            <a:r>
              <a:rPr lang="en-US" dirty="0" smtClean="0"/>
              <a:t>Required Spanish authorities to prevent Indians in FL from launching raids across border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Pinckney’s Treaty</a:t>
            </a:r>
            <a:endParaRPr lang="en-US" dirty="0"/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rcRect l="-72894" r="-72894"/>
          <a:stretch>
            <a:fillRect/>
          </a:stretch>
        </p:blipFill>
        <p:spPr/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Whiskey Rebellion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Whiskey Rebellion in 1794: a protest on the whiskey tax of Hamilton: challenging federal authority</a:t>
            </a:r>
          </a:p>
          <a:p>
            <a:r>
              <a:rPr lang="en-US" dirty="0"/>
              <a:t>r</a:t>
            </a:r>
            <a:r>
              <a:rPr lang="en-US" dirty="0" smtClean="0"/>
              <a:t>efused to pay the tax</a:t>
            </a:r>
          </a:p>
          <a:p>
            <a:r>
              <a:rPr lang="en-US" dirty="0"/>
              <a:t>b</a:t>
            </a:r>
            <a:r>
              <a:rPr lang="en-US" dirty="0" smtClean="0"/>
              <a:t>egan terrorizing tax collectors</a:t>
            </a:r>
          </a:p>
          <a:p>
            <a:r>
              <a:rPr lang="en-US" dirty="0" smtClean="0"/>
              <a:t>this cut the demand</a:t>
            </a:r>
          </a:p>
          <a:p>
            <a:r>
              <a:rPr lang="en-US" dirty="0" smtClean="0"/>
              <a:t>GW raised an army of almost 15,000 to stop rebellion, which collapsed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Whiskey Rebellion</a:t>
            </a:r>
            <a:endParaRPr lang="en-US" dirty="0"/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7573" r="-17573"/>
          <a:stretch>
            <a:fillRect/>
          </a:stretch>
        </p:blipFill>
        <p:spPr/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Hamilton</a:t>
            </a:r>
            <a:endParaRPr lang="en-US" dirty="0"/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rcRect l="-86082" r="-86082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Hamilton’s Financial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</a:t>
            </a:r>
            <a:r>
              <a:rPr lang="en-US" dirty="0"/>
              <a:t>.  Public Credit-January 1790</a:t>
            </a:r>
          </a:p>
          <a:p>
            <a:r>
              <a:rPr lang="en-US" dirty="0"/>
              <a:t>-Congress </a:t>
            </a:r>
            <a:r>
              <a:rPr lang="en-US" dirty="0" smtClean="0"/>
              <a:t>wanted </a:t>
            </a:r>
            <a:r>
              <a:rPr lang="en-US" dirty="0"/>
              <a:t>to buy millions of dollars in securities issued by the </a:t>
            </a:r>
            <a:r>
              <a:rPr lang="en-US" dirty="0" smtClean="0"/>
              <a:t>Confederation</a:t>
            </a:r>
          </a:p>
          <a:p>
            <a:r>
              <a:rPr lang="en-US" dirty="0" smtClean="0"/>
              <a:t>-these securities were worth much more than their face value, thus </a:t>
            </a:r>
            <a:r>
              <a:rPr lang="en-US" dirty="0" smtClean="0"/>
              <a:t>creating a</a:t>
            </a:r>
            <a:r>
              <a:rPr lang="en-US" dirty="0" smtClean="0"/>
              <a:t> profit</a:t>
            </a:r>
            <a:endParaRPr lang="en-US" dirty="0" smtClean="0"/>
          </a:p>
          <a:p>
            <a:r>
              <a:rPr lang="en-US" dirty="0"/>
              <a:t>-this would bolster the </a:t>
            </a:r>
            <a:r>
              <a:rPr lang="en-US" dirty="0" err="1"/>
              <a:t>gov’t</a:t>
            </a:r>
            <a:r>
              <a:rPr lang="en-US" dirty="0"/>
              <a:t> credit</a:t>
            </a:r>
          </a:p>
          <a:p>
            <a:r>
              <a:rPr lang="en-US" dirty="0"/>
              <a:t>-would also provide windfall profits to </a:t>
            </a:r>
            <a:r>
              <a:rPr lang="en-US" dirty="0" smtClean="0"/>
              <a:t>speculators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GW’s</a:t>
            </a:r>
            <a:r>
              <a:rPr lang="en-US" dirty="0" smtClean="0"/>
              <a:t> Idea on Public Credit</a:t>
            </a:r>
            <a:endParaRPr lang="en-US" dirty="0"/>
          </a:p>
        </p:txBody>
      </p:sp>
      <p:pic>
        <p:nvPicPr>
          <p:cNvPr id="4" name="Content Placeholder 3" descr="Debt-4.jpg"/>
          <p:cNvPicPr>
            <a:picLocks noGrp="1" noChangeAspect="1"/>
          </p:cNvPicPr>
          <p:nvPr>
            <p:ph idx="1"/>
          </p:nvPr>
        </p:nvPicPr>
        <p:blipFill>
          <a:blip r:embed="rId2"/>
          <a:srcRect l="-70870" r="-70870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Hamilton’s Financial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-Hamilton also proposed a permanent national debt</a:t>
            </a:r>
          </a:p>
          <a:p>
            <a:r>
              <a:rPr lang="en-US" dirty="0" smtClean="0"/>
              <a:t>-this would allow for the </a:t>
            </a:r>
            <a:r>
              <a:rPr lang="en-US" dirty="0" err="1" smtClean="0"/>
              <a:t>gov’t</a:t>
            </a:r>
            <a:r>
              <a:rPr lang="en-US" dirty="0" smtClean="0"/>
              <a:t> to pay the speculators</a:t>
            </a:r>
          </a:p>
          <a:p>
            <a:r>
              <a:rPr lang="en-US" dirty="0" smtClean="0"/>
              <a:t>-the debt would be paid off by gold and silver coins at a 6% interest rate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Hamilton’s Financial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next</a:t>
            </a:r>
            <a:r>
              <a:rPr lang="en-US" dirty="0"/>
              <a:t>, Hamilton wanted the federal </a:t>
            </a:r>
            <a:r>
              <a:rPr lang="en-US" dirty="0" err="1"/>
              <a:t>gov’t</a:t>
            </a:r>
            <a:r>
              <a:rPr lang="en-US" dirty="0"/>
              <a:t> to assume the war debts of the states</a:t>
            </a:r>
            <a:endParaRPr lang="en-US" dirty="0" smtClean="0"/>
          </a:p>
          <a:p>
            <a:r>
              <a:rPr lang="en-US" dirty="0" smtClean="0"/>
              <a:t>those </a:t>
            </a:r>
            <a:r>
              <a:rPr lang="en-US" dirty="0"/>
              <a:t>on the inside found out and started buying the war bonds of southern states, thus gaining a huge profit</a:t>
            </a:r>
            <a:endParaRPr lang="en-US" dirty="0" smtClean="0"/>
          </a:p>
          <a:p>
            <a:r>
              <a:rPr lang="en-US" dirty="0"/>
              <a:t>s</a:t>
            </a:r>
            <a:r>
              <a:rPr lang="en-US" dirty="0" smtClean="0"/>
              <a:t>ome </a:t>
            </a:r>
            <a:r>
              <a:rPr lang="en-US" dirty="0"/>
              <a:t>states wanted to control the power of the federal </a:t>
            </a:r>
            <a:r>
              <a:rPr lang="en-US" dirty="0" err="1"/>
              <a:t>gov’t</a:t>
            </a:r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/>
              <a:t>get the states (MD and VA) to agree, Hamilton agreed to move the capital to Washington, D.C.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gave Hamilton the support he needed to move the plan forward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Hamilton’s Financial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 startAt="2"/>
            </a:pPr>
            <a:r>
              <a:rPr lang="en-US" dirty="0" smtClean="0"/>
              <a:t>National </a:t>
            </a:r>
            <a:r>
              <a:rPr lang="en-US" dirty="0"/>
              <a:t>Bank-December </a:t>
            </a:r>
            <a:r>
              <a:rPr lang="en-US" dirty="0" smtClean="0"/>
              <a:t>1790</a:t>
            </a:r>
          </a:p>
          <a:p>
            <a:pPr marL="514350" indent="-514350">
              <a:buNone/>
            </a:pPr>
            <a:r>
              <a:rPr lang="en-US" dirty="0" smtClean="0"/>
              <a:t>(bullet point)	joined </a:t>
            </a:r>
            <a:r>
              <a:rPr lang="en-US" dirty="0"/>
              <a:t>by private stockholders and the federal </a:t>
            </a:r>
            <a:r>
              <a:rPr lang="en-US" dirty="0" err="1"/>
              <a:t>gov’t</a:t>
            </a:r>
            <a:endParaRPr lang="en-US" dirty="0" smtClean="0"/>
          </a:p>
          <a:p>
            <a:r>
              <a:rPr lang="en-US" dirty="0" smtClean="0"/>
              <a:t>by </a:t>
            </a:r>
            <a:r>
              <a:rPr lang="en-US" dirty="0"/>
              <a:t>making loans to merchants, handling </a:t>
            </a:r>
            <a:r>
              <a:rPr lang="en-US" dirty="0" err="1"/>
              <a:t>gov’t</a:t>
            </a:r>
            <a:r>
              <a:rPr lang="en-US" dirty="0"/>
              <a:t> funds, and issuing financial notes, would provide a respected currency for the specie-starved American economy and make the new national debt easier to </a:t>
            </a:r>
            <a:r>
              <a:rPr lang="en-US" dirty="0" smtClean="0"/>
              <a:t>fund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Hamilton’s Financial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Jefferson and Madison stated that a national bank was unconstitutional</a:t>
            </a:r>
          </a:p>
          <a:p>
            <a:r>
              <a:rPr lang="en-US" dirty="0" smtClean="0"/>
              <a:t>incorporating a bank was not a delegated power</a:t>
            </a:r>
          </a:p>
          <a:p>
            <a:r>
              <a:rPr lang="en-US" dirty="0" smtClean="0"/>
              <a:t>Hamilton used Article 1, Section 8, saying that Congress make “all laws which shall be necessary and proper” to carry out the Constitution’s provisions</a:t>
            </a:r>
          </a:p>
          <a:p>
            <a:r>
              <a:rPr lang="en-US" dirty="0" smtClean="0"/>
              <a:t>Washington agreed and signed </a:t>
            </a:r>
            <a:r>
              <a:rPr lang="en-US" dirty="0" smtClean="0"/>
              <a:t>it</a:t>
            </a:r>
            <a:r>
              <a:rPr lang="en-US" dirty="0" smtClean="0"/>
              <a:t> into law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FFFFFF"/>
      </a:dk1>
      <a:lt1>
        <a:srgbClr val="000000"/>
      </a:lt1>
      <a:dk2>
        <a:srgbClr val="7C8F97"/>
      </a:dk2>
      <a:lt2>
        <a:srgbClr val="D1D0C8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79</TotalTime>
  <Words>849</Words>
  <Application>Microsoft Macintosh PowerPoint</Application>
  <PresentationFormat>On-screen Show (4:3)</PresentationFormat>
  <Paragraphs>84</Paragraphs>
  <Slides>23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Capital</vt:lpstr>
      <vt:lpstr>Federalists and Republicans</vt:lpstr>
      <vt:lpstr>Alexander Hamilton</vt:lpstr>
      <vt:lpstr>Hamilton</vt:lpstr>
      <vt:lpstr>Hamilton’s Financial Plan</vt:lpstr>
      <vt:lpstr>GW’s Idea on Public Credit</vt:lpstr>
      <vt:lpstr>Hamilton’s Financial Plan</vt:lpstr>
      <vt:lpstr>Hamilton’s Financial Plan</vt:lpstr>
      <vt:lpstr>Hamilton’s Financial Plan</vt:lpstr>
      <vt:lpstr>Hamilton’s Financial Plan</vt:lpstr>
      <vt:lpstr>Hamilton’s Financial Plan</vt:lpstr>
      <vt:lpstr>Hamilton’s Financial Plan</vt:lpstr>
      <vt:lpstr>Report on Manufactures</vt:lpstr>
      <vt:lpstr>Did it work?</vt:lpstr>
      <vt:lpstr>Jefferson’s Agrarian Vision</vt:lpstr>
      <vt:lpstr>Agrarian Vision</vt:lpstr>
      <vt:lpstr>Jefferson’s Agrarian Vision</vt:lpstr>
      <vt:lpstr>Jefferson’s Agrarian Vision</vt:lpstr>
      <vt:lpstr>Jay’s Treaty</vt:lpstr>
      <vt:lpstr>Jay’s Treaty</vt:lpstr>
      <vt:lpstr>Pinckney’s Treaty</vt:lpstr>
      <vt:lpstr>Pinckney’s Treaty</vt:lpstr>
      <vt:lpstr>Whiskey Rebellion</vt:lpstr>
      <vt:lpstr>Whiskey Rebellion</vt:lpstr>
    </vt:vector>
  </TitlesOfParts>
  <Company>Lincoln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Federalists and Republicans</dc:title>
  <dc:creator>Joe Schlegelmilch</dc:creator>
  <cp:lastModifiedBy>Joe Schlegelmilch</cp:lastModifiedBy>
  <cp:revision>4</cp:revision>
  <dcterms:created xsi:type="dcterms:W3CDTF">2012-09-19T14:17:41Z</dcterms:created>
  <dcterms:modified xsi:type="dcterms:W3CDTF">2012-09-19T15:36:58Z</dcterms:modified>
</cp:coreProperties>
</file>