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9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6" r:id="rId17"/>
    <p:sldId id="322" r:id="rId18"/>
    <p:sldId id="297" r:id="rId19"/>
    <p:sldId id="298" r:id="rId20"/>
    <p:sldId id="299" r:id="rId21"/>
    <p:sldId id="274" r:id="rId22"/>
    <p:sldId id="275" r:id="rId23"/>
    <p:sldId id="277" r:id="rId24"/>
    <p:sldId id="300" r:id="rId25"/>
    <p:sldId id="301" r:id="rId26"/>
    <p:sldId id="272" r:id="rId27"/>
    <p:sldId id="273" r:id="rId28"/>
    <p:sldId id="280" r:id="rId29"/>
    <p:sldId id="281" r:id="rId30"/>
    <p:sldId id="282" r:id="rId31"/>
    <p:sldId id="278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284" r:id="rId42"/>
    <p:sldId id="285" r:id="rId43"/>
    <p:sldId id="287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33"/>
    <a:srgbClr val="CC0000"/>
    <a:srgbClr val="FFFFFF"/>
    <a:srgbClr val="EAEAEA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9635" autoAdjust="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5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3371-7B22-4B0E-A8F3-C04CDFD203F9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E9FE0-9AED-416F-9D9B-929DB18B4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08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FD0BC6-8D0F-4AA6-92ED-A084BB25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971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A93CD40-69BC-476F-B345-ABADE173DFA0}" type="slidenum">
              <a:rPr lang="en-US" sz="1200" b="0" smtClean="0"/>
              <a:pPr/>
              <a:t>8</a:t>
            </a:fld>
            <a:endParaRPr lang="en-US" sz="1200" b="0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AD6BC27-F184-46C5-A308-5414334733AC}" type="slidenum">
              <a:rPr lang="en-US" sz="1200" b="0" smtClean="0"/>
              <a:pPr/>
              <a:t>9</a:t>
            </a:fld>
            <a:endParaRPr lang="en-US" sz="1200" b="0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6501798-F747-4923-8F22-369779C4A8A9}" type="slidenum">
              <a:rPr lang="en-US" sz="1200" b="0" smtClean="0"/>
              <a:pPr/>
              <a:t>10</a:t>
            </a:fld>
            <a:endParaRPr lang="en-US" sz="1200" b="0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FEFC38C-25CF-49E3-8FD8-A6843AB851E8}" type="slidenum">
              <a:rPr lang="en-US" sz="1200" b="0" smtClean="0"/>
              <a:pPr/>
              <a:t>15</a:t>
            </a:fld>
            <a:endParaRPr lang="en-US" sz="1200" b="0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39" b="19964"/>
          <a:stretch/>
        </p:blipFill>
        <p:spPr bwMode="auto">
          <a:xfrm>
            <a:off x="0" y="4343401"/>
            <a:ext cx="9144000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24114" y="312420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  <a:t>HTML and CSS</a:t>
            </a:r>
            <a:b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</a:b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6</a:t>
            </a:r>
            <a:r>
              <a:rPr lang="en-US" sz="2000" baseline="30000" dirty="0" smtClean="0">
                <a:solidFill>
                  <a:srgbClr val="4DB848"/>
                </a:solidFill>
                <a:latin typeface="Century" pitchFamily="18" charset="0"/>
              </a:rPr>
              <a:t>TH</a:t>
            </a: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 EDITION</a:t>
            </a:r>
            <a:endParaRPr lang="en-US" sz="5400" dirty="0">
              <a:solidFill>
                <a:srgbClr val="4DB848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8308-05FC-4E0E-B40C-6888CC4CB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1A2F-29E8-4233-ACB0-F4A9653797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058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6FCD-123C-43DF-9841-58750E1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7854-6943-4EA1-A35F-6D0D6AF6D2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9E21-BE48-430B-900D-611290B0D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895E-8795-47A2-AC5D-08DF663D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0548-38AA-46C2-A9F1-2327DE3493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CC15-0FF2-464A-88D5-4891C16B5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E3A4-01D6-4927-AB27-24638F64E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25BB79-D32A-467B-BABB-CD11575A6E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Tutorial 6</a:t>
            </a:r>
            <a:br>
              <a:rPr lang="en-US" dirty="0" smtClean="0"/>
            </a:br>
            <a:r>
              <a:rPr lang="en-US" dirty="0" smtClean="0"/>
              <a:t>Creating a Web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726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Web Form</a:t>
            </a:r>
          </a:p>
        </p:txBody>
      </p:sp>
      <p:sp>
        <p:nvSpPr>
          <p:cNvPr id="36866" name="Content Placeholder 9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The syntax of the id and name attributes are as follows: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dirty="0" smtClean="0">
                <a:latin typeface="Courier New" pitchFamily="49" charset="0"/>
              </a:rPr>
              <a:t>&lt;form </a:t>
            </a:r>
            <a:r>
              <a:rPr lang="en-US" dirty="0">
                <a:latin typeface="Courier New" pitchFamily="49" charset="0"/>
              </a:rPr>
              <a:t>id=“id</a:t>
            </a:r>
            <a:r>
              <a:rPr lang="en-US" dirty="0" smtClean="0">
                <a:latin typeface="Courier New" pitchFamily="49" charset="0"/>
              </a:rPr>
              <a:t>” name=“name”&gt;… &lt;/form&gt;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Where </a:t>
            </a:r>
            <a:r>
              <a:rPr lang="en-US" i="1" dirty="0" smtClean="0">
                <a:latin typeface="Courier New" pitchFamily="49" charset="0"/>
              </a:rPr>
              <a:t>id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/>
              <a:t>is the id of  the </a:t>
            </a:r>
            <a:r>
              <a:rPr lang="en-US" dirty="0" smtClean="0"/>
              <a:t>form and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i="1" dirty="0" smtClean="0">
                <a:latin typeface="Courier New" pitchFamily="49" charset="0"/>
              </a:rPr>
              <a:t>name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is the name of the form.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7F9854-FB4F-4E0D-B2E9-9B66099701DE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180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Field Set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HTML and XHTML allow you to organize a form into a group of fields called field sets. 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fieldset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id=“id”&gt;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controls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&lt;/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fieldset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where id identifies the field set and controls are the control elements associated with fields within the field set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A663A3-2BA1-4624-A7CA-0714B0EEC79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37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Field Set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add a legend to a field set, add the following tag after the opening &lt;</a:t>
            </a:r>
            <a:r>
              <a:rPr lang="en-US" dirty="0" err="1" smtClean="0"/>
              <a:t>fieldset</a:t>
            </a:r>
            <a:r>
              <a:rPr lang="en-US" dirty="0" smtClean="0"/>
              <a:t>&gt; tag: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&lt;legend&gt;</a:t>
            </a:r>
            <a:r>
              <a:rPr lang="en-US" sz="2400" b="1" i="1" dirty="0" smtClean="0">
                <a:latin typeface="Courier New" pitchFamily="49" charset="0"/>
              </a:rPr>
              <a:t>text</a:t>
            </a:r>
            <a:r>
              <a:rPr lang="en-US" sz="2400" b="1" dirty="0" smtClean="0">
                <a:latin typeface="Courier New" pitchFamily="49" charset="0"/>
              </a:rPr>
              <a:t>&lt;/legend&gt;</a:t>
            </a:r>
          </a:p>
          <a:p>
            <a:pPr lvl="1" eaLnBrk="1" hangingPunct="1">
              <a:buFontTx/>
              <a:buNone/>
            </a:pPr>
            <a:r>
              <a:rPr lang="en-US" sz="3200" dirty="0" smtClean="0"/>
              <a:t>Where </a:t>
            </a:r>
            <a:r>
              <a:rPr lang="en-US" sz="3200" i="1" dirty="0" smtClean="0"/>
              <a:t>text</a:t>
            </a:r>
            <a:r>
              <a:rPr lang="en-US" sz="3200" dirty="0" smtClean="0"/>
              <a:t> is the text of the field set caption.</a:t>
            </a:r>
          </a:p>
          <a:p>
            <a:pPr lvl="1"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0FD0A2-0AE2-42A1-87BA-0F22FBA29726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145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Input Boxes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general syntax of input elements is as follows: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latin typeface="Courier New" pitchFamily="49" charset="0"/>
              </a:rPr>
              <a:t>&lt;</a:t>
            </a:r>
            <a:r>
              <a:rPr lang="en-US" sz="2400" b="1" dirty="0" smtClean="0">
                <a:latin typeface="Courier New" pitchFamily="49" charset="0"/>
              </a:rPr>
              <a:t>input type=“</a:t>
            </a:r>
            <a:r>
              <a:rPr lang="en-US" sz="2400" b="1" i="1" dirty="0" smtClean="0">
                <a:latin typeface="Courier New" pitchFamily="49" charset="0"/>
              </a:rPr>
              <a:t>type</a:t>
            </a:r>
            <a:r>
              <a:rPr lang="en-US" sz="2400" b="1" dirty="0" smtClean="0">
                <a:latin typeface="Courier New" pitchFamily="49" charset="0"/>
              </a:rPr>
              <a:t>” name=“</a:t>
            </a:r>
            <a:r>
              <a:rPr lang="en-US" sz="2400" b="1" i="1" dirty="0" smtClean="0">
                <a:latin typeface="Courier New" pitchFamily="49" charset="0"/>
              </a:rPr>
              <a:t>name</a:t>
            </a:r>
            <a:r>
              <a:rPr lang="en-US" sz="2400" b="1" dirty="0" smtClean="0">
                <a:latin typeface="Courier New" pitchFamily="49" charset="0"/>
              </a:rPr>
              <a:t>” id=“</a:t>
            </a:r>
            <a:r>
              <a:rPr lang="en-US" sz="2400" b="1" i="1" dirty="0" smtClean="0">
                <a:latin typeface="Courier New" pitchFamily="49" charset="0"/>
              </a:rPr>
              <a:t>id</a:t>
            </a:r>
            <a:r>
              <a:rPr lang="en-US" sz="2400" b="1" dirty="0" smtClean="0">
                <a:latin typeface="Courier New" pitchFamily="49" charset="0"/>
              </a:rPr>
              <a:t>” /&gt;</a:t>
            </a:r>
          </a:p>
          <a:p>
            <a:pPr eaLnBrk="1" hangingPunct="1">
              <a:buFont typeface="Arial" charset="0"/>
              <a:buNone/>
            </a:pPr>
            <a:r>
              <a:rPr lang="en-US" sz="2200" b="1" dirty="0" smtClean="0">
                <a:latin typeface="Courier New" pitchFamily="49" charset="0"/>
              </a:rPr>
              <a:t/>
            </a:r>
            <a:br>
              <a:rPr lang="en-US" sz="2200" b="1" dirty="0" smtClean="0">
                <a:latin typeface="Courier New" pitchFamily="49" charset="0"/>
              </a:rPr>
            </a:br>
            <a:r>
              <a:rPr lang="en-US" dirty="0" smtClean="0"/>
              <a:t>Where </a:t>
            </a:r>
            <a:r>
              <a:rPr lang="en-US" b="1" i="1" dirty="0" smtClean="0">
                <a:latin typeface="Courier New" pitchFamily="49" charset="0"/>
              </a:rPr>
              <a:t>type</a:t>
            </a:r>
            <a:r>
              <a:rPr lang="en-US" dirty="0" smtClean="0"/>
              <a:t> specifies the type of input control,  and the </a:t>
            </a:r>
            <a:r>
              <a:rPr lang="en-US" b="1" dirty="0" smtClean="0"/>
              <a:t>name</a:t>
            </a:r>
            <a:r>
              <a:rPr lang="en-US" dirty="0" smtClean="0"/>
              <a:t> and </a:t>
            </a:r>
            <a:r>
              <a:rPr lang="en-US" b="1" dirty="0" smtClean="0"/>
              <a:t>id</a:t>
            </a:r>
            <a:r>
              <a:rPr lang="en-US" dirty="0" smtClean="0"/>
              <a:t> attributes provide the control’s name and id.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F9945-5432-4AE6-9B84-8A89284C05F7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5234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Input Boxes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BD2D3C-21A9-4921-859A-54E9428F70D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1944023"/>
            <a:ext cx="6957317" cy="34573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9641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Adding Field Labels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 can also expressly link text with a control element.</a:t>
            </a:r>
          </a:p>
          <a:p>
            <a:pPr eaLnBrk="1" hangingPunct="1"/>
            <a:r>
              <a:rPr lang="en-US" dirty="0" smtClean="0"/>
              <a:t>The syntax for creating a form label is as follows: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&lt;label for=“id”&gt;label text&lt;/label&gt;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Where id is the value of the id attribute for a field’s control element, and label text is the text of the label.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BEB44-EDA1-4CDB-A6C6-A19E623BE926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3969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Style Sheet </a:t>
            </a:r>
            <a:br>
              <a:rPr lang="en-US" dirty="0" smtClean="0"/>
            </a:br>
            <a:r>
              <a:rPr lang="en-US" dirty="0" smtClean="0"/>
              <a:t>to a Web Form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676400"/>
            <a:ext cx="6244400" cy="188167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3886200"/>
            <a:ext cx="6244400" cy="1439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3651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Style Sheet </a:t>
            </a:r>
            <a:br>
              <a:rPr lang="en-US" dirty="0" smtClean="0"/>
            </a:br>
            <a:r>
              <a:rPr lang="en-US" dirty="0" smtClean="0"/>
              <a:t>to a Web Form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686" y="1752600"/>
            <a:ext cx="5605712" cy="1881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686" y="4114800"/>
            <a:ext cx="6244400" cy="1636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5295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Default Values </a:t>
            </a:r>
            <a:br>
              <a:rPr lang="en-US" dirty="0" smtClean="0"/>
            </a:br>
            <a:r>
              <a:rPr lang="en-US" dirty="0" smtClean="0"/>
              <a:t>and Placeholders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define the default value of a field, add the attribute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”</a:t>
            </a:r>
          </a:p>
          <a:p>
            <a:pPr marL="0" indent="0">
              <a:buNone/>
            </a:pPr>
            <a:r>
              <a:rPr lang="en-US" sz="2800" dirty="0" smtClean="0"/>
              <a:t>  to </a:t>
            </a:r>
            <a:r>
              <a:rPr lang="en-US" sz="2800" dirty="0"/>
              <a:t>the control element, where </a:t>
            </a:r>
            <a:r>
              <a:rPr lang="en-US" sz="2800" i="1" dirty="0"/>
              <a:t>value </a:t>
            </a:r>
            <a:r>
              <a:rPr lang="en-US" sz="2800" dirty="0"/>
              <a:t>is the default value assumed by a browser </a:t>
            </a:r>
            <a:r>
              <a:rPr lang="en-US" sz="2800" dirty="0" smtClean="0"/>
              <a:t>unless a </a:t>
            </a:r>
            <a:r>
              <a:rPr lang="en-US" sz="2800" dirty="0"/>
              <a:t>user enters a different </a:t>
            </a:r>
            <a:r>
              <a:rPr lang="en-US" sz="2800" dirty="0" smtClean="0"/>
              <a:t>value</a:t>
            </a:r>
          </a:p>
          <a:p>
            <a:r>
              <a:rPr lang="en-US" sz="2800" dirty="0"/>
              <a:t>Starting with HTML5, you can also populate your input boxes with placeholders. </a:t>
            </a:r>
            <a:r>
              <a:rPr lang="en-US" sz="2800" dirty="0" smtClean="0"/>
              <a:t>A </a:t>
            </a:r>
            <a:r>
              <a:rPr lang="en-US" sz="2800" b="1" dirty="0" smtClean="0"/>
              <a:t>placeholder </a:t>
            </a:r>
            <a:r>
              <a:rPr lang="en-US" sz="2800" dirty="0"/>
              <a:t>is a text string that appears within the control element and provides </a:t>
            </a:r>
            <a:r>
              <a:rPr lang="en-US" sz="2800" dirty="0" smtClean="0"/>
              <a:t>users with </a:t>
            </a:r>
            <a:r>
              <a:rPr lang="en-US" sz="2800" dirty="0"/>
              <a:t>information about the kind of information accepted by the field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75477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Default Values </a:t>
            </a:r>
            <a:br>
              <a:rPr lang="en-US" dirty="0"/>
            </a:br>
            <a:r>
              <a:rPr lang="en-US" dirty="0"/>
              <a:t>and Placeholders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00" y="2681828"/>
            <a:ext cx="7750000" cy="198170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6349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Explore how Web forms interact with Web servers</a:t>
            </a:r>
          </a:p>
          <a:p>
            <a:pPr eaLnBrk="1" hangingPunct="1"/>
            <a:r>
              <a:rPr lang="en-US" dirty="0" smtClean="0"/>
              <a:t>Create form elements</a:t>
            </a:r>
          </a:p>
          <a:p>
            <a:pPr eaLnBrk="1" hangingPunct="1"/>
            <a:r>
              <a:rPr lang="en-US" dirty="0" smtClean="0"/>
              <a:t>Create field sets and legends</a:t>
            </a:r>
          </a:p>
          <a:p>
            <a:pPr eaLnBrk="1" hangingPunct="1"/>
            <a:r>
              <a:rPr lang="en-US" dirty="0" smtClean="0"/>
              <a:t>Create input boxes and form labels</a:t>
            </a:r>
          </a:p>
          <a:p>
            <a:pPr eaLnBrk="1" hangingPunct="1"/>
            <a:r>
              <a:rPr lang="en-US" dirty="0" smtClean="0"/>
              <a:t>Create selection lists</a:t>
            </a:r>
          </a:p>
          <a:p>
            <a:r>
              <a:rPr lang="en-US" dirty="0"/>
              <a:t>Creation option </a:t>
            </a:r>
            <a:r>
              <a:rPr lang="en-US" dirty="0" smtClean="0"/>
              <a:t>buttons</a:t>
            </a:r>
          </a:p>
          <a:p>
            <a:r>
              <a:rPr lang="en-US" dirty="0" smtClean="0"/>
              <a:t>Create text area boxes</a:t>
            </a:r>
            <a:endParaRPr lang="en-US" dirty="0"/>
          </a:p>
          <a:p>
            <a:pPr eaLnBrk="1" hangingPunct="1"/>
            <a:r>
              <a:rPr lang="en-US" dirty="0" smtClean="0"/>
              <a:t>Create check boxes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DCF88-CF67-40B3-9F40-A0D022D6418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8778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Lists and Option Buttons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1108235"/>
            <a:ext cx="4648200" cy="460676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29"/>
          <a:stretch>
            <a:fillRect/>
          </a:stretch>
        </p:blipFill>
        <p:spPr>
          <a:xfrm>
            <a:off x="304800" y="1521967"/>
            <a:ext cx="4114800" cy="422322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7794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a Selection List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900" dirty="0" smtClean="0"/>
              <a:t>A </a:t>
            </a:r>
            <a:r>
              <a:rPr lang="en-US" sz="2900" b="1" dirty="0" smtClean="0"/>
              <a:t>selection list</a:t>
            </a:r>
            <a:r>
              <a:rPr lang="en-US" dirty="0" smtClean="0"/>
              <a:t> is a list box from which a user selects a particular field value or set of field values.  </a:t>
            </a:r>
          </a:p>
          <a:p>
            <a:pPr lvl="1" eaLnBrk="1" hangingPunct="1"/>
            <a:r>
              <a:rPr lang="en-US" dirty="0" smtClean="0"/>
              <a:t>Selection lists are useful when there are a fixed set of possible responses from the user.</a:t>
            </a:r>
          </a:p>
          <a:p>
            <a:pPr eaLnBrk="1" hangingPunct="1"/>
            <a:r>
              <a:rPr lang="en-US" dirty="0" smtClean="0"/>
              <a:t>You can create a selection list using the &lt;select&gt; element.</a:t>
            </a:r>
          </a:p>
          <a:p>
            <a:pPr eaLnBrk="1" hangingPunct="1"/>
            <a:r>
              <a:rPr lang="en-US" dirty="0" smtClean="0"/>
              <a:t>You can specify each individual selection item using the &lt;option&gt; element.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06F4-8A19-4A17-BBC8-B6A3C64EDE74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21767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Creating a Selection List</a:t>
            </a:r>
            <a:endParaRPr lang="en-US" dirty="0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can change the number of options displayed in the selection list by modifying the size attribute. The syntax is as follows: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&lt;select size= “value”&gt;… &lt;/select&gt;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z="3600" smtClean="0"/>
              <a:t>	Where </a:t>
            </a:r>
            <a:r>
              <a:rPr lang="en-US" b="1" i="1" smtClean="0">
                <a:latin typeface="Courier New" pitchFamily="49" charset="0"/>
              </a:rPr>
              <a:t>value</a:t>
            </a:r>
            <a:r>
              <a:rPr lang="en-US" sz="3600" smtClean="0"/>
              <a:t> is the number of items that the selection list displays in the form.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8B6295-280D-4633-8A77-68277EA564F4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92646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Creating a Selection List</a:t>
            </a:r>
            <a:endParaRPr lang="en-US" dirty="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the multiple attribute to the select element to create multiple selections:</a:t>
            </a:r>
          </a:p>
          <a:p>
            <a:pPr eaLnBrk="1" hangingPunct="1"/>
            <a:endParaRPr lang="en-US" sz="2900" smtClean="0"/>
          </a:p>
          <a:p>
            <a:pPr lvl="1" eaLnBrk="1" hangingPunct="1">
              <a:buFontTx/>
              <a:buNone/>
            </a:pPr>
            <a:r>
              <a:rPr lang="en-US" b="1" smtClean="0">
                <a:latin typeface="Courier New" pitchFamily="49" charset="0"/>
              </a:rPr>
              <a:t>&lt;select multiple=“multiple”&gt;… &lt;/select&gt;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43911B-6388-43A3-B893-0516568E2B01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6312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Selection List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00" y="2069023"/>
            <a:ext cx="7750000" cy="32073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1188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Selection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00" y="1748901"/>
            <a:ext cx="7750000" cy="384756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3818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Option Buttons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7CC4A-DE1A-48D4-983F-01F3DDD74F1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7108" name="Content Placeholder 9"/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Option buttons</a:t>
            </a:r>
            <a:r>
              <a:rPr lang="en-US" dirty="0" smtClean="0"/>
              <a:t>, or </a:t>
            </a:r>
            <a:r>
              <a:rPr lang="en-US" b="1" dirty="0" smtClean="0"/>
              <a:t>radio buttons</a:t>
            </a:r>
            <a:r>
              <a:rPr lang="en-US" dirty="0" smtClean="0"/>
              <a:t> allow users to make selections.  </a:t>
            </a:r>
          </a:p>
          <a:p>
            <a:pPr lvl="1" eaLnBrk="1" hangingPunct="1"/>
            <a:r>
              <a:rPr lang="en-US" dirty="0" smtClean="0"/>
              <a:t>Unlike selection lists, option buttons only allow the user to select one option at a time.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191" y="3276600"/>
            <a:ext cx="7750000" cy="2914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2069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Group of Option Buttons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199B4-430A-4FB6-91FD-5D7F638D44F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8132" name="Content Placeholder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To create a group of option buttons associated with a single field, add the elements: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&lt;input type="radio" name="</a:t>
            </a:r>
            <a:r>
              <a:rPr lang="en-US" sz="2400" i="1" dirty="0" smtClean="0"/>
              <a:t>name" value="value1" /&gt;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&lt;input type="radio" name="</a:t>
            </a:r>
            <a:r>
              <a:rPr lang="en-US" sz="2400" i="1" dirty="0" smtClean="0"/>
              <a:t>name" value="value2" /&gt;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&lt;input type="radio" name="</a:t>
            </a:r>
            <a:r>
              <a:rPr lang="en-US" sz="2400" i="1" dirty="0" smtClean="0"/>
              <a:t>name" value="value3" /&gt;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where </a:t>
            </a:r>
            <a:r>
              <a:rPr lang="en-US" sz="2400" i="1" dirty="0"/>
              <a:t>name </a:t>
            </a:r>
            <a:r>
              <a:rPr lang="en-US" sz="2400" dirty="0"/>
              <a:t>is the name of the data field, and </a:t>
            </a:r>
            <a:r>
              <a:rPr lang="en-US" sz="2400" i="1" dirty="0"/>
              <a:t>value1</a:t>
            </a:r>
            <a:r>
              <a:rPr lang="en-US" sz="2400" dirty="0"/>
              <a:t>, </a:t>
            </a:r>
            <a:r>
              <a:rPr lang="en-US" sz="2400" i="1" dirty="0"/>
              <a:t>value2</a:t>
            </a:r>
            <a:r>
              <a:rPr lang="en-US" sz="2400" dirty="0"/>
              <a:t>, </a:t>
            </a:r>
            <a:r>
              <a:rPr lang="en-US" sz="2400" i="1" dirty="0"/>
              <a:t>value3</a:t>
            </a:r>
            <a:r>
              <a:rPr lang="en-US" sz="2400" dirty="0"/>
              <a:t>, etc. are </a:t>
            </a:r>
            <a:r>
              <a:rPr lang="en-US" sz="2400" dirty="0" smtClean="0"/>
              <a:t>the field </a:t>
            </a:r>
            <a:r>
              <a:rPr lang="en-US" sz="2400" dirty="0"/>
              <a:t>values associated with each option.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specify the default option, add the checked attribute to the input element </a:t>
            </a:r>
            <a:r>
              <a:rPr lang="en-US" sz="2400" dirty="0" smtClean="0"/>
              <a:t>as follows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 smtClean="0"/>
              <a:t>	checked</a:t>
            </a:r>
            <a:r>
              <a:rPr lang="en-US" sz="2400" dirty="0"/>
              <a:t>=”checked”</a:t>
            </a: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710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a Text Area Box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Text area boxes allow users to enter comments.</a:t>
            </a:r>
          </a:p>
          <a:p>
            <a:pPr eaLnBrk="1" hangingPunct="1"/>
            <a:r>
              <a:rPr lang="en-US" dirty="0" smtClean="0"/>
              <a:t>An input box would be too small to accommodate the length of text for this use.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032FC2-BD9D-4BD1-AE47-40E0761BBCE0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81434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Creating a Text Area Box</a:t>
            </a:r>
            <a:endParaRPr lang="en-US" dirty="0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create a text area box, use the textarea element: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&lt;textarea rows="</a:t>
            </a:r>
            <a:r>
              <a:rPr lang="en-US" sz="2800" i="1" smtClean="0">
                <a:latin typeface="Courier New" pitchFamily="49" charset="0"/>
                <a:cs typeface="Courier New" pitchFamily="49" charset="0"/>
              </a:rPr>
              <a:t>value" cols="value"&gt; ... &lt;/textarea&gt;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	</a:t>
            </a:r>
            <a:r>
              <a:rPr lang="en-US" smtClean="0"/>
              <a:t>Where the rows and cols attributes define the dimensions of the input box and the rows attribute indicates the number of lines in the input box.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EA2B33-55C1-4418-961F-3DF2E4B30324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8633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Apply styles to Web forms</a:t>
            </a:r>
          </a:p>
          <a:p>
            <a:pPr eaLnBrk="1" hangingPunct="1"/>
            <a:r>
              <a:rPr lang="en-US" dirty="0" smtClean="0"/>
              <a:t>Explore HTML5 data types</a:t>
            </a:r>
          </a:p>
          <a:p>
            <a:r>
              <a:rPr lang="en-US" dirty="0"/>
              <a:t>Create spinners and </a:t>
            </a:r>
            <a:r>
              <a:rPr lang="en-US" dirty="0" smtClean="0"/>
              <a:t>range sliders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form buttons</a:t>
            </a:r>
          </a:p>
          <a:p>
            <a:r>
              <a:rPr lang="en-US" dirty="0" smtClean="0"/>
              <a:t>Validate </a:t>
            </a:r>
            <a:r>
              <a:rPr lang="en-US" dirty="0"/>
              <a:t>form data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DE35E-07F4-48CF-BAE2-B2AC82CF285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77249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Text Area Box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type text into a text area box, the text automatically wraps to a new line as </a:t>
            </a:r>
            <a:r>
              <a:rPr lang="en-US" dirty="0" smtClean="0"/>
              <a:t>it extends </a:t>
            </a:r>
            <a:r>
              <a:rPr lang="en-US" dirty="0"/>
              <a:t>beyond the box’s </a:t>
            </a:r>
            <a:r>
              <a:rPr lang="en-US" dirty="0" smtClean="0"/>
              <a:t>width</a:t>
            </a:r>
          </a:p>
          <a:p>
            <a:r>
              <a:rPr lang="en-US" dirty="0" smtClean="0"/>
              <a:t>You can determine </a:t>
            </a:r>
            <a:r>
              <a:rPr lang="en-US" dirty="0"/>
              <a:t>whether the locations of line wrapping are included in the field value by </a:t>
            </a:r>
            <a:r>
              <a:rPr lang="en-US" dirty="0" smtClean="0"/>
              <a:t>using the </a:t>
            </a:r>
            <a:r>
              <a:rPr lang="en-US" dirty="0"/>
              <a:t>wrap </a:t>
            </a:r>
            <a:r>
              <a:rPr lang="en-US" dirty="0" smtClean="0"/>
              <a:t>attribute</a:t>
            </a:r>
          </a:p>
          <a:p>
            <a:pPr lvl="1"/>
            <a:r>
              <a:rPr lang="en-US" dirty="0" smtClean="0"/>
              <a:t>Hard</a:t>
            </a:r>
          </a:p>
          <a:p>
            <a:pPr lvl="1"/>
            <a:r>
              <a:rPr lang="en-US" dirty="0" smtClean="0"/>
              <a:t>Soft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EDA3C-E085-487F-917B-9E8D1BFEBFF2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51533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Check Boxes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create a check box, use: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&lt;input type=“checkbox” name=“name” value=“value” /&gt;</a:t>
            </a:r>
          </a:p>
          <a:p>
            <a:pPr eaLnBrk="1" hangingPunct="1"/>
            <a:r>
              <a:rPr lang="en-US" dirty="0" smtClean="0"/>
              <a:t>Where the name attribute identifies the check box controls and  the value attribute specifies the value sent to the server if the check box is selected.</a:t>
            </a:r>
          </a:p>
          <a:p>
            <a:pPr eaLnBrk="1" hangingPunct="1"/>
            <a:r>
              <a:rPr lang="en-US" dirty="0" smtClean="0"/>
              <a:t>To specify that a check box be selected by default, use the checked attribute as follows: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&lt;input type=“checkbox” checked=“checked” /&gt;</a:t>
            </a:r>
            <a:endParaRPr lang="en-US" sz="24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F6F65C-F063-4A38-9A93-8B39575EAED6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09363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Data Types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405166"/>
            <a:ext cx="4267200" cy="453503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57"/>
          <a:stretch>
            <a:fillRect/>
          </a:stretch>
        </p:blipFill>
        <p:spPr>
          <a:xfrm>
            <a:off x="762000" y="1524000"/>
            <a:ext cx="4038600" cy="446953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58457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HTML5 Data Types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69E21-BE48-430B-900D-611290B0DBE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181" y="1219200"/>
            <a:ext cx="5601838" cy="4906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35707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HTML5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email, </a:t>
            </a:r>
            <a:r>
              <a:rPr lang="en-US" dirty="0" err="1"/>
              <a:t>tel</a:t>
            </a:r>
            <a:r>
              <a:rPr lang="en-US" dirty="0"/>
              <a:t>, and </a:t>
            </a:r>
            <a:r>
              <a:rPr lang="en-US" dirty="0" err="1"/>
              <a:t>url</a:t>
            </a:r>
            <a:r>
              <a:rPr lang="en-US" dirty="0"/>
              <a:t> data types are used for storing e-mail addresses, </a:t>
            </a:r>
            <a:r>
              <a:rPr lang="en-US" dirty="0" smtClean="0"/>
              <a:t>telephone numbers</a:t>
            </a:r>
            <a:r>
              <a:rPr lang="en-US" dirty="0"/>
              <a:t>, and Web addresses, </a:t>
            </a:r>
            <a:r>
              <a:rPr lang="en-US" dirty="0" smtClean="0"/>
              <a:t>respectively</a:t>
            </a:r>
          </a:p>
          <a:p>
            <a:r>
              <a:rPr lang="en-US" dirty="0"/>
              <a:t>For </a:t>
            </a:r>
            <a:r>
              <a:rPr lang="en-US" dirty="0" smtClean="0"/>
              <a:t>browsers that </a:t>
            </a:r>
            <a:r>
              <a:rPr lang="en-US" dirty="0"/>
              <a:t>support the date type, this will bring up a calendar widget from which users </a:t>
            </a:r>
            <a:r>
              <a:rPr lang="en-US" dirty="0" smtClean="0"/>
              <a:t>can select </a:t>
            </a:r>
            <a:r>
              <a:rPr lang="en-US" dirty="0"/>
              <a:t>a 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3118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HTML5 Data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3" r="13309"/>
          <a:stretch>
            <a:fillRect/>
          </a:stretch>
        </p:blipFill>
        <p:spPr>
          <a:xfrm>
            <a:off x="1524000" y="1828800"/>
            <a:ext cx="5943600" cy="358066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1855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Spinner Controls </a:t>
            </a:r>
            <a:br>
              <a:rPr lang="en-US" dirty="0" smtClean="0"/>
            </a:br>
            <a:r>
              <a:rPr lang="en-US" dirty="0" smtClean="0"/>
              <a:t>and Range Sliders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 create a spinner control for numeric data, enter the input element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input name=”</a:t>
            </a:r>
            <a:r>
              <a:rPr lang="en-US" sz="2000" i="1" dirty="0"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” type=”number” value=”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” step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en-US" sz="2000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” min=”</a:t>
            </a:r>
            <a:r>
              <a:rPr lang="en-US" sz="2000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” max=”</a:t>
            </a:r>
            <a:r>
              <a:rPr lang="en-US" sz="2000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” /&gt;</a:t>
            </a:r>
          </a:p>
          <a:p>
            <a:pPr marL="0" indent="0">
              <a:buNone/>
            </a:pPr>
            <a:r>
              <a:rPr lang="en-US" sz="2000" dirty="0" smtClean="0"/>
              <a:t>where </a:t>
            </a:r>
            <a:r>
              <a:rPr lang="en-US" sz="2000" dirty="0"/>
              <a:t>the value attribute provides the default field value, the step attribute </a:t>
            </a:r>
            <a:r>
              <a:rPr lang="en-US" sz="2000" dirty="0" smtClean="0"/>
              <a:t>indicates the </a:t>
            </a:r>
            <a:r>
              <a:rPr lang="en-US" sz="2000" dirty="0"/>
              <a:t>amount by which the field value changes when a user clicks the spin </a:t>
            </a:r>
            <a:r>
              <a:rPr lang="en-US" sz="2000" dirty="0" smtClean="0"/>
              <a:t>arrow, the </a:t>
            </a:r>
            <a:r>
              <a:rPr lang="en-US" sz="2000" dirty="0"/>
              <a:t>min attribute defines the minimum possible value, and the max attribute </a:t>
            </a:r>
            <a:r>
              <a:rPr lang="en-US" sz="2000" dirty="0" smtClean="0"/>
              <a:t>defines the </a:t>
            </a:r>
            <a:r>
              <a:rPr lang="en-US" sz="2000" dirty="0"/>
              <a:t>maximum possible value of the </a:t>
            </a:r>
            <a:r>
              <a:rPr lang="en-US" sz="2000" dirty="0" smtClean="0"/>
              <a:t>field</a:t>
            </a:r>
            <a:endParaRPr lang="en-US" sz="2000" dirty="0"/>
          </a:p>
          <a:p>
            <a:r>
              <a:rPr lang="en-US" sz="2000" dirty="0" smtClean="0"/>
              <a:t>To </a:t>
            </a:r>
            <a:r>
              <a:rPr lang="en-US" sz="2000" dirty="0"/>
              <a:t>create a range slider control for numeric data, use the following input element: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input name=”</a:t>
            </a:r>
            <a:r>
              <a:rPr lang="en-US" sz="2000" i="1" dirty="0"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” type=”range” value=”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” step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en-US" sz="2000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” min=”</a:t>
            </a:r>
            <a:r>
              <a:rPr lang="en-US" sz="2000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” max=”</a:t>
            </a:r>
            <a:r>
              <a:rPr lang="en-US" sz="2000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” /&gt;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39402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Spinner Controls </a:t>
            </a:r>
            <a:br>
              <a:rPr lang="en-US" dirty="0"/>
            </a:br>
            <a:r>
              <a:rPr lang="en-US" dirty="0"/>
              <a:t>and Range Sliders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3"/>
          <a:stretch>
            <a:fillRect/>
          </a:stretch>
        </p:blipFill>
        <p:spPr>
          <a:xfrm>
            <a:off x="914400" y="2362200"/>
            <a:ext cx="7568285" cy="15849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29324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a Numeric Range </a:t>
            </a:r>
            <a:br>
              <a:rPr lang="en-US" dirty="0" smtClean="0"/>
            </a:br>
            <a:r>
              <a:rPr lang="en-US" dirty="0" smtClean="0"/>
              <a:t>with the range Data Type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524000"/>
            <a:ext cx="6963415" cy="17682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505200"/>
            <a:ext cx="6963415" cy="233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19629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Applying a Data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create a data list of possible values, enter the HTML code</a:t>
            </a:r>
          </a:p>
          <a:p>
            <a:pPr marL="0" indent="0">
              <a:buNone/>
            </a:pPr>
            <a:r>
              <a:rPr lang="en-US" dirty="0" smtClean="0"/>
              <a:t>	&lt;</a:t>
            </a:r>
            <a:r>
              <a:rPr lang="en-US" dirty="0" err="1"/>
              <a:t>datalist</a:t>
            </a:r>
            <a:r>
              <a:rPr lang="en-US" dirty="0"/>
              <a:t> id=”</a:t>
            </a:r>
            <a:r>
              <a:rPr lang="en-US" i="1" dirty="0"/>
              <a:t>id</a:t>
            </a:r>
            <a:r>
              <a:rPr lang="en-US" dirty="0"/>
              <a:t>”&gt;</a:t>
            </a:r>
          </a:p>
          <a:p>
            <a:pPr marL="0" indent="0">
              <a:buNone/>
            </a:pPr>
            <a:r>
              <a:rPr lang="en-US" dirty="0" smtClean="0"/>
              <a:t>	&lt;</a:t>
            </a:r>
            <a:r>
              <a:rPr lang="en-US" dirty="0"/>
              <a:t>option value=”</a:t>
            </a:r>
            <a:r>
              <a:rPr lang="en-US" i="1" dirty="0"/>
              <a:t>value</a:t>
            </a:r>
            <a:r>
              <a:rPr lang="en-US" dirty="0"/>
              <a:t>” /&gt;</a:t>
            </a:r>
          </a:p>
          <a:p>
            <a:pPr marL="0" indent="0">
              <a:buNone/>
            </a:pPr>
            <a:r>
              <a:rPr lang="en-US" dirty="0" smtClean="0"/>
              <a:t>	&lt;</a:t>
            </a:r>
            <a:r>
              <a:rPr lang="en-US" dirty="0"/>
              <a:t>option value=”</a:t>
            </a:r>
            <a:r>
              <a:rPr lang="en-US" i="1" dirty="0"/>
              <a:t>value</a:t>
            </a:r>
            <a:r>
              <a:rPr lang="en-US" dirty="0"/>
              <a:t>” /&gt;</a:t>
            </a:r>
          </a:p>
          <a:p>
            <a:pPr marL="0" indent="0">
              <a:buNone/>
            </a:pPr>
            <a:r>
              <a:rPr lang="en-US" dirty="0" smtClean="0"/>
              <a:t>	…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&lt;/</a:t>
            </a:r>
            <a:r>
              <a:rPr lang="en-US" dirty="0" err="1"/>
              <a:t>datalist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 smtClean="0"/>
              <a:t>  where </a:t>
            </a:r>
            <a:r>
              <a:rPr lang="en-US" dirty="0"/>
              <a:t>the value attribute provides the text of the possible values in the data list.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032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Web Form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752600"/>
            <a:ext cx="4573692" cy="341133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DDAD3-53C8-432F-AA8D-8B36CD6B77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29"/>
          <a:stretch>
            <a:fillRect/>
          </a:stretch>
        </p:blipFill>
        <p:spPr>
          <a:xfrm>
            <a:off x="685800" y="1594033"/>
            <a:ext cx="4114800" cy="40447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92358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Applying a Data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reference the data list from an input control, add the list attribute</a:t>
            </a:r>
          </a:p>
          <a:p>
            <a:pPr marL="0" indent="0">
              <a:buNone/>
            </a:pPr>
            <a:r>
              <a:rPr lang="en-US" dirty="0" smtClean="0"/>
              <a:t>	&lt;</a:t>
            </a:r>
            <a:r>
              <a:rPr lang="en-US" dirty="0"/>
              <a:t>input name=”</a:t>
            </a:r>
            <a:r>
              <a:rPr lang="en-US" i="1" dirty="0"/>
              <a:t>name</a:t>
            </a:r>
            <a:r>
              <a:rPr lang="en-US" dirty="0"/>
              <a:t>” list=”</a:t>
            </a:r>
            <a:r>
              <a:rPr lang="en-US" i="1" dirty="0"/>
              <a:t>id</a:t>
            </a:r>
            <a:r>
              <a:rPr lang="en-US" dirty="0"/>
              <a:t>” </a:t>
            </a:r>
            <a:r>
              <a:rPr lang="en-US" dirty="0" smtClean="0"/>
              <a:t>/&gt;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where </a:t>
            </a:r>
            <a:r>
              <a:rPr lang="en-US" i="1" dirty="0"/>
              <a:t>id </a:t>
            </a:r>
            <a:r>
              <a:rPr lang="en-US" dirty="0"/>
              <a:t>references the id of the data list structure.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28782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Form Buttons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 buttons are a type of control element that performs an action.</a:t>
            </a:r>
          </a:p>
          <a:p>
            <a:pPr eaLnBrk="1" hangingPunct="1"/>
            <a:r>
              <a:rPr lang="en-US" dirty="0" smtClean="0"/>
              <a:t>Types of buttons:</a:t>
            </a:r>
          </a:p>
          <a:p>
            <a:pPr lvl="1" eaLnBrk="1" hangingPunct="1"/>
            <a:r>
              <a:rPr lang="en-US" dirty="0" smtClean="0"/>
              <a:t>Command button</a:t>
            </a:r>
          </a:p>
          <a:p>
            <a:pPr lvl="1" eaLnBrk="1" hangingPunct="1"/>
            <a:r>
              <a:rPr lang="en-US" dirty="0" smtClean="0"/>
              <a:t>Submit button</a:t>
            </a:r>
          </a:p>
          <a:p>
            <a:pPr lvl="1" eaLnBrk="1" hangingPunct="1"/>
            <a:r>
              <a:rPr lang="en-US" dirty="0" smtClean="0"/>
              <a:t>Reset button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DC0A0-B1D8-44A3-80DF-2DA8CBB75FD8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51182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Command button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 buttons are created using the &lt;input&gt; tag: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smtClean="0"/>
              <a:t>	</a:t>
            </a: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&lt;input type=“button” value=“text” /&gt;</a:t>
            </a:r>
            <a:endParaRPr lang="en-US" sz="2400" b="1" smtClean="0"/>
          </a:p>
          <a:p>
            <a:pPr eaLnBrk="1" hangingPunct="1"/>
            <a:r>
              <a:rPr lang="en-US" smtClean="0"/>
              <a:t>Submit buttons submit forms to the server for processing when clicked. Syntax is as follows: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b="1" smtClean="0"/>
              <a:t>	</a:t>
            </a: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&lt;input type=“submit” value=“text” /&gt;</a:t>
            </a:r>
            <a:endParaRPr lang="en-US" sz="2400" b="1" smtClean="0"/>
          </a:p>
          <a:p>
            <a:pPr eaLnBrk="1" hangingPunct="1"/>
            <a:r>
              <a:rPr lang="en-US" smtClean="0"/>
              <a:t>Reset buttons reset forms to their original (default) values. Syntax is as follows: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smtClean="0"/>
              <a:t>	</a:t>
            </a: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&lt;input type=“reset” value=“text” /&gt;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F938B1-83D0-4289-9AF8-765CC5689420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3864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Designing a Custom Button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Use the button element for greater artistic control over the appearance of a button.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&lt;button name=“</a:t>
            </a:r>
            <a:r>
              <a:rPr lang="en-US" sz="2000" b="1" i="1" dirty="0" smtClean="0">
                <a:latin typeface="Courier New" pitchFamily="49" charset="0"/>
              </a:rPr>
              <a:t>name</a:t>
            </a:r>
            <a:r>
              <a:rPr lang="en-US" sz="2000" b="1" dirty="0" smtClean="0">
                <a:latin typeface="Courier New" pitchFamily="49" charset="0"/>
              </a:rPr>
              <a:t>” type=“</a:t>
            </a:r>
            <a:r>
              <a:rPr lang="en-US" sz="2000" b="1" i="1" dirty="0" smtClean="0">
                <a:latin typeface="Courier New" pitchFamily="49" charset="0"/>
              </a:rPr>
              <a:t>text</a:t>
            </a:r>
            <a:r>
              <a:rPr lang="en-US" sz="2000" b="1" dirty="0" smtClean="0">
                <a:latin typeface="Courier New" pitchFamily="49" charset="0"/>
              </a:rPr>
              <a:t>”&gt;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	</a:t>
            </a:r>
            <a:r>
              <a:rPr lang="en-US" sz="2000" b="1" i="1" dirty="0" smtClean="0">
                <a:latin typeface="Courier New" pitchFamily="49" charset="0"/>
              </a:rPr>
              <a:t>content</a:t>
            </a:r>
            <a:endParaRPr lang="en-US" sz="2000" b="1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&lt;/button&gt;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where </a:t>
            </a:r>
            <a:r>
              <a:rPr lang="en-US" sz="2800" dirty="0"/>
              <a:t>the type attribute specifies the button type (submit, reset, or button—for </a:t>
            </a:r>
            <a:r>
              <a:rPr lang="en-US" sz="2800" dirty="0" smtClean="0"/>
              <a:t>creating a </a:t>
            </a:r>
            <a:r>
              <a:rPr lang="en-US" sz="2800" dirty="0"/>
              <a:t>command button) and </a:t>
            </a:r>
            <a:r>
              <a:rPr lang="en-US" sz="2800" i="1" dirty="0"/>
              <a:t>content </a:t>
            </a:r>
            <a:r>
              <a:rPr lang="en-US" sz="2800" dirty="0"/>
              <a:t>is page elements displayed within the button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F322BE-9201-47F3-BEE3-97CDF126D797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60735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Custom Button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6" r="15701"/>
          <a:stretch>
            <a:fillRect/>
          </a:stretch>
        </p:blipFill>
        <p:spPr>
          <a:xfrm>
            <a:off x="1295400" y="2209800"/>
            <a:ext cx="6504043" cy="260922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24309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a Web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values often need to be tested or </a:t>
            </a:r>
            <a:r>
              <a:rPr lang="en-US" b="1" dirty="0"/>
              <a:t>validated </a:t>
            </a:r>
            <a:r>
              <a:rPr lang="en-US" dirty="0"/>
              <a:t>before they can be used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Server-side validation</a:t>
            </a:r>
          </a:p>
          <a:p>
            <a:pPr lvl="1"/>
            <a:r>
              <a:rPr lang="en-US" b="1" dirty="0" smtClean="0"/>
              <a:t>Client-side validation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9493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Field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indicate that a field is required, add the required=”required” attribute to </a:t>
            </a:r>
            <a:r>
              <a:rPr lang="en-US" sz="2800" dirty="0" smtClean="0"/>
              <a:t>the control element</a:t>
            </a:r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validate an e-mail address, set the data type to email. To validate a Web </a:t>
            </a:r>
            <a:r>
              <a:rPr lang="en-US" sz="2800" dirty="0" smtClean="0"/>
              <a:t>address, set </a:t>
            </a:r>
            <a:r>
              <a:rPr lang="en-US" sz="2800" dirty="0"/>
              <a:t>the data type to </a:t>
            </a:r>
            <a:r>
              <a:rPr lang="en-US" sz="2800" dirty="0" err="1" smtClean="0"/>
              <a:t>url</a:t>
            </a:r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validate that a text input box follows a character pattern, add the </a:t>
            </a:r>
            <a:r>
              <a:rPr lang="en-US" sz="2800" dirty="0" smtClean="0"/>
              <a:t>attribute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pattern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regex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”</a:t>
            </a:r>
          </a:p>
          <a:p>
            <a:pPr marL="0" indent="0">
              <a:buNone/>
            </a:pPr>
            <a:r>
              <a:rPr lang="en-US" sz="2800" dirty="0" smtClean="0"/>
              <a:t>  where </a:t>
            </a:r>
            <a:r>
              <a:rPr lang="en-US" sz="2800" i="1" dirty="0"/>
              <a:t>regex </a:t>
            </a:r>
            <a:r>
              <a:rPr lang="en-US" sz="2800" dirty="0"/>
              <a:t>is a regular expression that defines the character pattern.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41309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Field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3"/>
          <a:stretch>
            <a:fillRect/>
          </a:stretch>
        </p:blipFill>
        <p:spPr>
          <a:xfrm>
            <a:off x="1066800" y="2590800"/>
            <a:ext cx="7011430" cy="181665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58163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Based on 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data types supported by HTML5 also can be used for data validation.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data field with the number data type will be rejected if non-numeric data </a:t>
            </a:r>
            <a:r>
              <a:rPr lang="en-US" dirty="0" smtClean="0"/>
              <a:t>is entered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Similarly</a:t>
            </a:r>
            <a:r>
              <a:rPr lang="en-US" dirty="0"/>
              <a:t>, fields marked using the email and </a:t>
            </a:r>
            <a:r>
              <a:rPr lang="en-US" dirty="0" err="1"/>
              <a:t>url</a:t>
            </a:r>
            <a:r>
              <a:rPr lang="en-US" dirty="0"/>
              <a:t> fields will be rejected if a </a:t>
            </a:r>
            <a:r>
              <a:rPr lang="en-US" dirty="0" smtClean="0"/>
              <a:t>user provides </a:t>
            </a:r>
            <a:r>
              <a:rPr lang="en-US" dirty="0"/>
              <a:t>an invalid e-mail address or Web site </a:t>
            </a:r>
            <a:r>
              <a:rPr lang="en-US" dirty="0" smtClean="0"/>
              <a:t>URL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648200"/>
            <a:ext cx="7469513" cy="1475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78035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a Valid Pattern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2059876"/>
            <a:ext cx="6957317" cy="322561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187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Web Forms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</a:t>
            </a:r>
            <a:r>
              <a:rPr lang="en-US" sz="2400" dirty="0" smtClean="0"/>
              <a:t>eb forms collect information from Web site visitors.  </a:t>
            </a:r>
          </a:p>
          <a:p>
            <a:pPr eaLnBrk="1" hangingPunct="1"/>
            <a:r>
              <a:rPr lang="en-US" sz="2400" dirty="0" smtClean="0"/>
              <a:t>HTML supports the following control elements:</a:t>
            </a:r>
          </a:p>
          <a:p>
            <a:pPr lvl="1"/>
            <a:r>
              <a:rPr lang="en-US" sz="2000" dirty="0" smtClean="0"/>
              <a:t>Input boxes</a:t>
            </a:r>
          </a:p>
          <a:p>
            <a:pPr lvl="1"/>
            <a:r>
              <a:rPr lang="en-US" sz="2000" dirty="0" smtClean="0"/>
              <a:t>Option buttons</a:t>
            </a:r>
          </a:p>
          <a:p>
            <a:pPr lvl="1"/>
            <a:r>
              <a:rPr lang="en-US" sz="2000" dirty="0" smtClean="0"/>
              <a:t>Selection lists</a:t>
            </a:r>
          </a:p>
          <a:p>
            <a:pPr lvl="1"/>
            <a:r>
              <a:rPr lang="en-US" sz="2000" dirty="0" smtClean="0"/>
              <a:t>Check boxes</a:t>
            </a:r>
          </a:p>
          <a:p>
            <a:pPr lvl="1"/>
            <a:r>
              <a:rPr lang="en-US" sz="2000" dirty="0" smtClean="0"/>
              <a:t>Text areas</a:t>
            </a:r>
          </a:p>
          <a:p>
            <a:pPr lvl="1"/>
            <a:r>
              <a:rPr lang="en-US" sz="2000" dirty="0" smtClean="0"/>
              <a:t>Color pickers</a:t>
            </a:r>
          </a:p>
          <a:p>
            <a:pPr lvl="1"/>
            <a:r>
              <a:rPr lang="en-US" sz="2000" dirty="0" smtClean="0"/>
              <a:t>Calendar pickers</a:t>
            </a:r>
          </a:p>
          <a:p>
            <a:pPr lvl="1"/>
            <a:r>
              <a:rPr lang="en-US" sz="2000" dirty="0" smtClean="0"/>
              <a:t>Spin boxes</a:t>
            </a:r>
          </a:p>
          <a:p>
            <a:pPr lvl="1"/>
            <a:r>
              <a:rPr lang="en-US" sz="2000" dirty="0" smtClean="0"/>
              <a:t>Sliders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78C28E-4BF3-4699-918E-6117E46D3283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2464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Inline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One disadvantage with the current validation checks is that they all occur </a:t>
            </a:r>
            <a:r>
              <a:rPr lang="en-US" sz="2800" i="1" dirty="0"/>
              <a:t>after </a:t>
            </a:r>
            <a:r>
              <a:rPr lang="en-US" sz="2800" dirty="0"/>
              <a:t>a </a:t>
            </a:r>
            <a:r>
              <a:rPr lang="en-US" sz="2800" dirty="0" smtClean="0"/>
              <a:t>user has </a:t>
            </a:r>
            <a:r>
              <a:rPr lang="en-US" sz="2800" dirty="0"/>
              <a:t>completed and submitted the </a:t>
            </a:r>
            <a:r>
              <a:rPr lang="en-US" sz="2800" dirty="0" smtClean="0"/>
              <a:t>form</a:t>
            </a:r>
          </a:p>
          <a:p>
            <a:r>
              <a:rPr lang="en-US" sz="2800" dirty="0"/>
              <a:t>The technique of immediate data validation and reporting of errors is </a:t>
            </a:r>
            <a:r>
              <a:rPr lang="en-US" sz="2800" dirty="0" smtClean="0"/>
              <a:t>known as </a:t>
            </a:r>
            <a:r>
              <a:rPr lang="en-US" sz="2800" b="1" dirty="0"/>
              <a:t>inline </a:t>
            </a:r>
            <a:r>
              <a:rPr lang="en-US" sz="2800" b="1" dirty="0" smtClean="0"/>
              <a:t>validation</a:t>
            </a:r>
          </a:p>
          <a:p>
            <a:r>
              <a:rPr lang="en-US" sz="2800" dirty="0"/>
              <a:t>One way of integrating inline validation into a Web form is to create style rules </a:t>
            </a:r>
            <a:r>
              <a:rPr lang="en-US" sz="2800" dirty="0" smtClean="0"/>
              <a:t>that change </a:t>
            </a:r>
            <a:r>
              <a:rPr lang="en-US" sz="2800" dirty="0"/>
              <a:t>the appearance of each control element based on the validity of the data it </a:t>
            </a:r>
            <a:r>
              <a:rPr lang="en-US" sz="2800" dirty="0" smtClean="0"/>
              <a:t>contains</a:t>
            </a:r>
          </a:p>
          <a:p>
            <a:pPr lvl="1"/>
            <a:r>
              <a:rPr lang="en-US" sz="2400" dirty="0"/>
              <a:t>This can be done using some of the CSS3 pseudo-classes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70619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Inline Validation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2023291"/>
            <a:ext cx="6957317" cy="329878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69499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Inline Validation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828800"/>
            <a:ext cx="7286586" cy="10182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730" y="3657600"/>
            <a:ext cx="7286586" cy="1670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228303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Pseudo-Classes for Valid </a:t>
            </a:r>
            <a:br>
              <a:rPr lang="en-US" dirty="0" smtClean="0"/>
            </a:br>
            <a:r>
              <a:rPr lang="en-US" dirty="0" smtClean="0"/>
              <a:t>and Invalid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2197071"/>
            <a:ext cx="6957317" cy="295122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694493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Pseudo-Classes for Valid </a:t>
            </a:r>
            <a:br>
              <a:rPr lang="en-US" dirty="0"/>
            </a:br>
            <a:r>
              <a:rPr lang="en-US" dirty="0"/>
              <a:t>and Invalid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Comprehensive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002" y="2556828"/>
            <a:ext cx="7512195" cy="223170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6290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Forms and Server-Based Programs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124" y="1843413"/>
            <a:ext cx="7371952" cy="36585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HTML and XHTML, Comprehensive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F694E-E8DF-47B1-BFC8-1603B6D80C64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0493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Forms and Server-Based Programs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Server-based programs are written in many languages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earliest and most commonly used are Common Gateway Interface (CGI) scripts that are written in Perl.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Other popular languages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ASP/ASP.NET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ColdFusion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C/C++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Java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PHP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Python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Ruby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285E1-D2C6-418A-A4EE-E59E1BC9406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180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Web Form</a:t>
            </a:r>
          </a:p>
        </p:txBody>
      </p:sp>
      <p:sp>
        <p:nvSpPr>
          <p:cNvPr id="32770" name="Content Placeholder 10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Forms are created using the form element, structured as follows: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Courier New" pitchFamily="49" charset="0"/>
              </a:rPr>
              <a:t>	&lt;form </a:t>
            </a:r>
            <a:r>
              <a:rPr lang="en-US" i="1" dirty="0" smtClean="0">
                <a:latin typeface="Courier New" pitchFamily="49" charset="0"/>
              </a:rPr>
              <a:t>attributes</a:t>
            </a:r>
            <a:r>
              <a:rPr lang="en-US" dirty="0" smtClean="0">
                <a:latin typeface="Courier New" pitchFamily="49" charset="0"/>
              </a:rPr>
              <a:t>&gt;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i="1" dirty="0" smtClean="0">
                <a:latin typeface="Courier New" pitchFamily="49" charset="0"/>
              </a:rPr>
              <a:t>content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Courier New" pitchFamily="49" charset="0"/>
              </a:rPr>
              <a:t>	&lt;/form&gt;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Where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i="1" dirty="0" smtClean="0">
                <a:latin typeface="Courier New" pitchFamily="49" charset="0"/>
              </a:rPr>
              <a:t>attributes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/>
              <a:t>are the attributes that control  how the form is processed and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i="1" dirty="0" smtClean="0">
                <a:latin typeface="Courier New" pitchFamily="49" charset="0"/>
              </a:rPr>
              <a:t>content </a:t>
            </a:r>
            <a:r>
              <a:rPr lang="en-US" dirty="0" smtClean="0"/>
              <a:t>is the content of the form.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3A89B-3079-4B91-8DE1-BD7D6D94E18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9708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Web Form</a:t>
            </a:r>
          </a:p>
        </p:txBody>
      </p:sp>
      <p:sp>
        <p:nvSpPr>
          <p:cNvPr id="34818" name="Content Placeholder 9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Form attributes tell the browser the location of the server-based program to be applied to the form’s data.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Always specify an id or name for the form.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Two attributes are available to identify the form: id and name.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HTML and XHTML, Comprehensive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86C868-4BEC-4605-BFFE-48AAAB98DE7D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55468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jp8wIG0wgCxOZ6nvDTwx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ZMVCsjrKGEDkX0KCTcU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scRL7leI2awFXQKgcKXZ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P1L4L9UQPwVDkIKHb5vX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Oi3TRD0aYhJhnQZ3z4Nb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Jjw1vvyRtEyndt0SihPF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U3lUH8wqaq7OyKnQ8vB6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6RdLO8v9zxi89babtVl7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6RdLO8v9zxi89babtVl7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BUSXIrw6ZM5TRaJ4uYqC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PPn9nqCoZKesfjSRq3D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EGVH4V7XOP06REuQOGco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2fj0roqnGFIV43zz45tB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hJA1ziDjf1OpdNMNc4Qh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wVe8RC2MpKibgpLi33Q5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71wm1U0Nqg7tWDTJOwnR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oVpcDynZr8iM8PnYdXB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JkfPiRZxZWJHzV41cNPi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nslU9xHbLLzAKeBMckn2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fy8lkDlupQ4O0sVziBCR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219G8n3SkuU0htpl5VC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zfENgz592o0qGG0QyPGe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MnAwrCoNkQhbKsA1C4pi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jywGu4hfYn0krT2k6tMb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Ic7vCCPO7rVudBqtuxeY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LgrJG6fDbh7EAamlHor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z5yUiX1aLKSsytyR7iqJi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psguQPs8UeQzcbTPo9etp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ec2HOtz60HT1G5DO6cID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BYgnYhUhvP8Sd3s90YyN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GbuNcz31LMGAA3qrvhcJ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TORzlXbJ42qti5Sa5ket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bDsoIzsgBuWChGWCe6Q1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qX2XQj6WMue8XxkyC5jl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a7KlzlcRvHZxCe6XeBgN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pmf7OeJdrdoNyESLJ2Tc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1IXW3vnLjE6msrtdr83aj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HccrhwBK9PUWoPppN3tu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wGNbds68D3DyslEm074JY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DJ4IvgReKUcdB3xn7JLm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U3LLiRB9IHXh337vXPho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lfKAPCZkXCaHP0WKYZCA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gj0tgBMW5GDbIw1I2YaoJ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7me6ycQhLIwPYqAmmny1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NTfJ0M5PlJb5Ty6yuuz1u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4DiqJgWDqNMUcEe93z5OU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FSxA7GCMPHPChAO7tAk7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33dV7dkYVIz9YpT98g1DY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5zmEkV6vtMDWPtmcyosQ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28Cpekr46DKYXEztTpSq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PFT2fM47ZDL4AHgICBHu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Fy2V3AUIMcD3APXwiLdJ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jPXohMRYk0EgFdudR0x5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RWDFSE4oJiOsmJ5wLO2Ks"/>
</p:tagLst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Tutorial.01</Template>
  <TotalTime>5824</TotalTime>
  <Words>1605</Words>
  <Application>Microsoft Office PowerPoint</Application>
  <PresentationFormat>On-screen Show (4:3)</PresentationFormat>
  <Paragraphs>314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2_Office Theme</vt:lpstr>
      <vt:lpstr> Tutorial 6 Creating a Web Form</vt:lpstr>
      <vt:lpstr>Objectives</vt:lpstr>
      <vt:lpstr>Objectives</vt:lpstr>
      <vt:lpstr>Parts of a Web Form</vt:lpstr>
      <vt:lpstr>Introducing Web Forms</vt:lpstr>
      <vt:lpstr>Forms and Server-Based Programs</vt:lpstr>
      <vt:lpstr>Forms and Server-Based Programs</vt:lpstr>
      <vt:lpstr>Creating a Web Form</vt:lpstr>
      <vt:lpstr>Creating a Web Form</vt:lpstr>
      <vt:lpstr>Creating a Web Form</vt:lpstr>
      <vt:lpstr>Creating a Field Set</vt:lpstr>
      <vt:lpstr>Creating a Field Set</vt:lpstr>
      <vt:lpstr>Creating Input Boxes</vt:lpstr>
      <vt:lpstr>Creating Input Boxes</vt:lpstr>
      <vt:lpstr>Adding Field Labels</vt:lpstr>
      <vt:lpstr>Applying a Style Sheet  to a Web Form</vt:lpstr>
      <vt:lpstr>Applying a Style Sheet  to a Web Form</vt:lpstr>
      <vt:lpstr>Defining Default Values  and Placeholders</vt:lpstr>
      <vt:lpstr>Defining Default Values  and Placeholders</vt:lpstr>
      <vt:lpstr>Selection Lists and Option Buttons</vt:lpstr>
      <vt:lpstr>Creating a Selection List</vt:lpstr>
      <vt:lpstr>Creating a Selection List</vt:lpstr>
      <vt:lpstr>Creating a Selection List</vt:lpstr>
      <vt:lpstr>Creating a Selection List</vt:lpstr>
      <vt:lpstr>Grouping Selection Options</vt:lpstr>
      <vt:lpstr>Creating Option Buttons</vt:lpstr>
      <vt:lpstr>Creating a Group of Option Buttons</vt:lpstr>
      <vt:lpstr>Creating a Text Area Box</vt:lpstr>
      <vt:lpstr>Creating a Text Area Box</vt:lpstr>
      <vt:lpstr>Creating a Text Area Box</vt:lpstr>
      <vt:lpstr>Creating Check Boxes</vt:lpstr>
      <vt:lpstr>HTML5 Data Types</vt:lpstr>
      <vt:lpstr>Exploring HTML5 Data Types</vt:lpstr>
      <vt:lpstr>Exploring HTML5 Data Types</vt:lpstr>
      <vt:lpstr>Exploring HTML5 Data Types</vt:lpstr>
      <vt:lpstr>Creating Spinner Controls  and Range Sliders</vt:lpstr>
      <vt:lpstr>Creating Spinner Controls  and Range Sliders</vt:lpstr>
      <vt:lpstr>Specifying a Numeric Range  with the range Data Type</vt:lpstr>
      <vt:lpstr>Creating and Applying a Data List</vt:lpstr>
      <vt:lpstr>Creating and Applying a Data List</vt:lpstr>
      <vt:lpstr>Creating Form Buttons</vt:lpstr>
      <vt:lpstr>Creating a Command button</vt:lpstr>
      <vt:lpstr>Designing a Custom Button</vt:lpstr>
      <vt:lpstr>Designing a Custom Button</vt:lpstr>
      <vt:lpstr>Validating a Web Form</vt:lpstr>
      <vt:lpstr>Validating Field Values</vt:lpstr>
      <vt:lpstr>Validating Field Values</vt:lpstr>
      <vt:lpstr>Validating Based on Data Type</vt:lpstr>
      <vt:lpstr>Testing for a Valid Pattern</vt:lpstr>
      <vt:lpstr>Applying Inline Validation</vt:lpstr>
      <vt:lpstr>Applying Inline Validation</vt:lpstr>
      <vt:lpstr>Applying Inline Validation</vt:lpstr>
      <vt:lpstr>Pseudo-Classes for Valid  and Invalid Data</vt:lpstr>
      <vt:lpstr>Pseudo-Classes for Valid  and Invalid Data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Julia</cp:lastModifiedBy>
  <cp:revision>532</cp:revision>
  <dcterms:created xsi:type="dcterms:W3CDTF">2001-08-29T21:35:42Z</dcterms:created>
  <dcterms:modified xsi:type="dcterms:W3CDTF">2011-11-04T15:50:25Z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1-msZHeavFpns7XDBLQhy7D2HHxp6WyIPfkYnZeLjR4o</vt:lpwstr>
  </property>
  <property fmtid="{D5CDD505-2E9C-101B-9397-08002B2CF9AE}" pid="3" name="Google.Documents.RevisionId">
    <vt:lpwstr>08247036519663079581</vt:lpwstr>
  </property>
  <property fmtid="{D5CDD505-2E9C-101B-9397-08002B2CF9AE}" pid="4" name="Google.Documents.PluginVersion">
    <vt:lpwstr>2.0.2026.3768</vt:lpwstr>
  </property>
  <property fmtid="{D5CDD505-2E9C-101B-9397-08002B2CF9AE}" pid="5" name="Google.Documents.MergeIncapabilityFlags">
    <vt:i4>0</vt:i4>
  </property>
</Properties>
</file>