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33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9635" autoAdjust="0"/>
  </p:normalViewPr>
  <p:slideViewPr>
    <p:cSldViewPr>
      <p:cViewPr varScale="1">
        <p:scale>
          <a:sx n="81" d="100"/>
          <a:sy n="81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5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3371-7B22-4B0E-A8F3-C04CDFD203F9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9FE0-9AED-416F-9D9B-929DB18B4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08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FD0BC6-8D0F-4AA6-92ED-A084BB25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9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D0BC6-8D0F-4AA6-92ED-A084BB254B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03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9" b="19964"/>
          <a:stretch/>
        </p:blipFill>
        <p:spPr bwMode="auto">
          <a:xfrm>
            <a:off x="0" y="4343401"/>
            <a:ext cx="914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24114" y="31242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  <a:t>HTML and CSS</a:t>
            </a:r>
            <a:b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</a:b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6</a:t>
            </a:r>
            <a:r>
              <a:rPr lang="en-US" sz="2000" baseline="30000" dirty="0" smtClean="0">
                <a:solidFill>
                  <a:srgbClr val="4DB848"/>
                </a:solidFill>
                <a:latin typeface="Century" pitchFamily="18" charset="0"/>
              </a:rPr>
              <a:t>TH</a:t>
            </a: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4DB848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308-05FC-4E0E-B40C-6888CC4CB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1A2F-29E8-4233-ACB0-F4A965379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6FCD-123C-43DF-9841-58750E1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854-6943-4EA1-A35F-6D0D6AF6D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95E-8795-47A2-AC5D-08DF663D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0548-38AA-46C2-A9F1-2327DE349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CC15-0FF2-464A-88D5-4891C16B5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E3A4-01D6-4927-AB27-24638F64E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5BB79-D32A-467B-BABB-CD11575A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Tutorial 5</a:t>
            </a:r>
            <a:br>
              <a:rPr lang="en-US" dirty="0" smtClean="0"/>
            </a:br>
            <a:r>
              <a:rPr lang="en-US" dirty="0" smtClean="0"/>
              <a:t>Working with Tables and Columns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978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Table Caption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create a table caption, add the caption element directly below the opening &lt;table&gt; tag with the syntax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&lt;caption&gt;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&lt;/caption&gt;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where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sz="2800" dirty="0" smtClean="0"/>
              <a:t> is the content of the table caption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9ECFD-5EB5-48D5-8089-F68C01C6047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657600"/>
            <a:ext cx="5631364" cy="2548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7105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Row Groups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divide a table’s rows into </a:t>
            </a:r>
            <a:r>
              <a:rPr lang="en-US" b="1" smtClean="0"/>
              <a:t>row groups</a:t>
            </a:r>
            <a:r>
              <a:rPr lang="en-US" smtClean="0"/>
              <a:t>, in which each group element contains different types of content and can be formatted differently</a:t>
            </a:r>
          </a:p>
          <a:p>
            <a:pPr eaLnBrk="1" hangingPunct="1"/>
            <a:r>
              <a:rPr lang="en-US" smtClean="0"/>
              <a:t>A table can have </a:t>
            </a:r>
            <a:br>
              <a:rPr lang="en-US" smtClean="0"/>
            </a:br>
            <a:r>
              <a:rPr lang="en-US" smtClean="0"/>
              <a:t>multiple table </a:t>
            </a:r>
            <a:br>
              <a:rPr lang="en-US" smtClean="0"/>
            </a:br>
            <a:r>
              <a:rPr lang="en-US" smtClean="0"/>
              <a:t>body row 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96B239-759E-4462-9C3F-44EA10F1E0A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514600" cy="316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1949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Column Groups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Once the table columns have been determined by the browser, you can reference them through the use of </a:t>
            </a:r>
            <a:r>
              <a:rPr lang="en-US" b="1" dirty="0" smtClean="0"/>
              <a:t>column 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7B14C1-9467-4E1E-899F-38ED75285A2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3581400"/>
            <a:ext cx="7128049" cy="1420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9109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a Table 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summary attribute allows you to include a more detailed description about the table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&lt;table summary="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description"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... &lt;/table&gt;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0DB60-FF8C-4835-B694-A00DCDF0116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3888449"/>
            <a:ext cx="7128049" cy="1018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964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Table Styles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532177"/>
            <a:ext cx="4267200" cy="428100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43"/>
          <a:stretch>
            <a:fillRect/>
          </a:stretch>
        </p:blipFill>
        <p:spPr>
          <a:xfrm>
            <a:off x="685800" y="1371600"/>
            <a:ext cx="3962400" cy="440485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015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amount of space between table cells is known as the </a:t>
            </a:r>
            <a:r>
              <a:rPr lang="en-US" b="1" dirty="0" smtClean="0"/>
              <a:t>cell spacing</a:t>
            </a:r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cell padding</a:t>
            </a:r>
            <a:r>
              <a:rPr lang="en-US" dirty="0" smtClean="0"/>
              <a:t> is the space between the cell contents and the cell border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1A852E-3848-495D-AEC3-BE7408A83AF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581400"/>
            <a:ext cx="7128049" cy="114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953000"/>
            <a:ext cx="7128049" cy="12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8697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600" dirty="0"/>
              <a:t>To define the space between table cells, add the </a:t>
            </a:r>
            <a:r>
              <a:rPr lang="en-US" sz="2600" dirty="0" err="1"/>
              <a:t>cellspacing</a:t>
            </a:r>
            <a:r>
              <a:rPr lang="en-US" sz="2600" dirty="0"/>
              <a:t> attribute</a:t>
            </a:r>
          </a:p>
          <a:p>
            <a:pPr marL="0" indent="0">
              <a:buNone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table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cellspacing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=”value”&gt; ... &lt;/table&gt;</a:t>
            </a:r>
          </a:p>
          <a:p>
            <a:pPr marL="0" indent="0">
              <a:buNone/>
            </a:pPr>
            <a:r>
              <a:rPr lang="en-US" sz="2600" dirty="0" smtClean="0"/>
              <a:t>    to </a:t>
            </a:r>
            <a:r>
              <a:rPr lang="en-US" sz="2600" dirty="0"/>
              <a:t>the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600" dirty="0"/>
              <a:t> element, where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600" dirty="0"/>
              <a:t> is the space between table cells in </a:t>
            </a:r>
            <a:r>
              <a:rPr lang="en-US" sz="2600" dirty="0" smtClean="0"/>
              <a:t>pixels</a:t>
            </a:r>
            <a:endParaRPr lang="en-US" sz="2600" dirty="0"/>
          </a:p>
          <a:p>
            <a:r>
              <a:rPr lang="en-US" sz="2600" dirty="0" smtClean="0"/>
              <a:t>To </a:t>
            </a:r>
            <a:r>
              <a:rPr lang="en-US" sz="2600" dirty="0"/>
              <a:t>define the padding within table cells, add the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cellpadding</a:t>
            </a:r>
            <a:r>
              <a:rPr lang="en-US" sz="2600" dirty="0"/>
              <a:t> attribute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table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cellpadding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=”value”&gt; ... &lt;/table&gt;</a:t>
            </a:r>
          </a:p>
          <a:p>
            <a:pPr marL="0" indent="0">
              <a:buNone/>
            </a:pPr>
            <a:r>
              <a:rPr lang="en-US" sz="2600" dirty="0" smtClean="0"/>
              <a:t>    to </a:t>
            </a:r>
            <a:r>
              <a:rPr lang="en-US" sz="2600" dirty="0"/>
              <a:t>the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600" dirty="0"/>
              <a:t> element, where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600" dirty="0"/>
              <a:t> is the size of the padding space in </a:t>
            </a:r>
            <a:r>
              <a:rPr lang="en-US" sz="2600" dirty="0" smtClean="0"/>
              <a:t>pixels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CFF2C-D23F-44D5-B8C0-67222F569579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3882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set the width of the table to a specific value, add the width attribute</a:t>
            </a:r>
            <a:br>
              <a:rPr lang="en-US" sz="2800" dirty="0" smtClean="0"/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&lt;table width="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value"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 ... &lt;/table&gt;</a:t>
            </a:r>
          </a:p>
          <a:p>
            <a:pPr eaLnBrk="1" hangingPunct="1"/>
            <a:r>
              <a:rPr lang="en-US" sz="2800" dirty="0" smtClean="0"/>
              <a:t>Many browsers also support the height attribute</a:t>
            </a:r>
            <a:br>
              <a:rPr lang="en-US" sz="2800" dirty="0" smtClean="0"/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&lt;table height="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value"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 ... &lt;/table&gt;</a:t>
            </a:r>
          </a:p>
          <a:p>
            <a:pPr eaLnBrk="1" hangingPunct="1"/>
            <a:r>
              <a:rPr lang="en-US" sz="2800" dirty="0" smtClean="0"/>
              <a:t>You can use HTML to set the row heights by applying the height attribute</a:t>
            </a:r>
            <a:br>
              <a:rPr lang="en-US" sz="2800" dirty="0" smtClean="0"/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height="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value"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 ... &lt;/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63153B-0BCB-4BD9-B963-FE62F034980E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167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table frame </a:t>
            </a:r>
            <a:r>
              <a:rPr lang="en-US" dirty="0" smtClean="0"/>
              <a:t>specifies which sides of the table (or which sides of the table cells) will have borders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&lt;table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="value"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frame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="type"&gt; ... &lt;/table&gt;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FB7F6-899C-4058-9899-74A0CF26405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7969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D108A8-0C98-4211-8154-D500FC6DE0F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75" y="2096462"/>
            <a:ext cx="7128049" cy="31524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1320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Explore the structure of a Web table</a:t>
            </a:r>
          </a:p>
          <a:p>
            <a:pPr eaLnBrk="1" hangingPunct="1"/>
            <a:r>
              <a:rPr lang="en-US" dirty="0" smtClean="0"/>
              <a:t>Create headings and cells in a table</a:t>
            </a:r>
          </a:p>
          <a:p>
            <a:pPr eaLnBrk="1" hangingPunct="1"/>
            <a:r>
              <a:rPr lang="en-US" dirty="0" smtClean="0"/>
              <a:t>Create cells that span multiple rows and columns</a:t>
            </a:r>
          </a:p>
          <a:p>
            <a:pPr eaLnBrk="1" hangingPunct="1"/>
            <a:r>
              <a:rPr lang="en-US" dirty="0" smtClean="0"/>
              <a:t>Create row and column groups</a:t>
            </a:r>
          </a:p>
          <a:p>
            <a:pPr eaLnBrk="1" hangingPunct="1"/>
            <a:r>
              <a:rPr lang="en-US" dirty="0" smtClean="0"/>
              <a:t>Add a summary to a table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1A5CF6-C6F5-4AE0-B177-D0F02715BA1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4046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table rule </a:t>
            </a:r>
            <a:r>
              <a:rPr lang="en-US" dirty="0" smtClean="0"/>
              <a:t>specifies how the internal gridlines are drawn within the table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&lt;table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="value"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rules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="type"&gt; ... &lt;/table&gt;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E99027-304C-4692-BADC-F2D97528BBD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581400"/>
            <a:ext cx="7128049" cy="2201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274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</a:t>
            </a:r>
            <a:br>
              <a:rPr lang="en-US" smtClean="0"/>
            </a:br>
            <a:r>
              <a:rPr lang="en-US" smtClean="0"/>
              <a:t>with HTML Attributes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By default, browsers horizontally center the contents of table header cells and left-align the contents of table data cells</a:t>
            </a:r>
          </a:p>
          <a:p>
            <a:pPr lvl="1" eaLnBrk="1" hangingPunct="1"/>
            <a:r>
              <a:rPr lang="en-US" sz="3200" dirty="0" smtClean="0"/>
              <a:t>To control the horizontal alignment</a:t>
            </a:r>
            <a:br>
              <a:rPr lang="en-US" sz="3200" dirty="0" smtClean="0"/>
            </a:b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align="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position“</a:t>
            </a:r>
          </a:p>
          <a:p>
            <a:pPr lvl="1" eaLnBrk="1" hangingPunct="1"/>
            <a:r>
              <a:rPr lang="en-US" sz="3200" dirty="0" smtClean="0"/>
              <a:t> To control the vertical alignment</a:t>
            </a:r>
            <a:br>
              <a:rPr lang="en-US" sz="3200" dirty="0" smtClean="0"/>
            </a:b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valign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position"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87F2D9-876B-432D-82E0-C42AD9403525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5259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with CSS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Starting with CSS2, Cascading Style Sheets included support for Web tables</a:t>
            </a:r>
          </a:p>
          <a:p>
            <a:pPr eaLnBrk="1" hangingPunct="1"/>
            <a:r>
              <a:rPr lang="en-US" smtClean="0"/>
              <a:t>You can apply one set of borders to the Web table itself and another set of borders to the individual cells within the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5FE83-E57E-457F-9D1F-1FA61E5189E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6155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with CSS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 define the border model used by the table, apply the table style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border-collapse: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type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where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dirty="0" smtClean="0"/>
              <a:t> is separate (the default) to keep all borders around cells and the table itself apart, or collapse to merge all adjacent borders</a:t>
            </a:r>
          </a:p>
          <a:p>
            <a:pPr eaLnBrk="1" hangingPunct="1"/>
            <a:r>
              <a:rPr lang="en-US" sz="2800" dirty="0" smtClean="0"/>
              <a:t>To set the space between separated borders, apply the table style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border-spacing: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where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800" i="1" dirty="0" smtClean="0"/>
              <a:t> </a:t>
            </a:r>
            <a:r>
              <a:rPr lang="en-US" sz="2800" dirty="0" smtClean="0"/>
              <a:t>is the space between the borders in any of the CSS units of measure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90617-B870-4D83-857F-99B9BBA71E0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888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with CSS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most general styles are those applied to the entire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55369C-5AF8-4AFD-818F-19146EDD01E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743200"/>
            <a:ext cx="7128049" cy="264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6074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Tables with CSS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position a table caption, apply the style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caption-side: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position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where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dirty="0" smtClean="0"/>
              <a:t> is top or bottom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0FA90-512D-45DE-9A1C-75A507CAF83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3428999"/>
            <a:ext cx="7128049" cy="1012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4" y="4876800"/>
            <a:ext cx="7128049" cy="1018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41135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Applying Table Styles to Other Page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ABC4FA-D1D7-4C81-A910-560DA8F26E9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75" y="2425730"/>
            <a:ext cx="7128049" cy="249390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4116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Applying Table Styles to Other Page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8BF37-E1E4-4776-BEA0-CE1ACB3C69E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26" y="1398291"/>
            <a:ext cx="7134147" cy="45487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1382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Columnar Layouts </a:t>
            </a:r>
            <a:br>
              <a:rPr lang="en-US" dirty="0" smtClean="0"/>
            </a:br>
            <a:r>
              <a:rPr lang="en-US" dirty="0" smtClean="0"/>
              <a:t>with CSS3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906963"/>
          </a:xfrm>
        </p:spPr>
        <p:txBody>
          <a:bodyPr/>
          <a:lstStyle/>
          <a:p>
            <a:r>
              <a:rPr lang="en-US" sz="2800" dirty="0"/>
              <a:t>To specify the number of columns in the layout, use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column-count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number;</a:t>
            </a:r>
          </a:p>
          <a:p>
            <a:pPr marL="0" indent="0">
              <a:buNone/>
            </a:pPr>
            <a:r>
              <a:rPr lang="en-US" sz="2800" dirty="0" smtClean="0"/>
              <a:t>where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number</a:t>
            </a:r>
            <a:r>
              <a:rPr lang="en-US" sz="2800" dirty="0"/>
              <a:t> is the number of columns in the layout.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specify the width of the columns, use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column-width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width;</a:t>
            </a:r>
          </a:p>
          <a:p>
            <a:pPr marL="0" indent="0">
              <a:buNone/>
            </a:pPr>
            <a:r>
              <a:rPr lang="en-US" sz="2800" dirty="0" smtClean="0"/>
              <a:t>where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2800" dirty="0"/>
              <a:t> is the width of the columns expressed in one of the CSS units of </a:t>
            </a:r>
            <a:r>
              <a:rPr lang="en-US" sz="2800" dirty="0" smtClean="0"/>
              <a:t>measure or </a:t>
            </a:r>
            <a:r>
              <a:rPr lang="en-US" sz="2800" dirty="0"/>
              <a:t>as a percentage of the width of the </a:t>
            </a:r>
            <a:r>
              <a:rPr lang="en-US" sz="2800" dirty="0" smtClean="0"/>
              <a:t>element</a:t>
            </a: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set the size of the gap between columns, use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column-gap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width;</a:t>
            </a:r>
          </a:p>
          <a:p>
            <a:pPr marL="0" indent="0">
              <a:buNone/>
            </a:pPr>
            <a:r>
              <a:rPr lang="en-US" sz="2800" dirty="0" smtClean="0"/>
              <a:t>     where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2800" dirty="0"/>
              <a:t> is the width of the gap.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74345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Columnar Layouts </a:t>
            </a:r>
            <a:br>
              <a:rPr lang="en-US" dirty="0"/>
            </a:br>
            <a:r>
              <a:rPr lang="en-US" dirty="0"/>
              <a:t>with CSS3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add a border between the columns, use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column-rule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     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en-US" sz="2800" i="1" dirty="0"/>
              <a:t> </a:t>
            </a:r>
            <a:r>
              <a:rPr lang="en-US" sz="2800" dirty="0"/>
              <a:t>is the format of the border.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specify the width and number of columns in a single style property, use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columns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width count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     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2800" i="1" dirty="0"/>
              <a:t> </a:t>
            </a:r>
            <a:r>
              <a:rPr lang="en-US" sz="2800" dirty="0"/>
              <a:t>is the width of each column and </a:t>
            </a:r>
            <a:r>
              <a:rPr lang="en-US" sz="2800" i="1" dirty="0"/>
              <a:t>count </a:t>
            </a:r>
            <a:r>
              <a:rPr lang="en-US" sz="2800" i="1" dirty="0" smtClean="0"/>
              <a:t>   </a:t>
            </a:r>
            <a:r>
              <a:rPr lang="en-US" sz="2800" dirty="0" smtClean="0"/>
              <a:t>is </a:t>
            </a:r>
            <a:r>
              <a:rPr lang="en-US" sz="2800" dirty="0"/>
              <a:t>the total number of columns </a:t>
            </a:r>
            <a:r>
              <a:rPr lang="en-US" sz="2800" dirty="0" smtClean="0"/>
              <a:t>in the </a:t>
            </a:r>
            <a:r>
              <a:rPr lang="en-US" sz="2800" dirty="0"/>
              <a:t>layout.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specific browsers, add the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moz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2800" dirty="0"/>
              <a:t>vendor prefix for Firefox and the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webkit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2800" dirty="0" smtClean="0"/>
              <a:t>prefix for </a:t>
            </a:r>
            <a:r>
              <a:rPr lang="en-US" sz="2800" dirty="0"/>
              <a:t>Safari and Chrome to these style properties.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119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Format a table using HTML </a:t>
            </a:r>
            <a:r>
              <a:rPr lang="en-US" dirty="0" smtClean="0"/>
              <a:t>attributes</a:t>
            </a:r>
          </a:p>
          <a:p>
            <a:pPr eaLnBrk="1" hangingPunct="1"/>
            <a:r>
              <a:rPr lang="en-US" dirty="0" smtClean="0"/>
              <a:t>Format a table using CSS styles</a:t>
            </a:r>
          </a:p>
          <a:p>
            <a:pPr eaLnBrk="1" hangingPunct="1"/>
            <a:r>
              <a:rPr lang="en-US" dirty="0" smtClean="0"/>
              <a:t>Collapse table borders</a:t>
            </a:r>
          </a:p>
          <a:p>
            <a:pPr eaLnBrk="1" hangingPunct="1"/>
            <a:r>
              <a:rPr lang="en-US" dirty="0" smtClean="0"/>
              <a:t>Display page elements in tabular form</a:t>
            </a:r>
          </a:p>
          <a:p>
            <a:pPr eaLnBrk="1" hangingPunct="1"/>
            <a:r>
              <a:rPr lang="en-US" dirty="0" smtClean="0"/>
              <a:t>Create a multi-column layout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F26212-7005-409A-B1A2-A314BDA490C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5252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Columnar Layouts </a:t>
            </a:r>
            <a:br>
              <a:rPr lang="en-US" dirty="0"/>
            </a:br>
            <a:r>
              <a:rPr lang="en-US" dirty="0"/>
              <a:t>with CSS3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75" y="2736706"/>
            <a:ext cx="7128049" cy="187195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2718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Columnar Layouts </a:t>
            </a:r>
            <a:br>
              <a:rPr lang="en-US" dirty="0"/>
            </a:br>
            <a:r>
              <a:rPr lang="en-US" dirty="0"/>
              <a:t>with CSS3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75" y="1514145"/>
            <a:ext cx="7128049" cy="43170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7899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Web Table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723401"/>
            <a:ext cx="4495800" cy="410740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14"/>
          <a:stretch>
            <a:fillRect/>
          </a:stretch>
        </p:blipFill>
        <p:spPr>
          <a:xfrm>
            <a:off x="609600" y="1676400"/>
            <a:ext cx="4191000" cy="44890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3998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Web Tables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Each table in a Web page follows a basic structure consisting of the table element and a collection of table rows nested in the table element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&lt;table&gt;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			table cells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&lt;/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			table cells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&lt;/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...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&lt;/table&gt;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EEA59-7C32-4D3C-B9A9-9F9615F4F6C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4191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Web Tables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2672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Table headings</a:t>
            </a:r>
            <a:r>
              <a:rPr lang="en-US" sz="2800" dirty="0" smtClean="0"/>
              <a:t>, the cells that identify the contents of a row or column, are marked using a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800" dirty="0" smtClean="0"/>
              <a:t> element</a:t>
            </a:r>
          </a:p>
          <a:p>
            <a:pPr eaLnBrk="1" hangingPunct="1"/>
            <a:r>
              <a:rPr lang="en-US" sz="2800" b="1" dirty="0" smtClean="0"/>
              <a:t>Data cells</a:t>
            </a:r>
            <a:r>
              <a:rPr lang="en-US" sz="2800" dirty="0" smtClean="0"/>
              <a:t> are marked with the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td</a:t>
            </a:r>
            <a:r>
              <a:rPr lang="en-US" sz="2800" dirty="0" smtClean="0"/>
              <a:t> element and are used for any content that is not considered a heading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3167F8-CFC1-46D4-8B2B-6C18416C6865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628696"/>
            <a:ext cx="4267200" cy="20879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539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Web Tables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DF83AA-A4A9-4F55-83F1-5BC3AB7E7380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3"/>
          <a:stretch>
            <a:fillRect/>
          </a:stretch>
        </p:blipFill>
        <p:spPr>
          <a:xfrm>
            <a:off x="1307428" y="2362200"/>
            <a:ext cx="6866696" cy="24873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3499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Web Tables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add a border to a Web table using HTML, use the border attribute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&lt;table border="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"&gt; ... &lt;/table&gt;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where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800" i="1" dirty="0" smtClean="0"/>
              <a:t> </a:t>
            </a:r>
            <a:r>
              <a:rPr lang="en-US" sz="2800" dirty="0" smtClean="0"/>
              <a:t>is the size of the border in pixels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9BC1B-49BB-4D91-BCE0-120C6B0D53BD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3657600"/>
            <a:ext cx="7128049" cy="1426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7468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Spanning Rows and Columns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600" dirty="0" smtClean="0"/>
              <a:t>A </a:t>
            </a:r>
            <a:r>
              <a:rPr lang="en-US" sz="2600" b="1" dirty="0" smtClean="0"/>
              <a:t>spanning cell</a:t>
            </a:r>
            <a:r>
              <a:rPr lang="en-US" sz="2600" dirty="0" smtClean="0"/>
              <a:t> is a single cell that occupies more than one row or one column in the table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600" dirty="0" smtClean="0"/>
              <a:t>To create a table cell that spans several columns, add the attribute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600" dirty="0" smtClean="0"/>
              <a:t>	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colspan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2600" i="1" dirty="0" smtClean="0">
                <a:latin typeface="Courier New" pitchFamily="49" charset="0"/>
                <a:cs typeface="Courier New" pitchFamily="49" charset="0"/>
              </a:rPr>
              <a:t>columns"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600" dirty="0" smtClean="0"/>
              <a:t>	to the cell, where </a:t>
            </a:r>
            <a:r>
              <a:rPr lang="en-US" sz="2600" i="1" dirty="0" smtClean="0">
                <a:latin typeface="Courier New" pitchFamily="49" charset="0"/>
                <a:cs typeface="Courier New" pitchFamily="49" charset="0"/>
              </a:rPr>
              <a:t>columns</a:t>
            </a:r>
            <a:r>
              <a:rPr lang="en-US" sz="2600" i="1" dirty="0" smtClean="0"/>
              <a:t> </a:t>
            </a:r>
            <a:r>
              <a:rPr lang="en-US" sz="2600" dirty="0" smtClean="0"/>
              <a:t>is the number of columns covered by the cell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600" dirty="0" smtClean="0"/>
              <a:t>To create a table cell that spans several rows, add the attribute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600" dirty="0" smtClean="0"/>
              <a:t>	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rowspan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2600" i="1" dirty="0" smtClean="0">
                <a:latin typeface="Courier New" pitchFamily="49" charset="0"/>
                <a:cs typeface="Courier New" pitchFamily="49" charset="0"/>
              </a:rPr>
              <a:t>rows"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600" dirty="0" smtClean="0"/>
              <a:t>	to the cell, where </a:t>
            </a:r>
            <a:r>
              <a:rPr lang="en-US" sz="2600" i="1" dirty="0" smtClean="0"/>
              <a:t> </a:t>
            </a:r>
            <a:r>
              <a:rPr lang="en-US" sz="2600" i="1" dirty="0" smtClean="0">
                <a:latin typeface="Courier New" pitchFamily="49" charset="0"/>
                <a:cs typeface="Courier New" pitchFamily="49" charset="0"/>
              </a:rPr>
              <a:t>rows</a:t>
            </a:r>
            <a:r>
              <a:rPr lang="en-US" sz="2600" i="1" dirty="0" smtClean="0"/>
              <a:t> </a:t>
            </a:r>
            <a:r>
              <a:rPr lang="en-US" sz="2600" dirty="0" smtClean="0"/>
              <a:t>is the number of rows covered by the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FAE08-9606-405C-B9B5-F5FA3B79F59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4574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9KB2Nw08Tv6AFW7TCxnO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kx2nfbcAHHzrSvetlD7j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fa98H3cqICdRYL5dwxZV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3MfN6vVfgqDOiSd6t8og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d0xsn77AkX047nSTXHvs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YBmBsRxnVPbhVyVQ84EY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e9td0p3Rxec6yegD7O8G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OdKQeAaGLwBqMnZa7Ixs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S1PDDjzHkEGxlfsabtGQ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u7sSEWGp9Eg1lJ1AWR74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e2JIXx3LzjcwHbKEC0U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rzOqot9UXtfH5kHkESt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hjTI8BwPJotwndQUeJS5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I9djoccu4hrHXJQZOVwW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JZjXUJog2p9zAKvOckCf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5Gg64eVWyVSOpd0qht6N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xn85uZJckAzxUDHNE9l5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HMkiOM399xW28TYZKWdm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eSinJtOWsabjFmKcbW9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ASuNPFopRtCpxsZq2zkc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gioMalzU8OVnPVg8vDGo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GlApqoNs9KDvl3cGHbO0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XFVP9tbFMWp4i1en8xZY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mxI0z0y1hqxNB3cLV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JjzcVPWuAULkY2GqONU8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QOwCJYveMQiSCvXleVwO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lXRNbhSukdQEC8vzjGJ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11G6hJVUgekkXYmhTMh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dEp6SzdiffW2EQLvbBLp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qhNxBWpQvpH7NngZpaHB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oii7BLIbwcSCd8ilYhToK"/>
</p:tagLst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Tutorial.01</Template>
  <TotalTime>5579</TotalTime>
  <Words>897</Words>
  <Application>Microsoft Office PowerPoint</Application>
  <PresentationFormat>On-screen Show (4:3)</PresentationFormat>
  <Paragraphs>175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Tutorial 5 Working with Tables and Columns</vt:lpstr>
      <vt:lpstr>Objectives</vt:lpstr>
      <vt:lpstr>Objectives</vt:lpstr>
      <vt:lpstr>Structure of a Web Table</vt:lpstr>
      <vt:lpstr>Introducing Web Tables</vt:lpstr>
      <vt:lpstr>Introducing Web Tables</vt:lpstr>
      <vt:lpstr>Introducing Web Tables</vt:lpstr>
      <vt:lpstr>Introducing Web Tables</vt:lpstr>
      <vt:lpstr>Spanning Rows and Columns</vt:lpstr>
      <vt:lpstr>Creating a Table Caption</vt:lpstr>
      <vt:lpstr>Marking Row Groups</vt:lpstr>
      <vt:lpstr>Marking Column Groups</vt:lpstr>
      <vt:lpstr>Adding a Table Summary</vt:lpstr>
      <vt:lpstr>Web Table Styles</vt:lpstr>
      <vt:lpstr>Formatting Tables  with HTML Attributes</vt:lpstr>
      <vt:lpstr>Formatting Tables  with HTML Attributes</vt:lpstr>
      <vt:lpstr>Formatting Tables  with HTML Attributes</vt:lpstr>
      <vt:lpstr>Formatting Tables  with HTML Attributes</vt:lpstr>
      <vt:lpstr>Formatting Tables  with HTML Attributes</vt:lpstr>
      <vt:lpstr>Formatting Tables  with HTML Attributes</vt:lpstr>
      <vt:lpstr>Formatting Tables  with HTML Attributes</vt:lpstr>
      <vt:lpstr>Formatting Tables with CSS</vt:lpstr>
      <vt:lpstr>Formatting Tables with CSS</vt:lpstr>
      <vt:lpstr>Formatting Tables with CSS</vt:lpstr>
      <vt:lpstr>Formatting Tables with CSS</vt:lpstr>
      <vt:lpstr>Applying Table Styles to Other Page Elements</vt:lpstr>
      <vt:lpstr>Applying Table Styles to Other Page Elements</vt:lpstr>
      <vt:lpstr>Designing Columnar Layouts  with CSS3</vt:lpstr>
      <vt:lpstr>Designing Columnar Layouts  with CSS3</vt:lpstr>
      <vt:lpstr>Designing Columnar Layouts  with CSS3</vt:lpstr>
      <vt:lpstr>Designing Columnar Layouts  with CSS3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</cp:lastModifiedBy>
  <cp:revision>525</cp:revision>
  <dcterms:created xsi:type="dcterms:W3CDTF">2001-08-29T21:35:42Z</dcterms:created>
  <dcterms:modified xsi:type="dcterms:W3CDTF">2011-11-04T15:47:58Z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1-msZHeavFpns7XDBLQhy7D2HHxp6WyIPfkYnZeLjR4o</vt:lpwstr>
  </property>
  <property fmtid="{D5CDD505-2E9C-101B-9397-08002B2CF9AE}" pid="3" name="Google.Documents.RevisionId">
    <vt:lpwstr>08247036519663079581</vt:lpwstr>
  </property>
  <property fmtid="{D5CDD505-2E9C-101B-9397-08002B2CF9AE}" pid="4" name="Google.Documents.PluginVersion">
    <vt:lpwstr>2.0.2026.3768</vt:lpwstr>
  </property>
  <property fmtid="{D5CDD505-2E9C-101B-9397-08002B2CF9AE}" pid="5" name="Google.Documents.MergeIncapabilityFlags">
    <vt:i4>0</vt:i4>
  </property>
</Properties>
</file>