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6"/>
  </p:notesMasterIdLst>
  <p:handoutMasterIdLst>
    <p:handoutMasterId r:id="rId37"/>
  </p:handoutMasterIdLst>
  <p:sldIdLst>
    <p:sldId id="258" r:id="rId2"/>
    <p:sldId id="259" r:id="rId3"/>
    <p:sldId id="260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1" r:id="rId25"/>
    <p:sldId id="360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33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9635" autoAdjust="0"/>
  </p:normalViewPr>
  <p:slideViewPr>
    <p:cSldViewPr>
      <p:cViewPr varScale="1">
        <p:scale>
          <a:sx n="81" d="100"/>
          <a:sy n="81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5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3371-7B22-4B0E-A8F3-C04CDFD203F9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9FE0-9AED-416F-9D9B-929DB18B4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08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FD0BC6-8D0F-4AA6-92ED-A084BB25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9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114" y="31242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  <a:t>HTML and CSS</a:t>
            </a:r>
            <a:br>
              <a:rPr lang="en-US" sz="5400" dirty="0" smtClean="0">
                <a:solidFill>
                  <a:srgbClr val="4DB848"/>
                </a:solidFill>
                <a:latin typeface="Century" pitchFamily="18" charset="0"/>
              </a:rPr>
            </a:b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6</a:t>
            </a:r>
            <a:r>
              <a:rPr lang="en-US" sz="2000" baseline="30000" dirty="0" smtClean="0">
                <a:solidFill>
                  <a:srgbClr val="4DB848"/>
                </a:solidFill>
                <a:latin typeface="Century" pitchFamily="18" charset="0"/>
              </a:rPr>
              <a:t>TH</a:t>
            </a:r>
            <a:r>
              <a:rPr lang="en-US" sz="2000" dirty="0" smtClean="0">
                <a:solidFill>
                  <a:srgbClr val="4DB848"/>
                </a:solidFill>
                <a:latin typeface="Century" pitchFamily="18" charset="0"/>
              </a:rPr>
              <a:t> EDITION</a:t>
            </a:r>
            <a:endParaRPr lang="en-US" sz="5400" dirty="0">
              <a:solidFill>
                <a:srgbClr val="4DB848"/>
              </a:solidFill>
              <a:latin typeface="Century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39" b="19964"/>
          <a:stretch/>
        </p:blipFill>
        <p:spPr bwMode="auto">
          <a:xfrm>
            <a:off x="0" y="4343401"/>
            <a:ext cx="91440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8308-05FC-4E0E-B40C-6888CC4CB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1A2F-29E8-4233-ACB0-F4A9653797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6FCD-123C-43DF-9841-58750E1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854-6943-4EA1-A35F-6D0D6AF6D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95E-8795-47A2-AC5D-08DF663D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0548-38AA-46C2-A9F1-2327DE3493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DAD3-53C8-432F-AA8D-8B36CD6B77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CC15-0FF2-464A-88D5-4891C16B5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E3A4-01D6-4927-AB27-24638F64E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HTML and CSS, 6th Edition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25BB79-D32A-467B-BABB-CD11575A6E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Tutorial 4</a:t>
            </a:r>
            <a:br>
              <a:rPr lang="en-US" dirty="0" smtClean="0"/>
            </a:br>
            <a:r>
              <a:rPr lang="en-US" dirty="0" smtClean="0"/>
              <a:t>Creating Page Layouts with CSS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Page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76400"/>
            <a:ext cx="7128049" cy="92073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843" y="2819400"/>
            <a:ext cx="7128049" cy="314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37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Browser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 extensions that are not part of the </a:t>
            </a:r>
            <a:r>
              <a:rPr lang="en-US" dirty="0" smtClean="0"/>
              <a:t>official CSS </a:t>
            </a:r>
            <a:r>
              <a:rPr lang="en-US" dirty="0"/>
              <a:t>specifications can be identified through the use of a </a:t>
            </a:r>
            <a:r>
              <a:rPr lang="en-US" b="1" dirty="0"/>
              <a:t>vendor prefix </a:t>
            </a:r>
            <a:r>
              <a:rPr lang="en-US" dirty="0"/>
              <a:t>that </a:t>
            </a:r>
            <a:r>
              <a:rPr lang="en-US" dirty="0" smtClean="0"/>
              <a:t>indicates the </a:t>
            </a:r>
            <a:r>
              <a:rPr lang="en-US" dirty="0"/>
              <a:t>browser vendor that created and supports the </a:t>
            </a:r>
            <a:r>
              <a:rPr lang="en-US" dirty="0" smtClean="0"/>
              <a:t>property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158" y="4191000"/>
            <a:ext cx="7128049" cy="1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34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and Fluid Layouts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0"/>
          <a:stretch>
            <a:fillRect/>
          </a:stretch>
        </p:blipFill>
        <p:spPr>
          <a:xfrm>
            <a:off x="1066800" y="1752600"/>
            <a:ext cx="7039075" cy="3733800"/>
          </a:xfrm>
        </p:spPr>
      </p:pic>
    </p:spTree>
    <p:extLst>
      <p:ext uri="{BB962C8B-B14F-4D97-AF65-F5344CB8AC3E}">
        <p14:creationId xmlns:p14="http://schemas.microsoft.com/office/powerpoint/2010/main" xmlns="" val="141774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designers propose the use of </a:t>
            </a:r>
            <a:r>
              <a:rPr lang="en-US" b="1" dirty="0"/>
              <a:t>elastic layouts</a:t>
            </a:r>
            <a:r>
              <a:rPr lang="en-US" dirty="0"/>
              <a:t>, in which all measurements </a:t>
            </a:r>
            <a:r>
              <a:rPr lang="en-US" dirty="0" smtClean="0"/>
              <a:t>are expressed </a:t>
            </a:r>
            <a:r>
              <a:rPr lang="en-US" dirty="0"/>
              <a:t>relative to the default font size using the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smtClean="0"/>
              <a:t>unit</a:t>
            </a:r>
          </a:p>
          <a:p>
            <a:r>
              <a:rPr lang="en-US" dirty="0"/>
              <a:t>If a user or the </a:t>
            </a:r>
            <a:r>
              <a:rPr lang="en-US" dirty="0" smtClean="0"/>
              <a:t>designer increases </a:t>
            </a:r>
            <a:r>
              <a:rPr lang="en-US" dirty="0"/>
              <a:t>the font size, </a:t>
            </a:r>
            <a:r>
              <a:rPr lang="en-US" dirty="0" smtClean="0"/>
              <a:t>the width</a:t>
            </a:r>
            <a:r>
              <a:rPr lang="en-US" dirty="0"/>
              <a:t>, height, and location of all of the other page </a:t>
            </a:r>
            <a:r>
              <a:rPr lang="en-US" dirty="0" smtClean="0"/>
              <a:t>elements, including </a:t>
            </a:r>
            <a:r>
              <a:rPr lang="en-US" dirty="0"/>
              <a:t>images, change to match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75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Floating </a:t>
            </a:r>
            <a:r>
              <a:rPr lang="en-US" dirty="0"/>
              <a:t>an element takes that element out of the normal flow of the document </a:t>
            </a:r>
            <a:r>
              <a:rPr lang="en-US" dirty="0" smtClean="0"/>
              <a:t>and positions </a:t>
            </a:r>
            <a:r>
              <a:rPr lang="en-US" dirty="0"/>
              <a:t>it along the left or right edge of its containing </a:t>
            </a:r>
            <a:r>
              <a:rPr lang="en-US" dirty="0" smtClean="0"/>
              <a:t>element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float: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227" y="4286177"/>
            <a:ext cx="7128049" cy="12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62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Clearing a float</a:t>
            </a:r>
          </a:p>
          <a:p>
            <a:pPr marL="45720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clear: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296" y="2819400"/>
            <a:ext cx="7134147" cy="27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96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1"/>
          <a:stretch>
            <a:fillRect/>
          </a:stretch>
        </p:blipFill>
        <p:spPr>
          <a:xfrm>
            <a:off x="609600" y="1371600"/>
            <a:ext cx="4267200" cy="45902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Margins, Padding, and Borders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2"/>
          <a:stretch>
            <a:fillRect/>
          </a:stretch>
        </p:blipFill>
        <p:spPr>
          <a:xfrm>
            <a:off x="4495800" y="1143000"/>
            <a:ext cx="4191001" cy="48019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447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Margin and Padding Space in the Box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906963"/>
          </a:xfrm>
        </p:spPr>
        <p:txBody>
          <a:bodyPr/>
          <a:lstStyle/>
          <a:p>
            <a:r>
              <a:rPr lang="en-US" sz="2600" dirty="0"/>
              <a:t>To set the margin space around an element, use</a:t>
            </a:r>
          </a:p>
          <a:p>
            <a:pPr marL="0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	margin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where </a:t>
            </a:r>
            <a:r>
              <a:rPr lang="en-US" sz="2600" i="1" dirty="0"/>
              <a:t>length </a:t>
            </a:r>
            <a:r>
              <a:rPr lang="en-US" sz="2600" dirty="0"/>
              <a:t>is the size of the margin using one of the CSS units of </a:t>
            </a:r>
            <a:r>
              <a:rPr lang="en-US" sz="2600" dirty="0" smtClean="0"/>
              <a:t>measure</a:t>
            </a:r>
            <a:endParaRPr lang="en-US" sz="2600" dirty="0"/>
          </a:p>
          <a:p>
            <a:r>
              <a:rPr lang="en-US" sz="2600" dirty="0" smtClean="0"/>
              <a:t>To </a:t>
            </a:r>
            <a:r>
              <a:rPr lang="en-US" sz="2600" dirty="0"/>
              <a:t>set the padding space within an element, use the following:</a:t>
            </a:r>
          </a:p>
          <a:p>
            <a:pPr marL="0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	padding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600" dirty="0" smtClean="0"/>
              <a:t>To </a:t>
            </a:r>
            <a:r>
              <a:rPr lang="en-US" sz="2600" dirty="0"/>
              <a:t>set a margin or padding for one side of the box model only, specify the </a:t>
            </a:r>
            <a:r>
              <a:rPr lang="en-US" sz="2600" dirty="0" smtClean="0"/>
              <a:t>direction (top</a:t>
            </a:r>
            <a:r>
              <a:rPr lang="en-US" sz="2600" dirty="0"/>
              <a:t>, right, bottom, or left). For example, use</a:t>
            </a:r>
          </a:p>
          <a:p>
            <a:pPr marL="0" indent="0">
              <a:buNone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	margin-right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to </a:t>
            </a:r>
            <a:r>
              <a:rPr lang="en-US" sz="2600" dirty="0"/>
              <a:t>set the length of the right margin.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78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Margin and Padding Space in the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400" dirty="0"/>
              <a:t>To set multiple margin or padding spaces, specify the values in a </a:t>
            </a:r>
            <a:r>
              <a:rPr lang="en-US" sz="2400" dirty="0" smtClean="0"/>
              <a:t>space-separated list </a:t>
            </a:r>
            <a:r>
              <a:rPr lang="en-US" sz="2400" dirty="0"/>
              <a:t>starting from the top and moving clockwise around the element. For </a:t>
            </a:r>
            <a:r>
              <a:rPr lang="en-US" sz="2400" dirty="0" smtClean="0"/>
              <a:t>example, the </a:t>
            </a:r>
            <a:r>
              <a:rPr lang="en-US" sz="2400" dirty="0"/>
              <a:t>style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margin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top right bottom left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sets </a:t>
            </a:r>
            <a:r>
              <a:rPr lang="en-US" sz="2400" dirty="0"/>
              <a:t>margins for the top, right, bottom, and left sides of the </a:t>
            </a:r>
            <a:r>
              <a:rPr lang="en-US" sz="2400" dirty="0" smtClean="0"/>
              <a:t>element</a:t>
            </a:r>
            <a:r>
              <a:rPr lang="en-US" sz="2400" dirty="0"/>
              <a:t>, </a:t>
            </a:r>
            <a:r>
              <a:rPr lang="en-US" sz="2400" dirty="0" smtClean="0"/>
              <a:t>respectively</a:t>
            </a: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set matching top and bottom values and matching right and left values for </a:t>
            </a:r>
            <a:r>
              <a:rPr lang="en-US" sz="2400" dirty="0" smtClean="0"/>
              <a:t>margins and </a:t>
            </a:r>
            <a:r>
              <a:rPr lang="en-US" sz="2400" dirty="0"/>
              <a:t>padding, enter only two values. For example, the style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margin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vertical horizontal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400" dirty="0" smtClean="0"/>
              <a:t>	sets </a:t>
            </a:r>
            <a:r>
              <a:rPr lang="en-US" sz="2400" dirty="0"/>
              <a:t>margins for the top and bottom sides of the element to the value specified </a:t>
            </a:r>
            <a:r>
              <a:rPr lang="en-US" sz="2400" dirty="0" smtClean="0"/>
              <a:t>by </a:t>
            </a:r>
            <a:r>
              <a:rPr lang="en-US" sz="2400" i="1" dirty="0" smtClean="0"/>
              <a:t>vertical</a:t>
            </a:r>
            <a:r>
              <a:rPr lang="en-US" sz="2400" dirty="0"/>
              <a:t>, and sets margins for the right and left sides of the element to the </a:t>
            </a:r>
            <a:r>
              <a:rPr lang="en-US" sz="2400" dirty="0" smtClean="0"/>
              <a:t>value specified </a:t>
            </a:r>
            <a:r>
              <a:rPr lang="en-US" sz="2400" dirty="0"/>
              <a:t>by </a:t>
            </a:r>
            <a:r>
              <a:rPr lang="en-US" sz="2400" i="1" dirty="0" smtClean="0"/>
              <a:t>horizontal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37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set the border width, use the property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border-width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where </a:t>
            </a:r>
            <a:r>
              <a:rPr lang="en-US" sz="2800" i="1" dirty="0"/>
              <a:t>width </a:t>
            </a:r>
            <a:r>
              <a:rPr lang="en-US" sz="2800" dirty="0"/>
              <a:t>is the thickness of the border using one of the CSS units of measure.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set the border color, use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border-color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where </a:t>
            </a:r>
            <a:r>
              <a:rPr lang="en-US" sz="2800" i="1" dirty="0"/>
              <a:t>color </a:t>
            </a:r>
            <a:r>
              <a:rPr lang="en-US" sz="2800" dirty="0"/>
              <a:t>is a color name or value.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6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display properties</a:t>
            </a:r>
          </a:p>
          <a:p>
            <a:r>
              <a:rPr lang="en-US" dirty="0" smtClean="0"/>
              <a:t>Create </a:t>
            </a:r>
            <a:r>
              <a:rPr lang="en-US" dirty="0"/>
              <a:t>a reset style sheet</a:t>
            </a:r>
          </a:p>
          <a:p>
            <a:r>
              <a:rPr lang="en-US" dirty="0" smtClean="0"/>
              <a:t>Define </a:t>
            </a:r>
            <a:r>
              <a:rPr lang="en-US" dirty="0"/>
              <a:t>a background image</a:t>
            </a:r>
          </a:p>
          <a:p>
            <a:r>
              <a:rPr lang="en-US" dirty="0" smtClean="0"/>
              <a:t>Set </a:t>
            </a:r>
            <a:r>
              <a:rPr lang="en-US" dirty="0"/>
              <a:t>background </a:t>
            </a:r>
            <a:r>
              <a:rPr lang="en-US" dirty="0" smtClean="0"/>
              <a:t>image properties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browser extension styles</a:t>
            </a:r>
          </a:p>
          <a:p>
            <a:r>
              <a:rPr lang="en-US" dirty="0" smtClean="0"/>
              <a:t>Explore </a:t>
            </a:r>
            <a:r>
              <a:rPr lang="en-US" dirty="0"/>
              <a:t>fixed, fluid, and </a:t>
            </a:r>
            <a:r>
              <a:rPr lang="en-US" dirty="0" smtClean="0"/>
              <a:t>elastic layouts</a:t>
            </a:r>
            <a:endParaRPr lang="en-US" dirty="0"/>
          </a:p>
          <a:p>
            <a:r>
              <a:rPr lang="en-US" dirty="0" smtClean="0"/>
              <a:t>Float </a:t>
            </a:r>
            <a:r>
              <a:rPr lang="en-US" dirty="0"/>
              <a:t>elements in a Web page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D2C23-3AC0-4115-AA35-A72997F9173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Borders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set the border design, use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border-style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where </a:t>
            </a:r>
            <a:r>
              <a:rPr lang="en-US" i="1" dirty="0"/>
              <a:t>style </a:t>
            </a:r>
            <a:r>
              <a:rPr lang="en-US" dirty="0"/>
              <a:t>is none, solid, dashed, dotted, double, outset, inset, groove, </a:t>
            </a:r>
            <a:r>
              <a:rPr lang="en-US" dirty="0" smtClean="0"/>
              <a:t>or ridge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set all of the border options in one style, use the following: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border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width color style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74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Rounded Corners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Rounded corners can be applied to any of the </a:t>
            </a:r>
            <a:r>
              <a:rPr lang="en-US" dirty="0" smtClean="0"/>
              <a:t>four corners </a:t>
            </a:r>
            <a:r>
              <a:rPr lang="en-US" dirty="0"/>
              <a:t>of a block element using the styles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border-top-left-radius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border-top-right-radius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border-bottom-right-radius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border-bottom-left-radius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border-radius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top-left top-right bottom-right bottom-left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00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Rounded Corners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190" y="1219200"/>
            <a:ext cx="6329820" cy="4906963"/>
          </a:xfrm>
        </p:spPr>
      </p:pic>
    </p:spTree>
    <p:extLst>
      <p:ext uri="{BB962C8B-B14F-4D97-AF65-F5344CB8AC3E}">
        <p14:creationId xmlns:p14="http://schemas.microsoft.com/office/powerpoint/2010/main" xmlns="" val="2252943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Rounded Corners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81" r="7774"/>
          <a:stretch>
            <a:fillRect/>
          </a:stretch>
        </p:blipFill>
        <p:spPr>
          <a:xfrm>
            <a:off x="1371600" y="2133600"/>
            <a:ext cx="6611715" cy="2819400"/>
          </a:xfrm>
        </p:spPr>
      </p:pic>
    </p:spTree>
    <p:extLst>
      <p:ext uri="{BB962C8B-B14F-4D97-AF65-F5344CB8AC3E}">
        <p14:creationId xmlns:p14="http://schemas.microsoft.com/office/powerpoint/2010/main" xmlns="" val="185337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Your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add an outline around an element, use the style property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outline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width color style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where </a:t>
            </a:r>
            <a:r>
              <a:rPr lang="en-US" i="1" dirty="0"/>
              <a:t>width</a:t>
            </a:r>
            <a:r>
              <a:rPr lang="en-US" dirty="0"/>
              <a:t>, </a:t>
            </a:r>
            <a:r>
              <a:rPr lang="en-US" i="1" dirty="0"/>
              <a:t>color</a:t>
            </a:r>
            <a:r>
              <a:rPr lang="en-US" dirty="0"/>
              <a:t>, and </a:t>
            </a:r>
            <a:r>
              <a:rPr lang="en-US" i="1" dirty="0"/>
              <a:t>style </a:t>
            </a:r>
            <a:r>
              <a:rPr lang="en-US" dirty="0"/>
              <a:t>are the outline width, outline color, and outline </a:t>
            </a:r>
            <a:r>
              <a:rPr lang="en-US" dirty="0" smtClean="0"/>
              <a:t>style, respectively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69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Your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75" y="2520242"/>
            <a:ext cx="7128049" cy="2304878"/>
          </a:xfrm>
        </p:spPr>
      </p:pic>
    </p:spTree>
    <p:extLst>
      <p:ext uri="{BB962C8B-B14F-4D97-AF65-F5344CB8AC3E}">
        <p14:creationId xmlns:p14="http://schemas.microsoft.com/office/powerpoint/2010/main" xmlns="" val="39295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Elements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615088"/>
            <a:ext cx="4572000" cy="44091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67"/>
          <a:stretch>
            <a:fillRect/>
          </a:stretch>
        </p:blipFill>
        <p:spPr>
          <a:xfrm>
            <a:off x="533400" y="1371600"/>
            <a:ext cx="4267200" cy="4668864"/>
          </a:xfrm>
        </p:spPr>
      </p:pic>
    </p:spTree>
    <p:extLst>
      <p:ext uri="{BB962C8B-B14F-4D97-AF65-F5344CB8AC3E}">
        <p14:creationId xmlns:p14="http://schemas.microsoft.com/office/powerpoint/2010/main" xmlns="" val="1458894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Objects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position an object at a specific coordinate, use the style properties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position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type;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top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value;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right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value;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bottom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value;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left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value;</a:t>
            </a:r>
          </a:p>
          <a:p>
            <a:pPr marL="0" indent="0">
              <a:buNone/>
            </a:pPr>
            <a:r>
              <a:rPr lang="en-US" sz="2800" dirty="0" smtClean="0"/>
              <a:t>    where </a:t>
            </a:r>
            <a:r>
              <a:rPr lang="en-US" sz="2800" dirty="0"/>
              <a:t>type indicates the type of positioning applied to the object (</a:t>
            </a:r>
            <a:r>
              <a:rPr lang="en-US" sz="2800" dirty="0" smtClean="0"/>
              <a:t>absolute, relative</a:t>
            </a:r>
            <a:r>
              <a:rPr lang="en-US" sz="2800" dirty="0"/>
              <a:t>, static, fixed, or inherit), and the top, right, bottom, and </a:t>
            </a:r>
            <a:r>
              <a:rPr lang="en-US" sz="2800" dirty="0" smtClean="0"/>
              <a:t>left properties </a:t>
            </a:r>
            <a:r>
              <a:rPr lang="en-US" sz="2800" dirty="0"/>
              <a:t>indicate the coordinates of the </a:t>
            </a:r>
            <a:r>
              <a:rPr lang="en-US" sz="2800" dirty="0" smtClean="0"/>
              <a:t>object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55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Absolute positioning </a:t>
            </a:r>
            <a:r>
              <a:rPr lang="en-US" dirty="0"/>
              <a:t>places an element at specific coordinates either in the page </a:t>
            </a:r>
            <a:r>
              <a:rPr lang="en-US" dirty="0" smtClean="0"/>
              <a:t>or within </a:t>
            </a:r>
            <a:r>
              <a:rPr lang="en-US" dirty="0"/>
              <a:t>a container </a:t>
            </a:r>
            <a:r>
              <a:rPr lang="en-US" dirty="0" smtClean="0"/>
              <a:t>element</a:t>
            </a:r>
          </a:p>
          <a:p>
            <a:r>
              <a:rPr lang="en-US" b="1" dirty="0"/>
              <a:t>Relative positioning</a:t>
            </a:r>
            <a:r>
              <a:rPr lang="en-US" dirty="0"/>
              <a:t> is used to move an element relative to where the browser </a:t>
            </a:r>
            <a:r>
              <a:rPr lang="en-US" dirty="0" smtClean="0"/>
              <a:t>would have </a:t>
            </a:r>
            <a:r>
              <a:rPr lang="en-US" dirty="0"/>
              <a:t>placed it if no positioning had been applied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535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Overflow and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force an element into a specified height and width, you can define </a:t>
            </a:r>
            <a:r>
              <a:rPr lang="en-US" dirty="0" smtClean="0"/>
              <a:t>how browsers </a:t>
            </a:r>
            <a:r>
              <a:rPr lang="en-US" dirty="0"/>
              <a:t>should handle content that overflows allotted space using the style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overflow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886200"/>
            <a:ext cx="5790126" cy="23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03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margin and padding spaces</a:t>
            </a:r>
          </a:p>
          <a:p>
            <a:r>
              <a:rPr lang="en-US" dirty="0" smtClean="0"/>
              <a:t>Format </a:t>
            </a:r>
            <a:r>
              <a:rPr lang="en-US" dirty="0"/>
              <a:t>an element border</a:t>
            </a:r>
          </a:p>
          <a:p>
            <a:r>
              <a:rPr lang="en-US" dirty="0" smtClean="0"/>
              <a:t>Create </a:t>
            </a:r>
            <a:r>
              <a:rPr lang="en-US" dirty="0"/>
              <a:t>rounded corners</a:t>
            </a:r>
          </a:p>
          <a:p>
            <a:r>
              <a:rPr lang="en-US" dirty="0" smtClean="0"/>
              <a:t>Display </a:t>
            </a:r>
            <a:r>
              <a:rPr lang="en-US" dirty="0"/>
              <a:t>an element </a:t>
            </a:r>
            <a:r>
              <a:rPr lang="en-US" dirty="0" smtClean="0"/>
              <a:t>outline</a:t>
            </a:r>
          </a:p>
          <a:p>
            <a:r>
              <a:rPr lang="en-US" dirty="0"/>
              <a:t>Explore absolute and </a:t>
            </a:r>
            <a:r>
              <a:rPr lang="en-US" dirty="0" smtClean="0"/>
              <a:t>relative positioning</a:t>
            </a:r>
            <a:endParaRPr lang="en-US" dirty="0"/>
          </a:p>
          <a:p>
            <a:r>
              <a:rPr lang="en-US" dirty="0" smtClean="0"/>
              <a:t>Work </a:t>
            </a:r>
            <a:r>
              <a:rPr lang="en-US" dirty="0"/>
              <a:t>with overflow content</a:t>
            </a:r>
          </a:p>
          <a:p>
            <a:r>
              <a:rPr lang="en-US" dirty="0" smtClean="0"/>
              <a:t>Explore </a:t>
            </a:r>
            <a:r>
              <a:rPr lang="en-US" dirty="0"/>
              <a:t>clipped objects</a:t>
            </a:r>
          </a:p>
          <a:p>
            <a:r>
              <a:rPr lang="en-US" dirty="0" smtClean="0"/>
              <a:t>Stack </a:t>
            </a:r>
            <a:r>
              <a:rPr lang="en-US" dirty="0"/>
              <a:t>objects in a page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09CDF1-C2B6-4988-8428-22D9775637BC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Overflow and Clipping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specify how browsers should handle content that overflows an element’s </a:t>
            </a:r>
            <a:r>
              <a:rPr lang="en-US" sz="2800" dirty="0" smtClean="0"/>
              <a:t>boundary, use </a:t>
            </a:r>
            <a:r>
              <a:rPr lang="en-US" sz="2800" dirty="0"/>
              <a:t>the style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overflow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/>
              <a:t>    where </a:t>
            </a:r>
            <a:r>
              <a:rPr lang="en-US" sz="2800" i="1" dirty="0"/>
              <a:t>type </a:t>
            </a:r>
            <a:r>
              <a:rPr lang="en-US" sz="2800" dirty="0"/>
              <a:t>is visible (to expand the element height to match the content), </a:t>
            </a:r>
            <a:r>
              <a:rPr lang="en-US" sz="2800" dirty="0" smtClean="0"/>
              <a:t>hidden (to </a:t>
            </a:r>
            <a:r>
              <a:rPr lang="en-US" sz="2800" dirty="0"/>
              <a:t>hide the excess content), scroll (to always display horizontal and vertical </a:t>
            </a:r>
            <a:r>
              <a:rPr lang="en-US" sz="2800" dirty="0" smtClean="0"/>
              <a:t>scroll bars</a:t>
            </a:r>
            <a:r>
              <a:rPr lang="en-US" sz="2800" dirty="0"/>
              <a:t>), or auto (to display scroll bars if needed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specify how browsers should handle content that overflows in the horizontal </a:t>
            </a:r>
            <a:r>
              <a:rPr lang="en-US" sz="2800" dirty="0" smtClean="0"/>
              <a:t>direction, use </a:t>
            </a:r>
            <a:r>
              <a:rPr lang="en-US" sz="2800" dirty="0"/>
              <a:t>the following style: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	overflow-x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738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Overflow and Clipping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specify how browsers should handle content that overflows in the vertical </a:t>
            </a:r>
            <a:r>
              <a:rPr lang="en-US" dirty="0" smtClean="0"/>
              <a:t>direction, use </a:t>
            </a:r>
            <a:r>
              <a:rPr lang="en-US" dirty="0"/>
              <a:t>the following style: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overflow-y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/>
              <a:t>To </a:t>
            </a:r>
            <a:r>
              <a:rPr lang="en-US" dirty="0"/>
              <a:t>clip an element’s content, use the style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clip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bottom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>
              <a:buNone/>
            </a:pPr>
            <a:r>
              <a:rPr lang="en-US" dirty="0" smtClean="0"/>
              <a:t>    where </a:t>
            </a:r>
            <a:r>
              <a:rPr lang="en-US" i="1" dirty="0"/>
              <a:t>top</a:t>
            </a:r>
            <a:r>
              <a:rPr lang="en-US" dirty="0"/>
              <a:t>, </a:t>
            </a:r>
            <a:r>
              <a:rPr lang="en-US" i="1" dirty="0"/>
              <a:t>right</a:t>
            </a:r>
            <a:r>
              <a:rPr lang="en-US" dirty="0"/>
              <a:t>, </a:t>
            </a:r>
            <a:r>
              <a:rPr lang="en-US" i="1" dirty="0"/>
              <a:t>bottom</a:t>
            </a:r>
            <a:r>
              <a:rPr lang="en-US" dirty="0"/>
              <a:t>, and </a:t>
            </a:r>
            <a:r>
              <a:rPr lang="en-US" i="1" dirty="0"/>
              <a:t>left </a:t>
            </a:r>
            <a:r>
              <a:rPr lang="en-US" dirty="0"/>
              <a:t>define the boundaries of the clipping rectangle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274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 an Element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978" y="1886096"/>
            <a:ext cx="7140244" cy="3573171"/>
          </a:xfrm>
        </p:spPr>
      </p:pic>
    </p:spTree>
    <p:extLst>
      <p:ext uri="{BB962C8B-B14F-4D97-AF65-F5344CB8AC3E}">
        <p14:creationId xmlns:p14="http://schemas.microsoft.com/office/powerpoint/2010/main" xmlns="" val="3905623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Positioning elements can sometimes lead to objects that overlap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By default, elements </a:t>
            </a:r>
            <a:r>
              <a:rPr lang="en-US" dirty="0"/>
              <a:t>that are loaded later by the browser are displayed on top of elements that </a:t>
            </a:r>
            <a:r>
              <a:rPr lang="en-US" dirty="0" smtClean="0"/>
              <a:t>are loaded earlier</a:t>
            </a:r>
          </a:p>
          <a:p>
            <a:r>
              <a:rPr lang="en-US" dirty="0"/>
              <a:t>To specify a different stacking order, use the style property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z-index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03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2" r="4567"/>
          <a:stretch>
            <a:fillRect/>
          </a:stretch>
        </p:blipFill>
        <p:spPr>
          <a:xfrm>
            <a:off x="1142999" y="2209800"/>
            <a:ext cx="6874825" cy="2819400"/>
          </a:xfrm>
        </p:spPr>
      </p:pic>
    </p:spTree>
    <p:extLst>
      <p:ext uri="{BB962C8B-B14F-4D97-AF65-F5344CB8AC3E}">
        <p14:creationId xmlns:p14="http://schemas.microsoft.com/office/powerpoint/2010/main" xmlns="" val="241703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4"/>
          <a:stretch>
            <a:fillRect/>
          </a:stretch>
        </p:blipFill>
        <p:spPr>
          <a:xfrm>
            <a:off x="4572000" y="1295399"/>
            <a:ext cx="4114800" cy="46482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8"/>
          <a:stretch>
            <a:fillRect/>
          </a:stretch>
        </p:blipFill>
        <p:spPr>
          <a:xfrm>
            <a:off x="381000" y="1600200"/>
            <a:ext cx="4248700" cy="4495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 and Floating Objects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7EE4F-D3D0-4D8F-9A2C-3A77E47CA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1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display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page elements are displayed in one of two ways</a:t>
            </a:r>
          </a:p>
          <a:p>
            <a:pPr lvl="1"/>
            <a:r>
              <a:rPr lang="en-US" sz="3200" b="1" dirty="0" smtClean="0"/>
              <a:t>Blocks </a:t>
            </a:r>
            <a:r>
              <a:rPr lang="en-US" sz="3200" dirty="0" smtClean="0"/>
              <a:t>occupy a defined rectangular area within a page</a:t>
            </a:r>
          </a:p>
          <a:p>
            <a:pPr lvl="1"/>
            <a:r>
              <a:rPr lang="en-US" sz="3200" b="1" dirty="0" smtClean="0"/>
              <a:t>Inline elements</a:t>
            </a:r>
            <a:r>
              <a:rPr lang="en-US" sz="3200" dirty="0" smtClean="0"/>
              <a:t> flow within a block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069E21-BE48-430B-900D-611290B0DB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114800"/>
            <a:ext cx="7128049" cy="20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32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also are laid out in a Web page following the structure of the </a:t>
            </a:r>
            <a:r>
              <a:rPr lang="en-US" b="1" dirty="0"/>
              <a:t>box </a:t>
            </a:r>
            <a:r>
              <a:rPr lang="en-US" b="1" dirty="0" smtClean="0"/>
              <a:t>model</a:t>
            </a:r>
          </a:p>
          <a:p>
            <a:pPr lvl="1"/>
            <a:r>
              <a:rPr lang="en-US" sz="3200" dirty="0"/>
              <a:t>the content of the element itself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padding extending between the element’s content and the border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border of the box surrounding the padding space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margin containing the space between the border and the next page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34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Reset Style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designers create a </a:t>
            </a:r>
            <a:r>
              <a:rPr lang="en-US" b="1" dirty="0" smtClean="0"/>
              <a:t>reset style sheet</a:t>
            </a:r>
            <a:r>
              <a:rPr lang="en-US" dirty="0" smtClean="0"/>
              <a:t> to define their own default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410" y="2590800"/>
            <a:ext cx="7128049" cy="32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96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also supports background images using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background-image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dirty="0" smtClean="0">
                <a:cs typeface="Courier New" pitchFamily="49" charset="0"/>
              </a:rPr>
              <a:t>Background Image Options:</a:t>
            </a:r>
          </a:p>
          <a:p>
            <a:pPr lvl="1"/>
            <a:r>
              <a:rPr lang="en-US" sz="3200" dirty="0" smtClean="0">
                <a:cs typeface="Courier New" pitchFamily="49" charset="0"/>
              </a:rPr>
              <a:t>background-repeat</a:t>
            </a:r>
          </a:p>
          <a:p>
            <a:pPr lvl="1"/>
            <a:r>
              <a:rPr lang="en-US" sz="3200" dirty="0" smtClean="0">
                <a:cs typeface="Courier New" pitchFamily="49" charset="0"/>
              </a:rPr>
              <a:t>background-position</a:t>
            </a:r>
          </a:p>
          <a:p>
            <a:pPr lvl="1"/>
            <a:r>
              <a:rPr lang="en-US" sz="3200" dirty="0" smtClean="0">
                <a:cs typeface="Courier New" pitchFamily="49" charset="0"/>
              </a:rPr>
              <a:t>background-attachment</a:t>
            </a:r>
          </a:p>
          <a:p>
            <a:pPr lvl="1"/>
            <a:r>
              <a:rPr lang="en-US" sz="3200" dirty="0" smtClean="0">
                <a:cs typeface="Courier New" pitchFamily="49" charset="0"/>
              </a:rPr>
              <a:t>background-size</a:t>
            </a:r>
            <a:endParaRPr lang="en-US" sz="3200" dirty="0">
              <a:cs typeface="Courier New" pitchFamily="49" charset="0"/>
            </a:endParaRPr>
          </a:p>
          <a:p>
            <a:pPr lvl="1"/>
            <a:r>
              <a:rPr lang="en-US" sz="3200" dirty="0" smtClean="0">
                <a:cs typeface="Courier New" pitchFamily="49" charset="0"/>
              </a:rPr>
              <a:t>background-clip</a:t>
            </a:r>
            <a:endParaRPr lang="en-US" sz="3200" dirty="0"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86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can combine the </a:t>
            </a:r>
            <a:r>
              <a:rPr lang="en-US" dirty="0" smtClean="0"/>
              <a:t>various background </a:t>
            </a:r>
            <a:r>
              <a:rPr lang="en-US" dirty="0"/>
              <a:t>properties into the shorthand property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background: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color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attachment position repeat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/>
              <a:t>CSS allows you to </a:t>
            </a:r>
            <a:r>
              <a:rPr lang="en-US" dirty="0" smtClean="0"/>
              <a:t>specify multiple </a:t>
            </a:r>
            <a:r>
              <a:rPr lang="en-US" dirty="0"/>
              <a:t>images and their properties in a comma-separated </a:t>
            </a:r>
            <a:r>
              <a:rPr lang="en-US" dirty="0" smtClean="0"/>
              <a:t>list</a:t>
            </a:r>
          </a:p>
          <a:p>
            <a:pPr lvl="1"/>
            <a:r>
              <a:rPr lang="en-US" i="1" dirty="0">
                <a:latin typeface="Courier New" pitchFamily="49" charset="0"/>
                <a:cs typeface="Courier New" pitchFamily="49" charset="0"/>
              </a:rPr>
              <a:t>background-property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value1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value2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… 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HTML and CSS, 6th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88EE75-1E5F-46E6-9335-A082CDF650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7543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Tutorial.01</Template>
  <TotalTime>5555</TotalTime>
  <Words>1016</Words>
  <Application>Microsoft Office PowerPoint</Application>
  <PresentationFormat>On-screen Show (4:3)</PresentationFormat>
  <Paragraphs>203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2_Office Theme</vt:lpstr>
      <vt:lpstr>Tutorial 4 Creating Page Layouts with CSS</vt:lpstr>
      <vt:lpstr>Objectives</vt:lpstr>
      <vt:lpstr>Objectives</vt:lpstr>
      <vt:lpstr>Backgrounds and Floating Objects</vt:lpstr>
      <vt:lpstr>The display style</vt:lpstr>
      <vt:lpstr>The Box Model</vt:lpstr>
      <vt:lpstr>Creating a Reset Style Sheet</vt:lpstr>
      <vt:lpstr>Designing the Background</vt:lpstr>
      <vt:lpstr>Designing the Background</vt:lpstr>
      <vt:lpstr>Adding a Page Background</vt:lpstr>
      <vt:lpstr>Exploring Browser Extensions</vt:lpstr>
      <vt:lpstr>Fixed and Fluid Layouts</vt:lpstr>
      <vt:lpstr>Elastic Layouts</vt:lpstr>
      <vt:lpstr>Floating Elements</vt:lpstr>
      <vt:lpstr>Floating Elements</vt:lpstr>
      <vt:lpstr>Margins, Padding, and Borders</vt:lpstr>
      <vt:lpstr>Setting Margin and Padding Space in the Box Model</vt:lpstr>
      <vt:lpstr>Setting Margin and Padding Space in the Box Model</vt:lpstr>
      <vt:lpstr>Working with Borders</vt:lpstr>
      <vt:lpstr>Working with Borders</vt:lpstr>
      <vt:lpstr>Creating Rounded Corners</vt:lpstr>
      <vt:lpstr>Creating Rounded Corners</vt:lpstr>
      <vt:lpstr>Creating Rounded Corners</vt:lpstr>
      <vt:lpstr>Managing Your Layout</vt:lpstr>
      <vt:lpstr>Managing Your Layout</vt:lpstr>
      <vt:lpstr>Positioning Elements</vt:lpstr>
      <vt:lpstr>Positioning Objects</vt:lpstr>
      <vt:lpstr>Positioning Objects</vt:lpstr>
      <vt:lpstr>Working with Overflow and Clipping</vt:lpstr>
      <vt:lpstr>Working with Overflow and Clipping</vt:lpstr>
      <vt:lpstr>Working with Overflow and Clipping</vt:lpstr>
      <vt:lpstr>Clipping an Element</vt:lpstr>
      <vt:lpstr>Stacking Elements</vt:lpstr>
      <vt:lpstr>Stacking Elements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Julia</cp:lastModifiedBy>
  <cp:revision>520</cp:revision>
  <dcterms:created xsi:type="dcterms:W3CDTF">2001-08-29T21:35:42Z</dcterms:created>
  <dcterms:modified xsi:type="dcterms:W3CDTF">2011-11-04T15:46:39Z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1-msZHeavFpns7XDBLQhy7D2HHxp6WyIPfkYnZeLjR4o</vt:lpwstr>
  </property>
  <property fmtid="{D5CDD505-2E9C-101B-9397-08002B2CF9AE}" pid="3" name="Google.Documents.RevisionId">
    <vt:lpwstr>08247036519663079581</vt:lpwstr>
  </property>
  <property fmtid="{D5CDD505-2E9C-101B-9397-08002B2CF9AE}" pid="4" name="Google.Documents.PluginVersion">
    <vt:lpwstr>2.0.2026.3768</vt:lpwstr>
  </property>
  <property fmtid="{D5CDD505-2E9C-101B-9397-08002B2CF9AE}" pid="5" name="Google.Documents.MergeIncapabilityFlags">
    <vt:i4>0</vt:i4>
  </property>
</Properties>
</file>