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47"/>
  </p:notesMasterIdLst>
  <p:sldIdLst>
    <p:sldId id="258" r:id="rId2"/>
    <p:sldId id="259" r:id="rId3"/>
    <p:sldId id="260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81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66" r:id="rId40"/>
    <p:sldId id="375" r:id="rId41"/>
    <p:sldId id="376" r:id="rId42"/>
    <p:sldId id="377" r:id="rId43"/>
    <p:sldId id="378" r:id="rId44"/>
    <p:sldId id="379" r:id="rId45"/>
    <p:sldId id="38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33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5217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FD0BC6-8D0F-4AA6-92ED-A084BB25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9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-24114" y="31242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  <a:t>HTML and CSS</a:t>
            </a:r>
            <a:b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</a:b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6</a:t>
            </a:r>
            <a:r>
              <a:rPr lang="en-US" sz="2000" baseline="30000" dirty="0" smtClean="0">
                <a:solidFill>
                  <a:srgbClr val="4DB848"/>
                </a:solidFill>
                <a:latin typeface="Century" pitchFamily="18" charset="0"/>
              </a:rPr>
              <a:t>TH</a:t>
            </a: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 EDITION</a:t>
            </a:r>
            <a:endParaRPr lang="en-US" sz="5400" dirty="0">
              <a:solidFill>
                <a:srgbClr val="4DB848"/>
              </a:solidFill>
              <a:latin typeface="Century" pitchFamily="18" charset="0"/>
            </a:endParaRP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39" b="19964"/>
          <a:stretch/>
        </p:blipFill>
        <p:spPr bwMode="auto">
          <a:xfrm>
            <a:off x="0" y="4343401"/>
            <a:ext cx="91440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8308-05FC-4E0E-B40C-6888CC4CB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1A2F-29E8-4233-ACB0-F4A965379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6FCD-123C-43DF-9841-58750E1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854-6943-4EA1-A35F-6D0D6AF6D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95E-8795-47A2-AC5D-08DF663D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0548-38AA-46C2-A9F1-2327DE349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CC15-0FF2-464A-88D5-4891C16B5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E3A4-01D6-4927-AB27-24638F64E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>
            <p:custDataLst>
              <p:tags r:id="rId14"/>
            </p:custDataLst>
          </p:nvPr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>
            <p:custDataLst>
              <p:tags r:id="rId16"/>
            </p:custDataLst>
          </p:nvPr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25BB79-D32A-467B-BABB-CD11575A6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>
            <p:custDataLst>
              <p:tags r:id="rId24"/>
            </p:custDataLst>
          </p:nvPr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2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14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16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22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26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27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28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5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Tutorial 3</a:t>
            </a:r>
            <a:br>
              <a:rPr lang="en-US" dirty="0" smtClean="0"/>
            </a:br>
            <a:r>
              <a:rPr lang="en-US" dirty="0" smtClean="0"/>
              <a:t>Designing a Web Page with CSS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Embedded Style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Another type of style sheet created by a Web page author is an embedded style </a:t>
            </a:r>
            <a:r>
              <a:rPr lang="en-US" sz="2800" dirty="0" smtClean="0"/>
              <a:t>sheet, in </a:t>
            </a:r>
            <a:r>
              <a:rPr lang="en-US" sz="2800" dirty="0"/>
              <a:t>which the styles are inserted directly within the head element of an HTML </a:t>
            </a:r>
            <a:r>
              <a:rPr lang="en-US" sz="2800" dirty="0" smtClean="0"/>
              <a:t>document using </a:t>
            </a:r>
            <a:r>
              <a:rPr lang="en-US" sz="2800" dirty="0"/>
              <a:t>the style element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&lt;style type=”text/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css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”&gt;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styles</a:t>
            </a:r>
            <a:endParaRPr lang="en-US" sz="2800" i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2800" dirty="0">
                <a:latin typeface="+mj-lt"/>
                <a:cs typeface="Courier New" pitchFamily="49" charset="0"/>
              </a:rPr>
              <a:t>The exact order in which external style sheets and embedded style sheets are </a:t>
            </a:r>
            <a:r>
              <a:rPr lang="en-US" sz="2800" dirty="0" smtClean="0">
                <a:latin typeface="+mj-lt"/>
                <a:cs typeface="Courier New" pitchFamily="49" charset="0"/>
              </a:rPr>
              <a:t>processed by </a:t>
            </a:r>
            <a:r>
              <a:rPr lang="en-US" sz="2800" dirty="0">
                <a:latin typeface="+mj-lt"/>
                <a:cs typeface="Courier New" pitchFamily="49" charset="0"/>
              </a:rPr>
              <a:t>the browser depends on the order in which they are listed within the </a:t>
            </a:r>
            <a:r>
              <a:rPr lang="en-US" sz="2800" dirty="0" smtClean="0">
                <a:latin typeface="+mj-lt"/>
                <a:cs typeface="Courier New" pitchFamily="49" charset="0"/>
              </a:rPr>
              <a:t>HTML file</a:t>
            </a:r>
            <a:endParaRPr lang="en-US" sz="2800" dirty="0">
              <a:latin typeface="+mj-lt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170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Inline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The very last styles to be interpreted by the browser are inline styles, which are </a:t>
            </a:r>
            <a:r>
              <a:rPr lang="en-US" dirty="0" smtClean="0"/>
              <a:t>styles applied </a:t>
            </a:r>
            <a:r>
              <a:rPr lang="en-US" dirty="0"/>
              <a:t>directly to specific elements using the style attribute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&lt;element style=”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style rules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”&gt; … &lt;/element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It </a:t>
            </a:r>
            <a:r>
              <a:rPr lang="en-US" dirty="0">
                <a:latin typeface="+mj-lt"/>
                <a:cs typeface="Courier New" pitchFamily="49" charset="0"/>
              </a:rPr>
              <a:t>is clear exactly what page element </a:t>
            </a:r>
            <a:r>
              <a:rPr lang="en-US" dirty="0" smtClean="0">
                <a:latin typeface="+mj-lt"/>
                <a:cs typeface="Courier New" pitchFamily="49" charset="0"/>
              </a:rPr>
              <a:t>is being formatted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Not recommended in most cases and considered inefficient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54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Exploring the Style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dirty="0" smtClean="0"/>
              <a:t>general rule </a:t>
            </a:r>
            <a:r>
              <a:rPr lang="en-US" dirty="0"/>
              <a:t>of thumb, all other things being equal, the more specific style is applied instead </a:t>
            </a:r>
            <a:r>
              <a:rPr lang="en-US" dirty="0" smtClean="0"/>
              <a:t>of the </a:t>
            </a:r>
            <a:r>
              <a:rPr lang="en-US" dirty="0"/>
              <a:t>more </a:t>
            </a:r>
            <a:r>
              <a:rPr lang="en-US" dirty="0" smtClean="0"/>
              <a:t>general</a:t>
            </a:r>
          </a:p>
          <a:p>
            <a:r>
              <a:rPr lang="en-US" dirty="0"/>
              <a:t>An additional factor in applying a style sheet is that properties are passed from a </a:t>
            </a:r>
            <a:r>
              <a:rPr lang="en-US" dirty="0" smtClean="0"/>
              <a:t>parent element </a:t>
            </a:r>
            <a:r>
              <a:rPr lang="en-US" dirty="0"/>
              <a:t>to its children in a process known as </a:t>
            </a:r>
            <a:r>
              <a:rPr lang="en-US" b="1" dirty="0"/>
              <a:t>style </a:t>
            </a:r>
            <a:r>
              <a:rPr lang="en-US" b="1" dirty="0" smtClean="0"/>
              <a:t>inheritance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body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{color: blue;}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h1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{text-align: center;}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5589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Exploring the Style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If you need browsers to enforce a style, you can append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!important </a:t>
            </a:r>
            <a:r>
              <a:rPr lang="en-US" dirty="0" smtClean="0"/>
              <a:t>keyword </a:t>
            </a:r>
            <a:r>
              <a:rPr lang="en-US" dirty="0"/>
              <a:t>to </a:t>
            </a:r>
            <a:r>
              <a:rPr lang="en-US" dirty="0" smtClean="0"/>
              <a:t>the style </a:t>
            </a:r>
            <a:r>
              <a:rPr lang="en-US" dirty="0"/>
              <a:t>property, using the </a:t>
            </a:r>
            <a:r>
              <a:rPr lang="en-US" dirty="0" smtClean="0"/>
              <a:t>syntax</a:t>
            </a:r>
          </a:p>
          <a:p>
            <a:pPr marL="0" indent="0">
              <a:buNone/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property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value !important;</a:t>
            </a:r>
          </a:p>
          <a:p>
            <a:r>
              <a:rPr lang="en-US" dirty="0">
                <a:latin typeface="+mj-lt"/>
                <a:cs typeface="Courier New" pitchFamily="49" charset="0"/>
              </a:rPr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!important</a:t>
            </a:r>
            <a:r>
              <a:rPr lang="en-US" dirty="0">
                <a:latin typeface="+mj-lt"/>
                <a:cs typeface="Courier New" pitchFamily="49" charset="0"/>
              </a:rPr>
              <a:t> keyword is often necessary for visually impaired users who </a:t>
            </a:r>
            <a:r>
              <a:rPr lang="en-US" dirty="0" smtClean="0">
                <a:latin typeface="+mj-lt"/>
                <a:cs typeface="Courier New" pitchFamily="49" charset="0"/>
              </a:rPr>
              <a:t>require their </a:t>
            </a:r>
            <a:r>
              <a:rPr lang="en-US" dirty="0">
                <a:latin typeface="+mj-lt"/>
                <a:cs typeface="Courier New" pitchFamily="49" charset="0"/>
              </a:rPr>
              <a:t>pages rendered with large, clear text and highly contrasting colors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9774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Writing Style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2" r="21142"/>
          <a:stretch>
            <a:fillRect/>
          </a:stretch>
        </p:blipFill>
        <p:spPr>
          <a:xfrm>
            <a:off x="1066800" y="2438400"/>
            <a:ext cx="6892522" cy="1447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254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Defining Color in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color value </a:t>
            </a:r>
            <a:r>
              <a:rPr lang="en-US" dirty="0"/>
              <a:t>is a numerical expression that describes the properties of a </a:t>
            </a:r>
            <a:r>
              <a:rPr lang="en-US" dirty="0" smtClean="0"/>
              <a:t>color</a:t>
            </a:r>
          </a:p>
          <a:p>
            <a:r>
              <a:rPr lang="en-US" dirty="0"/>
              <a:t>CSS represents these intensities mathematically as a set of </a:t>
            </a:r>
            <a:r>
              <a:rPr lang="en-US" dirty="0" smtClean="0"/>
              <a:t>numbers called </a:t>
            </a:r>
            <a:r>
              <a:rPr lang="en-US" dirty="0"/>
              <a:t>an </a:t>
            </a:r>
            <a:r>
              <a:rPr lang="en-US" b="1" dirty="0"/>
              <a:t>RGB triplet</a:t>
            </a:r>
            <a:r>
              <a:rPr lang="en-US" dirty="0"/>
              <a:t>, which has the format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(red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green, blue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+mj-lt"/>
                <a:cs typeface="Courier New" pitchFamily="49" charset="0"/>
              </a:rPr>
              <a:t>CSS also allows RGB values to be entered as </a:t>
            </a:r>
            <a:r>
              <a:rPr lang="en-US" b="1" dirty="0">
                <a:latin typeface="+mj-lt"/>
                <a:cs typeface="Courier New" pitchFamily="49" charset="0"/>
              </a:rPr>
              <a:t>hexadecimal</a:t>
            </a:r>
            <a:r>
              <a:rPr lang="en-US" dirty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numbers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redgreenblue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523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Defining Color in CSS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9"/>
          <a:stretch>
            <a:fillRect/>
          </a:stretch>
        </p:blipFill>
        <p:spPr>
          <a:xfrm>
            <a:off x="609600" y="2286000"/>
            <a:ext cx="7825538" cy="1828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9935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Setting Foreground </a:t>
            </a:r>
            <a:br>
              <a:rPr lang="en-US" dirty="0" smtClean="0"/>
            </a:br>
            <a:r>
              <a:rPr lang="en-US" dirty="0" smtClean="0"/>
              <a:t>and Background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To set the background color of an element, use the property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background-color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where </a:t>
            </a:r>
            <a:r>
              <a:rPr lang="en-US" i="1" dirty="0"/>
              <a:t>color </a:t>
            </a:r>
            <a:r>
              <a:rPr lang="en-US" dirty="0"/>
              <a:t>is a color name or a color value.</a:t>
            </a:r>
          </a:p>
          <a:p>
            <a:r>
              <a:rPr lang="en-US" dirty="0" smtClean="0"/>
              <a:t>To </a:t>
            </a:r>
            <a:r>
              <a:rPr lang="en-US" dirty="0"/>
              <a:t>set the foreground or text color of an element, use the following </a:t>
            </a:r>
            <a:r>
              <a:rPr lang="en-US" dirty="0" smtClean="0"/>
              <a:t>property: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158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Enhancements to Color in CSS3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CSS3 also supports the </a:t>
            </a:r>
            <a:r>
              <a:rPr lang="en-US" dirty="0" smtClean="0"/>
              <a:t>Hue Saturation </a:t>
            </a:r>
            <a:r>
              <a:rPr lang="en-US" dirty="0"/>
              <a:t>Lightness (HSL) model that describes colors based on </a:t>
            </a:r>
            <a:r>
              <a:rPr lang="en-US" b="1" dirty="0"/>
              <a:t>hue</a:t>
            </a:r>
            <a:r>
              <a:rPr lang="en-US" dirty="0"/>
              <a:t>, </a:t>
            </a:r>
            <a:r>
              <a:rPr lang="en-US" b="1" dirty="0"/>
              <a:t>saturation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b="1" dirty="0" smtClean="0"/>
              <a:t>lightness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hsl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hue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saturation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lightness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4983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Enhancements to Color in CSS3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965364"/>
            <a:ext cx="6957317" cy="341463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8289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Explore the history and </a:t>
            </a:r>
            <a:r>
              <a:rPr lang="en-US" dirty="0" smtClean="0"/>
              <a:t>theory of </a:t>
            </a:r>
            <a:r>
              <a:rPr lang="en-US" dirty="0"/>
              <a:t>CSS</a:t>
            </a:r>
          </a:p>
          <a:p>
            <a:r>
              <a:rPr lang="en-US" dirty="0" smtClean="0"/>
              <a:t>Define </a:t>
            </a:r>
            <a:r>
              <a:rPr lang="en-US" dirty="0"/>
              <a:t>a style rule</a:t>
            </a:r>
          </a:p>
          <a:p>
            <a:r>
              <a:rPr lang="en-US" dirty="0" smtClean="0"/>
              <a:t>Study </a:t>
            </a:r>
            <a:r>
              <a:rPr lang="en-US" dirty="0"/>
              <a:t>style precedence </a:t>
            </a:r>
            <a:r>
              <a:rPr lang="en-US" dirty="0" smtClean="0"/>
              <a:t>and inheritance</a:t>
            </a:r>
            <a:endParaRPr lang="en-US" dirty="0"/>
          </a:p>
          <a:p>
            <a:r>
              <a:rPr lang="en-US" dirty="0" smtClean="0"/>
              <a:t>Apply </a:t>
            </a:r>
            <a:r>
              <a:rPr lang="en-US" dirty="0"/>
              <a:t>color using CSS</a:t>
            </a:r>
          </a:p>
          <a:p>
            <a:r>
              <a:rPr lang="en-US" dirty="0" smtClean="0"/>
              <a:t>Explore </a:t>
            </a:r>
            <a:r>
              <a:rPr lang="en-US" dirty="0"/>
              <a:t>CSS3 color </a:t>
            </a:r>
            <a:r>
              <a:rPr lang="en-US" dirty="0" smtClean="0"/>
              <a:t>extensions</a:t>
            </a:r>
          </a:p>
          <a:p>
            <a:r>
              <a:rPr lang="en-US" dirty="0"/>
              <a:t>Use contextual selectors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17ED2C23-3AC0-4115-AA35-A72997F9173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Enhancements to Color in CSS3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CSS3 also allows page designers to augment RGB and HSL color values by specifying </a:t>
            </a:r>
            <a:r>
              <a:rPr lang="en-US" dirty="0" smtClean="0"/>
              <a:t>a color’s </a:t>
            </a:r>
            <a:r>
              <a:rPr lang="en-US" dirty="0"/>
              <a:t>opacity. Opacity defines how much of the colors below the surface of the </a:t>
            </a:r>
            <a:r>
              <a:rPr lang="en-US" dirty="0" smtClean="0"/>
              <a:t>current object </a:t>
            </a:r>
            <a:r>
              <a:rPr lang="en-US" dirty="0"/>
              <a:t>show through to affect its </a:t>
            </a:r>
            <a:r>
              <a:rPr lang="en-US" dirty="0" smtClean="0"/>
              <a:t>appearance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rgba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red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green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blue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opacity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hsla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hue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satu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ation,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lightness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opacity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9795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Enhancements to Color in CSS3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828800"/>
            <a:ext cx="6957317" cy="8475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733800"/>
            <a:ext cx="6957317" cy="1182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451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Selectors and Text Styles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52" y="1219200"/>
            <a:ext cx="4325347" cy="5029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"/>
          <a:stretch>
            <a:fillRect/>
          </a:stretch>
        </p:blipFill>
        <p:spPr>
          <a:xfrm>
            <a:off x="4343400" y="1225261"/>
            <a:ext cx="4191000" cy="50795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8388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Contextual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Web pages are structured documents in which elements are nested within other elements</a:t>
            </a:r>
            <a:r>
              <a:rPr lang="en-US" sz="2800" dirty="0" smtClean="0"/>
              <a:t>,  forming </a:t>
            </a:r>
            <a:r>
              <a:rPr lang="en-US" sz="2800" dirty="0"/>
              <a:t>a hierarchy of </a:t>
            </a:r>
            <a:r>
              <a:rPr lang="en-US" sz="2800" dirty="0" smtClean="0"/>
              <a:t>elements</a:t>
            </a:r>
          </a:p>
          <a:p>
            <a:r>
              <a:rPr lang="en-US" sz="2800" dirty="0"/>
              <a:t>To create styles that take advantage of this tree structure, CSS allows you to </a:t>
            </a:r>
            <a:r>
              <a:rPr lang="en-US" sz="2800" dirty="0" smtClean="0"/>
              <a:t>create contextual </a:t>
            </a:r>
            <a:r>
              <a:rPr lang="en-US" sz="2800" dirty="0"/>
              <a:t>selectors whose values represent the locations of elements within the </a:t>
            </a:r>
            <a:r>
              <a:rPr lang="en-US" sz="2800" dirty="0" smtClean="0"/>
              <a:t>hierarchy</a:t>
            </a:r>
          </a:p>
          <a:p>
            <a:pPr lvl="1"/>
            <a:r>
              <a:rPr lang="en-US" sz="2400" b="1" dirty="0" smtClean="0"/>
              <a:t>Parent elements</a:t>
            </a:r>
          </a:p>
          <a:p>
            <a:pPr lvl="1"/>
            <a:r>
              <a:rPr lang="en-US" sz="2400" b="1" dirty="0" smtClean="0"/>
              <a:t>Child elements</a:t>
            </a:r>
          </a:p>
          <a:p>
            <a:pPr lvl="1"/>
            <a:r>
              <a:rPr lang="en-US" sz="2400" b="1" dirty="0" smtClean="0"/>
              <a:t>Sibling elements</a:t>
            </a:r>
          </a:p>
          <a:p>
            <a:pPr lvl="1"/>
            <a:r>
              <a:rPr lang="en-US" sz="2400" b="1" dirty="0" smtClean="0"/>
              <a:t>Descendant elements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2826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Contextual Selectors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828800"/>
            <a:ext cx="6957317" cy="192073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00" y="4572000"/>
            <a:ext cx="7640244" cy="865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4929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Attribute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Selectors also can be defined based on attributes and attribute values associated </a:t>
            </a:r>
            <a:r>
              <a:rPr lang="en-US" dirty="0" smtClean="0"/>
              <a:t>with elements</a:t>
            </a:r>
          </a:p>
          <a:p>
            <a:r>
              <a:rPr lang="en-US" dirty="0"/>
              <a:t>Two attributes,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dirty="0"/>
              <a:t>, are often key in targeting styles to a </a:t>
            </a:r>
            <a:r>
              <a:rPr lang="en-US" dirty="0" smtClean="0"/>
              <a:t>specific element </a:t>
            </a:r>
            <a:r>
              <a:rPr lang="en-US" dirty="0"/>
              <a:t>or group of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8174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Attribute Selectors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920" y="1219200"/>
            <a:ext cx="6132360" cy="4906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97739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Styling Web Page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The default </a:t>
            </a:r>
            <a:r>
              <a:rPr lang="en-US" dirty="0"/>
              <a:t>font used by most browsers is Times New Roman, but you can specify a </a:t>
            </a:r>
            <a:r>
              <a:rPr lang="en-US" dirty="0" smtClean="0"/>
              <a:t>different font </a:t>
            </a:r>
            <a:r>
              <a:rPr lang="en-US" dirty="0"/>
              <a:t>for any page element using the property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font-family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fonts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onts</a:t>
            </a:r>
            <a:r>
              <a:rPr lang="en-US" dirty="0" smtClean="0">
                <a:latin typeface="+mj-lt"/>
                <a:cs typeface="Courier New" pitchFamily="49" charset="0"/>
              </a:rPr>
              <a:t> is a comma-separated list of specific or generic font names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52413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Styling Web Page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00" y="1953169"/>
            <a:ext cx="7750000" cy="34390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17173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Setting Font Face and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To define a font face, use the style </a:t>
            </a:r>
            <a:r>
              <a:rPr lang="en-US" sz="2800" dirty="0" smtClean="0"/>
              <a:t>property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font-family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fonts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	where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fonts</a:t>
            </a:r>
            <a:r>
              <a:rPr lang="en-US" sz="2800" i="1" dirty="0"/>
              <a:t> </a:t>
            </a:r>
            <a:r>
              <a:rPr lang="en-US" sz="2800" dirty="0"/>
              <a:t>is a comma-separated list of fonts that the browser can use with the </a:t>
            </a:r>
            <a:r>
              <a:rPr lang="en-US" sz="2800" dirty="0" smtClean="0"/>
              <a:t>element. List </a:t>
            </a:r>
            <a:r>
              <a:rPr lang="en-US" sz="2800" dirty="0"/>
              <a:t>specific fonts first and complete the list with a generic font.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set a font size, use the style property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font-size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	where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800" i="1" dirty="0"/>
              <a:t> </a:t>
            </a:r>
            <a:r>
              <a:rPr lang="en-US" sz="2800" dirty="0"/>
              <a:t>is a CSS unit of length in either relative or absolute units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2646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Work with attribute selectors</a:t>
            </a:r>
          </a:p>
          <a:p>
            <a:r>
              <a:rPr lang="en-US" dirty="0" smtClean="0"/>
              <a:t>Apply </a:t>
            </a:r>
            <a:r>
              <a:rPr lang="en-US" dirty="0"/>
              <a:t>text and font styles</a:t>
            </a:r>
          </a:p>
          <a:p>
            <a:r>
              <a:rPr lang="en-US" dirty="0" smtClean="0"/>
              <a:t>Install </a:t>
            </a:r>
            <a:r>
              <a:rPr lang="en-US" dirty="0"/>
              <a:t>a Web font</a:t>
            </a:r>
          </a:p>
          <a:p>
            <a:r>
              <a:rPr lang="en-US" dirty="0" smtClean="0"/>
              <a:t>Define </a:t>
            </a:r>
            <a:r>
              <a:rPr lang="en-US" dirty="0"/>
              <a:t>list styles</a:t>
            </a:r>
          </a:p>
          <a:p>
            <a:r>
              <a:rPr lang="en-US" dirty="0" smtClean="0"/>
              <a:t>Use </a:t>
            </a:r>
            <a:r>
              <a:rPr lang="en-US" dirty="0"/>
              <a:t>pseudo-classes </a:t>
            </a:r>
            <a:r>
              <a:rPr lang="en-US" dirty="0" smtClean="0"/>
              <a:t>and pseudo-elements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rollover effect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0409CDF1-C2B6-4988-8428-22D9775637B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Setting Font Face and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 smtClean="0"/>
              <a:t>To </a:t>
            </a:r>
            <a:r>
              <a:rPr lang="en-US" sz="2800" dirty="0"/>
              <a:t>set kerning (the space between letters), use the following style property: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letter-spacing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set tracking (the space between words), use the following style property: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word-spacing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26467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Setting the Line Height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00" y="2172681"/>
            <a:ext cx="7750000" cy="3000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8187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Setting Font and Text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To specify the font style, use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font-style: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	where </a:t>
            </a:r>
            <a:r>
              <a:rPr lang="en-US" sz="2800" i="1" dirty="0"/>
              <a:t>t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i="1" dirty="0"/>
              <a:t>pe </a:t>
            </a:r>
            <a:r>
              <a:rPr lang="en-US" sz="2800" dirty="0"/>
              <a:t>is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normal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italic</a:t>
            </a:r>
            <a:r>
              <a:rPr lang="en-US" sz="2800" dirty="0"/>
              <a:t>, or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oblique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specify the font weight, use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font-weight: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	where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i="1" dirty="0"/>
              <a:t> </a:t>
            </a:r>
            <a:r>
              <a:rPr lang="en-US" sz="2800" dirty="0"/>
              <a:t>is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normal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bold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bolder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light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lighter</a:t>
            </a:r>
            <a:r>
              <a:rPr lang="en-US" sz="2800" dirty="0"/>
              <a:t>, or a font weight value.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16607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Setting Font and Text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600" dirty="0"/>
              <a:t>To specify a text decoration, use</a:t>
            </a:r>
          </a:p>
          <a:p>
            <a:pPr marL="0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text-decoration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 smtClean="0"/>
              <a:t>	where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i="1" dirty="0"/>
              <a:t> </a:t>
            </a:r>
            <a:r>
              <a:rPr lang="en-US" sz="2600" dirty="0"/>
              <a:t>is none,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underline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overline</a:t>
            </a:r>
            <a:r>
              <a:rPr lang="en-US" sz="2600" dirty="0"/>
              <a:t>, or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line-through</a:t>
            </a:r>
            <a:r>
              <a:rPr lang="en-US" sz="2600" dirty="0"/>
              <a:t>.</a:t>
            </a:r>
          </a:p>
          <a:p>
            <a:r>
              <a:rPr lang="en-US" sz="2600" dirty="0" smtClean="0"/>
              <a:t>To </a:t>
            </a:r>
            <a:r>
              <a:rPr lang="en-US" sz="2600" dirty="0"/>
              <a:t>transform text, use</a:t>
            </a:r>
          </a:p>
          <a:p>
            <a:pPr marL="0" indent="0">
              <a:buNone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text-transform: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 smtClean="0"/>
              <a:t>	where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i="1" dirty="0"/>
              <a:t> </a:t>
            </a:r>
            <a:r>
              <a:rPr lang="en-US" sz="2600" dirty="0"/>
              <a:t>is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capitalize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uppercase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lowercase</a:t>
            </a:r>
            <a:r>
              <a:rPr lang="en-US" sz="2600" dirty="0"/>
              <a:t>, or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sz="2600" dirty="0"/>
              <a:t>.</a:t>
            </a:r>
          </a:p>
          <a:p>
            <a:r>
              <a:rPr lang="en-US" sz="2600" dirty="0" smtClean="0"/>
              <a:t>To </a:t>
            </a:r>
            <a:r>
              <a:rPr lang="en-US" sz="2600" dirty="0"/>
              <a:t>display a font variant of text, use</a:t>
            </a:r>
          </a:p>
          <a:p>
            <a:pPr marL="0" indent="0">
              <a:buNone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font-variant: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 smtClean="0"/>
              <a:t>	where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i="1" dirty="0"/>
              <a:t> </a:t>
            </a:r>
            <a:r>
              <a:rPr lang="en-US" sz="2600" dirty="0"/>
              <a:t>is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normal</a:t>
            </a:r>
            <a:r>
              <a:rPr lang="en-US" sz="2600" dirty="0"/>
              <a:t> or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small-caps</a:t>
            </a:r>
            <a:r>
              <a:rPr lang="en-US" sz="26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01735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Aligning Text Vertically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334267"/>
            <a:ext cx="6957317" cy="26768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48757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Combining All Text Formatting </a:t>
            </a:r>
            <a:br>
              <a:rPr lang="en-US" dirty="0" smtClean="0"/>
            </a:br>
            <a:r>
              <a:rPr lang="en-US" dirty="0" smtClean="0"/>
              <a:t>in a Single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You can combine most of </a:t>
            </a:r>
            <a:r>
              <a:rPr lang="en-US" dirty="0" smtClean="0"/>
              <a:t>the text and font styles into a single </a:t>
            </a:r>
            <a:r>
              <a:rPr lang="en-US" dirty="0"/>
              <a:t>property using the shortcut font </a:t>
            </a:r>
            <a:r>
              <a:rPr lang="en-US" dirty="0" smtClean="0"/>
              <a:t>property</a:t>
            </a:r>
          </a:p>
          <a:p>
            <a:endParaRPr lang="en-US" dirty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font: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font-style font-variant font-weight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font-size/line-height font-family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66303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Combining All Text Formatting </a:t>
            </a:r>
            <a:br>
              <a:rPr lang="en-US" dirty="0"/>
            </a:br>
            <a:r>
              <a:rPr lang="en-US" dirty="0"/>
              <a:t>in a Single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81200"/>
            <a:ext cx="7750000" cy="154878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191000"/>
            <a:ext cx="7750000" cy="1878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2079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Working with Web Fonts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00" y="1239754"/>
            <a:ext cx="7750000" cy="48658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26886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the CSS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@rules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120852"/>
            <a:ext cx="6957317" cy="31036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5617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Lists and Pseudo-Items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447800"/>
            <a:ext cx="3962400" cy="46488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71600"/>
            <a:ext cx="4419600" cy="47350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5859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Style Sheets and Color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599" y="1352526"/>
            <a:ext cx="4432143" cy="481967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358268"/>
            <a:ext cx="4419600" cy="479414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131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Designing Styles for Lists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To change the marker displayed in ordered or unordered lists, you apply the style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list-style-type: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00" y="3048000"/>
            <a:ext cx="7695122" cy="3189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23480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Designing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600" dirty="0"/>
              <a:t>To define the appearance of the list marker, use the style</a:t>
            </a:r>
          </a:p>
          <a:p>
            <a:pPr marL="0" indent="0">
              <a:buNone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list-style-type: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 smtClean="0"/>
              <a:t>	where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600" i="1" dirty="0"/>
              <a:t> </a:t>
            </a:r>
            <a:r>
              <a:rPr lang="en-US" sz="2600" dirty="0"/>
              <a:t>is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disc, circle, square, decimal,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decimal-leading-zero, lower-roman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, upper-roman, lower-alpha, upper-alpha,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lower-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greek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, upper-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greek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600" dirty="0">
                <a:latin typeface="+mj-lt"/>
                <a:cs typeface="Courier New" pitchFamily="49" charset="0"/>
              </a:rPr>
              <a:t>or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 none.</a:t>
            </a:r>
          </a:p>
          <a:p>
            <a:r>
              <a:rPr lang="en-US" sz="2600" dirty="0" smtClean="0"/>
              <a:t>To </a:t>
            </a:r>
            <a:r>
              <a:rPr lang="en-US" sz="2600" dirty="0"/>
              <a:t>insert a graphic image as a list marker, use the style</a:t>
            </a:r>
          </a:p>
          <a:p>
            <a:pPr marL="0" indent="0">
              <a:buNone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list-style-image: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i="1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600" dirty="0" smtClean="0"/>
              <a:t>	where </a:t>
            </a:r>
            <a:r>
              <a:rPr lang="en-US" sz="2600" i="1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2600" i="1" dirty="0"/>
              <a:t> </a:t>
            </a:r>
            <a:r>
              <a:rPr lang="en-US" sz="2600" dirty="0"/>
              <a:t>is the URL of the graphic image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58339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Designing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To set the position of list markers, use the style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list-style-position: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	where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2800" i="1" dirty="0"/>
              <a:t> </a:t>
            </a:r>
            <a:r>
              <a:rPr lang="en-US" sz="2800" dirty="0"/>
              <a:t>is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inside</a:t>
            </a:r>
            <a:r>
              <a:rPr lang="en-US" sz="2800" dirty="0"/>
              <a:t> or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outside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define all of the list style properties in a single style, use the following style: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list-style: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i="1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set the indentation of a list, apply the style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padding-left: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	where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800" i="1" dirty="0"/>
              <a:t> </a:t>
            </a:r>
            <a:r>
              <a:rPr lang="en-US" sz="2800" dirty="0"/>
              <a:t>is the length that the list should be indented.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3277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Using Pseudo-Classes </a:t>
            </a:r>
            <a:br>
              <a:rPr lang="en-US" dirty="0" smtClean="0"/>
            </a:br>
            <a:r>
              <a:rPr lang="en-US" dirty="0" smtClean="0"/>
              <a:t>and Pseudo-Elements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 pseudo-class </a:t>
            </a:r>
            <a:r>
              <a:rPr lang="en-US" dirty="0"/>
              <a:t>is a </a:t>
            </a:r>
            <a:r>
              <a:rPr lang="en-US" dirty="0" smtClean="0"/>
              <a:t>classification of </a:t>
            </a:r>
            <a:r>
              <a:rPr lang="en-US" dirty="0"/>
              <a:t>an element based on its current status, position, or use in the </a:t>
            </a:r>
            <a:r>
              <a:rPr lang="en-US" dirty="0" smtClean="0"/>
              <a:t>document</a:t>
            </a:r>
          </a:p>
          <a:p>
            <a:pPr marL="457200" lvl="1" indent="0">
              <a:buNone/>
            </a:pP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selector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pseudo-class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styles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291" y="3429000"/>
            <a:ext cx="6963415" cy="253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75781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Using Pseudo-Classes </a:t>
            </a:r>
            <a:br>
              <a:rPr lang="en-US" dirty="0"/>
            </a:br>
            <a:r>
              <a:rPr lang="en-US" dirty="0"/>
              <a:t>and Pseudo-Elements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239754"/>
            <a:ext cx="6957317" cy="28658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13516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Pseudo-Elements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80" y="2645242"/>
            <a:ext cx="7402439" cy="205487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6898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Introducing CSS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To render a document, the device </a:t>
            </a:r>
            <a:r>
              <a:rPr lang="en-US" sz="2800" dirty="0" smtClean="0"/>
              <a:t>displaying the </a:t>
            </a:r>
            <a:r>
              <a:rPr lang="en-US" sz="2800" dirty="0"/>
              <a:t>page needs a style sheet that specifies the appearance of each page </a:t>
            </a:r>
            <a:r>
              <a:rPr lang="en-US" sz="2800" dirty="0" smtClean="0"/>
              <a:t>element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style sheet language used on the Web is the Cascading Style Sheets language, </a:t>
            </a:r>
            <a:r>
              <a:rPr lang="en-US" sz="2800" dirty="0" smtClean="0"/>
              <a:t>also known </a:t>
            </a:r>
            <a:r>
              <a:rPr lang="en-US" sz="2800" dirty="0"/>
              <a:t>as </a:t>
            </a:r>
            <a:r>
              <a:rPr lang="en-US" sz="2800" dirty="0" smtClean="0"/>
              <a:t>CSS</a:t>
            </a:r>
          </a:p>
          <a:p>
            <a:pPr lvl="1"/>
            <a:r>
              <a:rPr lang="en-US" dirty="0" smtClean="0"/>
              <a:t>Versions include </a:t>
            </a:r>
            <a:r>
              <a:rPr lang="en-US" b="1" dirty="0" smtClean="0"/>
              <a:t>CSS1</a:t>
            </a:r>
            <a:r>
              <a:rPr lang="en-US" dirty="0" smtClean="0"/>
              <a:t>, </a:t>
            </a:r>
            <a:r>
              <a:rPr lang="en-US" b="1" dirty="0" smtClean="0"/>
              <a:t>CSS2</a:t>
            </a:r>
            <a:r>
              <a:rPr lang="en-US" dirty="0" smtClean="0"/>
              <a:t>, </a:t>
            </a:r>
            <a:r>
              <a:rPr lang="en-US" b="1" dirty="0" smtClean="0"/>
              <a:t>CSS 2.1</a:t>
            </a:r>
            <a:r>
              <a:rPr lang="en-US" dirty="0" smtClean="0"/>
              <a:t>, and </a:t>
            </a:r>
            <a:r>
              <a:rPr lang="en-US" b="1" dirty="0" smtClean="0"/>
              <a:t>CSS3</a:t>
            </a:r>
          </a:p>
          <a:p>
            <a:r>
              <a:rPr lang="en-US" sz="2800" dirty="0"/>
              <a:t>With CSS, as with HTML, Web page designers need to be aware of </a:t>
            </a:r>
            <a:r>
              <a:rPr lang="en-US" sz="2800" dirty="0" smtClean="0"/>
              <a:t>compatibility issues </a:t>
            </a:r>
            <a:r>
              <a:rPr lang="en-US" sz="2800" dirty="0"/>
              <a:t>that arise not just among different versions of the language, but also among </a:t>
            </a:r>
            <a:r>
              <a:rPr lang="en-US" sz="2800" dirty="0" smtClean="0"/>
              <a:t>different versions </a:t>
            </a:r>
            <a:r>
              <a:rPr lang="en-US" sz="2800" dirty="0"/>
              <a:t>of the same browser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E9069E21-BE48-430B-900D-611290B0DBE4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9919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Defining a Style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The general syntax of a CSS </a:t>
            </a:r>
            <a:r>
              <a:rPr lang="en-US" dirty="0" smtClean="0"/>
              <a:t>style rule </a:t>
            </a:r>
            <a:r>
              <a:rPr lang="en-US" dirty="0"/>
              <a:t>is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selector {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property1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value1;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property2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value2;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property3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value3;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875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Applying a Style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The design you apply to a Web site is usually a combination of several style </a:t>
            </a:r>
            <a:r>
              <a:rPr lang="en-US" dirty="0" smtClean="0"/>
              <a:t>sheets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837" y="2743200"/>
            <a:ext cx="6957317" cy="2396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8966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User-Defined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Almost all browsers allow users to modify the default settings of the internal style </a:t>
            </a:r>
            <a:r>
              <a:rPr lang="en-US" dirty="0" smtClean="0"/>
              <a:t>sheet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341" y="2971800"/>
            <a:ext cx="6957317" cy="2201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0521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External Style Sheets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3" r="7833"/>
          <a:stretch>
            <a:fillRect/>
          </a:stretch>
        </p:blipFill>
        <p:spPr>
          <a:xfrm>
            <a:off x="990600" y="2438400"/>
            <a:ext cx="7262973" cy="1371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715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EmR8P5AGQYllycyWfb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GkPZr7eMfOoxsegBmh1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kiyoEOIkjLE1BMhT0zAo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bfcjRBfUkNIQwl3BQWM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BxGNlE35ktXB7jclW75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dIEX8RDo0zY3rcqQ1aid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iLgVQpIEBjRDEEC3fBQ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JuExISRtybn3SlG6ZcE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vUpGwONbSMoebK5RM6N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tXIuwHZ7ao1EtrjQRcas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mb2cKHEa1UXkYK81m3G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EEaW07qx9yvzxdEk45x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3Mgl2yPJMA4pzcPjFCuM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gQLlJLKKrxCLxo2NHxJ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PpcUn2YBPBQanjaEnENo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z6KcKWmAs5n3eGeDkVpTp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XMGfigo0YhHR0m9PnH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Um1ID295GmiRrpe8KId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tvjNuyh5DggWRkezDlQ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z9VKBfX3CSmlTvpPxAN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1NJYxai62OMgnCKjX3KA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BuxUTa4RYKY8W9SKX28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AwqIaOOg50BxyqcHlNY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te4kF2DK5IlFh2J55GX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nLzfWMDKs8odU1tbZg3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woBsxgHkCStX8F9VR1Ck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gpdCCdRf3uOZ4XsMochl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9kvbe9NHHcXpeaEten3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KWSN14o15kp3fgWm1xxU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0JqYgnMfhrWDzziq8Jj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0bUnxSlvACluW9m3N0f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hYiCT1Yl8PD4wkLUy4fM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7CHn3BpNBu9nJf3TQU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kyq7ZTakWh7NkBKTxkQ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t3F4L3CpV3nXj1hHSM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NHbLdG59F4irL3JX627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oxMRaEyiATH8ejZjQgH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ThX4pUcLVINsKIVdGuf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uTQHaAeNbXxwNTO8haW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Dji01SmDRyFQM3eIKCx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UeU2oyc4PJVTfxo9ylrx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lZr81tDc6gNZvU47aNHA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QX6KTzqkm03Oo36ZuOq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Pr8k3zRD6jgU1dWcfPg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4tF83Q9N8dy03myZxtk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yc9yVCgJ6ABSjBdaPdpO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bObwByLow3Vt2ykI9aU5u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EtVHGroOfcALnEEUw1tj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m09AEghMQhaEPccm9Iok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qhZTkCXiyAfA7Ux6M7w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BIOrIaSLUQ50ARBLVFOx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U8JpVbGt0LsiOCXvS5rHK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pf5hO3VhNuZ7Gg4SUNq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u7kGu1bREPA1jzmqmOQ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A0tblG3L16VT0LYX7yT5V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wEWvwtrBW3lT6Ru8l86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4TUNzzwOO62EL1EBgA7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32RwNrDwGqzxU3MbDzI2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8jOntegXx7KRWwobxhzu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9eVYKaAO3eHiDWvnAQpB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q4ZKuphm8YkrIDaEFnl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1KJHKEiOEMT94HxooePu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aeZJCCCvAUWDNQY0Fbw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XceRdWb1fflfULKKMFK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v5PjFFHavu6rhNvKoGky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hyVdfUpQWskwH92Tgvk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gIUIHrSYHHT07M5GZeR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hjJHOnNaq0j7ZL9Yt2S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8stXf1h3jPLONgnspMK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KSmLvO6xk5jvlIRTiMDu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SmRVI77n5EuCZcZXYBIH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DKY5Deaudy6Z0sZQWAnL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7U70qL4MeETyZZTA5Zp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IrcZ3ovIhjQsUnhMRJYc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CXLXMoi4DGe90hsUhpw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sbGqBjxPfceWDXVD3cHt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cL2qpUtzkdZJOfe6B7qc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eKn0kXsyGNmZKZVmZoA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UEff3hvvTNyMCB3RL90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agtcGbOoDqX3xh2pAw7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nPvfae81CANcA6w7hgKi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N06k6Q3Du0YrhModDRXnj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1HrDkzN4XAvXTEGq0zgB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CdSqQga1x7Er5WoHlP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UrQSCtFHngJ2D4HZ1oz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L3P1Vjxa4jIkoFjhcHMCI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j9nIzvRSIwEqIM2ydMuk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VpsSHHjqxI3o8HvUTaQu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nclVXtbMlSmseXgGN9z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KBcYpcOu0KVP5PJTntO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mjDl3jTjtEjI2fwLKQfK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XbF9eQzQw6PTf3u5VK6j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2GsxEcnGVfdrQ2hCqRT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vApuu8pnQlNlxXCD2lhb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ELjJUdd4BY40kCFxhjF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IXoITlEgBGbx5ElL4GBd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oVqVT1DBvxRwJKJaova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nsWh1nN0SxADgQTO1bA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dtBRWnTOuKYcyXYBZfOv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W5tSgztY2M6WfsF9rq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pwLQlaGqwiwGsylWc4UC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vuqgN7M2wohisIKvWdbgu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F4hWQpbkEzLTxwn36kkv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alV9MnjNJw7tYFfktlw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Cq5YsMBgIZ2yrlAM4q4B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IHXQJ9FpIIS6sTiDyxuy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ZWqV5oArbSl0Jv3NVxb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qqdTKGh5bziRq9xwHcFh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crB4IgvxppXSvZIbEUa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HS4UgpPZMwjgdMhFX0A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IHXQJ9FpIIS6sTiDyxu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6tTPwUBkeWqoDlZ1mwj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XuwnrWQVZUihcGcyRDNz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ZWqV5oArbSl0Jv3NVxb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qqdTKGh5bziRq9xwHcFh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crB4IgvxppXSvZIbEUa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HS4UgpPZMwjgdMhFX0A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gNbC1zKn2x7mMIiWoDm6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yDxNvyL6HuqJJ0O05H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LN2yF90uWJftZoLRBzP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PUKtxhtn0B0WtYTmjN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qmgQdiFELVXWr9E676Ek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zvwSXJIQctpkX7NbBJ0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ionbxqhKaXSyyhkXJKA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t3UMXfg2NakXkfXFkKE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x90My8bp0y8V1tXaMt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Z0NxeWpgTzeWvLLbG8Qo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Y57zkB9Rc46InOmalrIo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OpdtH9XbzfRi9ZY1Te0J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H5XcoAMrjg3ccojKffjI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4dBLcFeCor8fH8wvKnp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eXNAH9ZKqWyI0JADn7dH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Ph9hhvgslR5naJDX3vUJ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3XGbdKuViS2uZEYBX5C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oalFKDcgO0Ckb7ZfoqEf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wKWEM984fARhH4rPnW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MnL8Hr9nnxz0jA2Ysd8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PIMQJXKdCizMGhhbkRmWC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11ydrupTxCIRKmaw4HY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ignuoRUJScDklJzu0FYu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hrQGNW8rNtAZJhPX5yZ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ep0rWAGiIn2lZWDI3XB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QhqcrItESRsv0ymrxxveI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Km0hF3zpvccMdqFmZxLu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8cId2HX3FToxpCYMJcU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pE7UeTU2YDkG0dPSFDx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F9K1VkC7Lsj7e5a5kN4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wBurmMJDyNh4Svpxw2JXp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F7eOG8TwopOgxzs1MCrx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jYyACi1rH64ITWqNwgE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255QfFYXkSSkYpk10z5X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kahIPSjOqn2gLPHZlHVfi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nLJPFQXXBNUnWsvM3ltJ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pAsSvdwKurkaVaRDnsH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D1JcGDllJpUK9nzAZ1y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eVGR201tvLaNgk9DXQjJ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Ve6cYtmaW3T3LHxQpjmM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AxnVxmKxFLtxXr9jxSp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cDZXuMMqyva6Vo3WkMch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ILTDP2GC6LmXpM8tbHTB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2CJzPwG11apFVm2XQjNW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ubgw0lDiMu9gVe4RXKK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JXYgOQAvoy6BgImi1lYO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O8QTpkJ9RSH6rjxJwMHh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ajXluEIoYAoS8QqUqf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6XynQHK5VzhkS37tauMtJ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Uah3KhOb6IKdXxW4Q5r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0u7MqvK1HPcxISN2VqGO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HzaHjBlrvSUWpN4rUqA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7VSSYmpFMejNsIT3YcP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j179Zpb0R7C1reOqDZ1P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oBoMAZ00Wq2LvM0sFYhW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CBkmxQsoXPtfCRLOn0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argEexyQCmLEovPCRky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ybCXFPB1ljhprT6TCUP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tYsfZK9adU2mS42gSJfB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BtYPm8i9nx6zXY37K4VC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mY4VwYIED3ArIDvpPQR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NWs7lPdexmQVeB4b3QqV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n401Ql16RB41Ctb3ebsz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LrmoLsToJRmYB0Vv7mCx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mG11eMCGIw7niyFszyc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h7ylsIOObMLxdNiC9DREh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FDRa7J35WIOM4FmJe7M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zwuZ5Qk5HO5QLDsKToi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DVEXzasSqwfsFbSQzWJf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dpd3tCRxRjdxjmquUqtlb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3bCwBTZejG1sSyk7g9CO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qcjkvrFzDcVuAjyk1Xp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RdYE2mnV5djJHakiaUNt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nyFRMdA3Ucm2TMXxwnG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GNEbXJnPoKUJ5e9GMRQ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BvUTRKGv8SL1wb0QoEx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G7tbBW352E2SgneZzG4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OX559t8VCGy3b8h3RD9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Y4IYGWsb41O2GWOMAdn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ssZRykMU6VWMZ0nbMb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f9rle52VwpMSBfZPn7p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6UWNoprbJOtVdPpd6GRb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Z6p8cXOm1rDl3xoqHCu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pF19pa1JiJtyVPogdtn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iSMSOFZeG4Q0GK72xDk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RuBy2rp0Xjbon9mxlmJ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IU8D8aWJ2uRo0ihfCyP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VazcWePprgoENLlliFg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PimYG0hYy5RsLGpoie4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wZ94g6Jbenia5QhauVr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wxwAPdgAASg9LnPBKbe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9BBz77K9McJLsByFgwV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UV4UlSbfPzU2nVZg58P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q0Ud35VHrdHKGFudLRY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QqdCF0qMOljQv4Z8P5k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lDejLSnYsAGgauZqpUh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rQaqeD2Sbf194Aoleyp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9fUv8oGqQth0co9lEK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lL4CMmXDoRHgcjBoZPf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e0pp24GIfzsHGVvIuDc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R4oZcTUETikI1T5JlCK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xuHePVghnD2F9l12RM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nYTCDKiA1gj8wTiX3Zo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FlKJIjKXlD3o6JkdhvZ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l0O7KUJNb3eGiyRT1YQ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58MyDPISC84SZJUAyQd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9qqMlnt1WyRFVFkbhT5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Bqz8Yrq0Qnd5Ym8Rukp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0jOfgmyjr9y3O0ddo2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tBzsDenpfBv9PO8krts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sPGY3qpLTPU4pfjJa3r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wUx7EgVm0fPwRZyhi8U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9JBXTERxvbyniMrVM8P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fSokbTKiBfONLNwGmgu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YtGMQmmMRITutIzztYM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zv0Dp5Ly2mVCTUEp3nVP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UgjN7NNwGx4FUaLdXh1i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3UPLT41imvMQBIf0ThwB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1JbLuAr4YzBU98pfcWEV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lZ5ovlm3PNB5jZuT8XnL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Xxz2JUFqTizzht2kIJfZ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GtWbFJqaWts3bjhQmWqf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IrhlvagoxPTH3IOjVHD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r5W5XlzIuc4HLuUjegTx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aufz231IBrlAZbppcUO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6JEyTlQtC8z5zQFuyFVj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ClWjoCtnU5bPVsPojvG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mbuIUO3YI7htRUCIFof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oagWAOBi8z5ZZLOGHFkV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xrBVLAQiwm65MksXeen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fvpfv09zdio1SmJXs1cl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K2tNgFoM9oTWE2SAutJ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oRURTZHATAUlCOlE30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TTZudJq5yW3P3J1UGRAV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bqHDCzbmX9EFY0RpLX9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wdqEdDoIPgE7t98DQQk2U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qAijCbPiTPZoBmQD62uB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TvpSH7US9BZEXaHIEVO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dKiw9jV0SjbQGNTKtIo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oXoFVnnzNROghFzaXBW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HxXiLBcU6jNMYbPQMvbv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s7uUPUr55KWPll7tnyDj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AfwEi6KJySTRMxyWD02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2qveajKM4yFIvgb0ys8H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jsje3tdoupa753oAJ7l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9CPRinZabOyY63UWggz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nLTAOPam18ygwSHVSMvU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gyna7BXJ0mtmVjGobbQo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z6XlGMR4I0jS3sGaL2r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BbJdy45JhJ2dN3aghW8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BrDVv04mS3TvvLBseNYZ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jGaXN03ORoMy9cpaNnKKi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PQEC0vLu2ajfziACy4EV"/>
</p:tagLst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Tutorial.01</Template>
  <TotalTime>5395</TotalTime>
  <Words>1315</Words>
  <Application>Microsoft Office PowerPoint</Application>
  <PresentationFormat>On-screen Show (4:3)</PresentationFormat>
  <Paragraphs>246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2_Office Theme</vt:lpstr>
      <vt:lpstr>Tutorial 3 Designing a Web Page with CSS</vt:lpstr>
      <vt:lpstr>Objectives</vt:lpstr>
      <vt:lpstr>Objectives</vt:lpstr>
      <vt:lpstr>Style Sheets and Color</vt:lpstr>
      <vt:lpstr>Introducing CSS</vt:lpstr>
      <vt:lpstr>Defining a Style Rule</vt:lpstr>
      <vt:lpstr>Applying a Style Sheet</vt:lpstr>
      <vt:lpstr>User-Defined Styles</vt:lpstr>
      <vt:lpstr>External Style Sheets</vt:lpstr>
      <vt:lpstr>Embedded Style Sheets</vt:lpstr>
      <vt:lpstr>Inline Styles</vt:lpstr>
      <vt:lpstr>Exploring the Style Cascade</vt:lpstr>
      <vt:lpstr>Exploring the Style Cascade</vt:lpstr>
      <vt:lpstr>Writing Style Comments</vt:lpstr>
      <vt:lpstr>Defining Color in CSS</vt:lpstr>
      <vt:lpstr>Defining Color in CSS</vt:lpstr>
      <vt:lpstr>Setting Foreground  and Background Color</vt:lpstr>
      <vt:lpstr>Enhancements to Color in CSS3</vt:lpstr>
      <vt:lpstr>Enhancements to Color in CSS3</vt:lpstr>
      <vt:lpstr>Enhancements to Color in CSS3</vt:lpstr>
      <vt:lpstr>Enhancements to Color in CSS3</vt:lpstr>
      <vt:lpstr>Selectors and Text Styles</vt:lpstr>
      <vt:lpstr>Contextual Selectors</vt:lpstr>
      <vt:lpstr>Contextual Selectors</vt:lpstr>
      <vt:lpstr>Attribute Selectors</vt:lpstr>
      <vt:lpstr>Attribute Selectors</vt:lpstr>
      <vt:lpstr>Styling Web Page Text</vt:lpstr>
      <vt:lpstr>Styling Web Page Text</vt:lpstr>
      <vt:lpstr>Setting Font Face and Sizes</vt:lpstr>
      <vt:lpstr>Setting Font Face and Sizes</vt:lpstr>
      <vt:lpstr>Setting the Line Height</vt:lpstr>
      <vt:lpstr>Setting Font and Text Appearance</vt:lpstr>
      <vt:lpstr>Setting Font and Text Appearance</vt:lpstr>
      <vt:lpstr>Aligning Text Vertically</vt:lpstr>
      <vt:lpstr>Combining All Text Formatting  in a Single Style</vt:lpstr>
      <vt:lpstr>Combining All Text Formatting  in a Single Style</vt:lpstr>
      <vt:lpstr>Working with Web Fonts</vt:lpstr>
      <vt:lpstr>Understanding the CSS @rules</vt:lpstr>
      <vt:lpstr>Lists and Pseudo-Items</vt:lpstr>
      <vt:lpstr>Designing Styles for Lists</vt:lpstr>
      <vt:lpstr>Designing a List</vt:lpstr>
      <vt:lpstr>Designing a List</vt:lpstr>
      <vt:lpstr>Using Pseudo-Classes  and Pseudo-Elements</vt:lpstr>
      <vt:lpstr>Using Pseudo-Classes  and Pseudo-Elements</vt:lpstr>
      <vt:lpstr>Pseudo-Elements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Julia</cp:lastModifiedBy>
  <cp:revision>510</cp:revision>
  <dcterms:created xsi:type="dcterms:W3CDTF">2001-08-29T21:35:42Z</dcterms:created>
  <dcterms:modified xsi:type="dcterms:W3CDTF">2011-11-04T15:43:09Z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1-msZHeavFpns7XDBLQhy7D2HHxp6WyIPfkYnZeLjR4o</vt:lpwstr>
  </property>
  <property fmtid="{D5CDD505-2E9C-101B-9397-08002B2CF9AE}" pid="4" name="Google.Documents.RevisionId">
    <vt:lpwstr>08247036519663079581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</Properties>
</file>