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60"/>
  </p:notesMasterIdLst>
  <p:sldIdLst>
    <p:sldId id="258" r:id="rId2"/>
    <p:sldId id="259" r:id="rId3"/>
    <p:sldId id="260" r:id="rId4"/>
    <p:sldId id="340" r:id="rId5"/>
    <p:sldId id="263" r:id="rId6"/>
    <p:sldId id="264" r:id="rId7"/>
    <p:sldId id="265" r:id="rId8"/>
    <p:sldId id="315" r:id="rId9"/>
    <p:sldId id="272" r:id="rId10"/>
    <p:sldId id="275" r:id="rId11"/>
    <p:sldId id="276" r:id="rId12"/>
    <p:sldId id="277" r:id="rId13"/>
    <p:sldId id="279" r:id="rId14"/>
    <p:sldId id="280" r:id="rId15"/>
    <p:sldId id="316" r:id="rId16"/>
    <p:sldId id="341" r:id="rId17"/>
    <p:sldId id="281" r:id="rId18"/>
    <p:sldId id="282" r:id="rId19"/>
    <p:sldId id="286" r:id="rId20"/>
    <p:sldId id="288" r:id="rId21"/>
    <p:sldId id="342" r:id="rId22"/>
    <p:sldId id="321" r:id="rId23"/>
    <p:sldId id="292" r:id="rId24"/>
    <p:sldId id="293" r:id="rId25"/>
    <p:sldId id="294" r:id="rId26"/>
    <p:sldId id="317" r:id="rId27"/>
    <p:sldId id="343" r:id="rId28"/>
    <p:sldId id="344" r:id="rId29"/>
    <p:sldId id="289" r:id="rId30"/>
    <p:sldId id="318" r:id="rId31"/>
    <p:sldId id="319" r:id="rId32"/>
    <p:sldId id="320" r:id="rId33"/>
    <p:sldId id="345" r:id="rId34"/>
    <p:sldId id="346" r:id="rId35"/>
    <p:sldId id="347" r:id="rId36"/>
    <p:sldId id="348" r:id="rId37"/>
    <p:sldId id="349" r:id="rId38"/>
    <p:sldId id="350" r:id="rId39"/>
    <p:sldId id="299" r:id="rId40"/>
    <p:sldId id="323" r:id="rId41"/>
    <p:sldId id="324" r:id="rId42"/>
    <p:sldId id="325" r:id="rId43"/>
    <p:sldId id="326" r:id="rId44"/>
    <p:sldId id="351" r:id="rId45"/>
    <p:sldId id="302" r:id="rId46"/>
    <p:sldId id="304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35" r:id="rId55"/>
    <p:sldId id="336" r:id="rId56"/>
    <p:sldId id="337" r:id="rId57"/>
    <p:sldId id="359" r:id="rId58"/>
    <p:sldId id="36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33"/>
    <a:srgbClr val="CC0000"/>
    <a:srgbClr val="FFFFFF"/>
    <a:srgbClr val="EAEAEA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9635" autoAdjust="0"/>
  </p:normalViewPr>
  <p:slideViewPr>
    <p:cSldViewPr>
      <p:cViewPr varScale="1">
        <p:scale>
          <a:sx n="81" d="100"/>
          <a:sy n="81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FD0BC6-8D0F-4AA6-92ED-A084BB25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97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4114" y="31242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  <a:t>HTML and CSS</a:t>
            </a:r>
            <a:b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</a:b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6</a:t>
            </a:r>
            <a:r>
              <a:rPr lang="en-US" sz="2000" baseline="30000" dirty="0" smtClean="0">
                <a:solidFill>
                  <a:srgbClr val="4DB848"/>
                </a:solidFill>
                <a:latin typeface="Century" pitchFamily="18" charset="0"/>
              </a:rPr>
              <a:t>TH</a:t>
            </a: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 EDITION</a:t>
            </a:r>
            <a:endParaRPr lang="en-US" sz="5400" dirty="0">
              <a:solidFill>
                <a:srgbClr val="4DB848"/>
              </a:solidFill>
              <a:latin typeface="Century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39" b="19964"/>
          <a:stretch/>
        </p:blipFill>
        <p:spPr bwMode="auto">
          <a:xfrm>
            <a:off x="0" y="4343401"/>
            <a:ext cx="914400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8308-05FC-4E0E-B40C-6888CC4CB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1A2F-29E8-4233-ACB0-F4A965379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6FCD-123C-43DF-9841-58750E1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854-6943-4EA1-A35F-6D0D6AF6D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95E-8795-47A2-AC5D-08DF663D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0548-38AA-46C2-A9F1-2327DE349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CC15-0FF2-464A-88D5-4891C16B5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E3A4-01D6-4927-AB27-24638F64E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25BB79-D32A-467B-BABB-CD11575A6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Tutorial 1</a:t>
            </a:r>
            <a:br>
              <a:rPr lang="en-US" dirty="0" smtClean="0"/>
            </a:br>
            <a:r>
              <a:rPr lang="en-US" dirty="0" smtClean="0"/>
              <a:t>Getting Started with HTML5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HTML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Web page is a text file written in </a:t>
            </a:r>
            <a:r>
              <a:rPr lang="en-US" b="1" dirty="0" smtClean="0"/>
              <a:t>Hypertext Markup Language</a:t>
            </a:r>
            <a:r>
              <a:rPr lang="en-US" dirty="0" smtClean="0"/>
              <a:t> </a:t>
            </a:r>
          </a:p>
          <a:p>
            <a:r>
              <a:rPr lang="en-US" dirty="0"/>
              <a:t>A </a:t>
            </a:r>
            <a:r>
              <a:rPr lang="en-US" b="1" dirty="0"/>
              <a:t>markup language </a:t>
            </a:r>
            <a:r>
              <a:rPr lang="en-US" dirty="0"/>
              <a:t>is a </a:t>
            </a:r>
            <a:r>
              <a:rPr lang="en-US" dirty="0" smtClean="0"/>
              <a:t>language that </a:t>
            </a:r>
            <a:r>
              <a:rPr lang="en-US" dirty="0"/>
              <a:t>describes the content and structure of a document by identifying, or </a:t>
            </a:r>
            <a:r>
              <a:rPr lang="en-US" b="1" dirty="0"/>
              <a:t>tagging</a:t>
            </a:r>
            <a:r>
              <a:rPr lang="en-US" dirty="0"/>
              <a:t>, </a:t>
            </a:r>
            <a:r>
              <a:rPr lang="en-US" dirty="0" smtClean="0"/>
              <a:t>different elements </a:t>
            </a:r>
            <a:r>
              <a:rPr lang="en-US" dirty="0"/>
              <a:t>in the document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A147DE-E7EB-4E75-8F78-E143425ADEDD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History of HTML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first popular markup language was </a:t>
            </a:r>
            <a:r>
              <a:rPr lang="en-US" b="1" dirty="0" smtClean="0"/>
              <a:t>Standard Generalized Markup Language (SGML)</a:t>
            </a:r>
            <a:endParaRPr lang="en-US" dirty="0" smtClean="0"/>
          </a:p>
          <a:p>
            <a:pPr eaLnBrk="1" hangingPunct="1"/>
            <a:r>
              <a:rPr lang="en-US" dirty="0" smtClean="0"/>
              <a:t>In the early years of HTML, Web developers were free to define and modify HTML in whatever ways they thought best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706FB8-8EF4-451D-93B4-0412D49246F2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History of HTML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group of Web designers and programmers, called the </a:t>
            </a:r>
            <a:r>
              <a:rPr lang="en-US" b="1" dirty="0" smtClean="0"/>
              <a:t>World Wide Web Consortium</a:t>
            </a:r>
            <a:r>
              <a:rPr lang="en-US" dirty="0" smtClean="0"/>
              <a:t>, or the </a:t>
            </a:r>
            <a:r>
              <a:rPr lang="en-US" b="1" dirty="0" smtClean="0"/>
              <a:t>W3C</a:t>
            </a:r>
            <a:r>
              <a:rPr lang="en-US" dirty="0" smtClean="0"/>
              <a:t>, created a set of standards or specifications that all browser manufacturers were to follow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W3C</a:t>
            </a:r>
            <a:r>
              <a:rPr lang="en-US" dirty="0" smtClean="0"/>
              <a:t> has no enforcement power</a:t>
            </a:r>
          </a:p>
          <a:p>
            <a:pPr eaLnBrk="1" hangingPunct="1"/>
            <a:r>
              <a:rPr lang="en-US" dirty="0" smtClean="0"/>
              <a:t>The recommendations of the </a:t>
            </a:r>
            <a:r>
              <a:rPr lang="en-US" b="1" dirty="0" smtClean="0"/>
              <a:t>W3C</a:t>
            </a:r>
            <a:r>
              <a:rPr lang="en-US" dirty="0" smtClean="0"/>
              <a:t> are usually followed since a uniform approach to Web page creation is beneficial to everyone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A8EEE1-7F1B-44BE-800D-E87A7FDC4DF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History of HTML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Older features of HTML are often </a:t>
            </a:r>
            <a:r>
              <a:rPr lang="en-US" b="1" dirty="0" smtClean="0"/>
              <a:t>deprecated</a:t>
            </a:r>
            <a:r>
              <a:rPr lang="en-US" dirty="0" smtClean="0"/>
              <a:t>, or phased out, by the W3C  That does not mean you can’t continue to use them—you may need to use them if you are supporting older browsers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Current Web developers are increasingly using </a:t>
            </a:r>
            <a:r>
              <a:rPr lang="en-US" b="1" dirty="0" smtClean="0"/>
              <a:t>XML</a:t>
            </a:r>
            <a:r>
              <a:rPr lang="en-US" dirty="0" smtClean="0"/>
              <a:t> </a:t>
            </a:r>
            <a:r>
              <a:rPr lang="en-US" b="1" dirty="0" smtClean="0"/>
              <a:t>(Extensible Markup Language)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XML </a:t>
            </a:r>
            <a:r>
              <a:rPr lang="en-US" dirty="0" smtClean="0"/>
              <a:t>is a </a:t>
            </a:r>
            <a:r>
              <a:rPr lang="en-US" dirty="0" err="1" smtClean="0"/>
              <a:t>metalanguage</a:t>
            </a:r>
            <a:r>
              <a:rPr lang="en-US" dirty="0" smtClean="0"/>
              <a:t> like SGML, but without SGML’s complexity and overhead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CFAE95-161D-408E-973C-AFC39C5B225E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History of HTML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XHTML (Extensible Hypertext Markup Language)</a:t>
            </a:r>
            <a:r>
              <a:rPr lang="en-US" dirty="0" smtClean="0"/>
              <a:t> is a stricter version of HTML and is designed to confront some of the problems associated with the different and competing versions of HTML</a:t>
            </a:r>
          </a:p>
          <a:p>
            <a:pPr eaLnBrk="1" hangingPunct="1"/>
            <a:r>
              <a:rPr lang="en-US" b="1" dirty="0" smtClean="0"/>
              <a:t>XHTML</a:t>
            </a:r>
            <a:r>
              <a:rPr lang="en-US" dirty="0" smtClean="0"/>
              <a:t> is also designed to better integrate </a:t>
            </a:r>
            <a:r>
              <a:rPr lang="en-US" b="1" dirty="0" smtClean="0"/>
              <a:t>HTML</a:t>
            </a:r>
            <a:r>
              <a:rPr lang="en-US" dirty="0" smtClean="0"/>
              <a:t> with other markup languages such as </a:t>
            </a:r>
            <a:r>
              <a:rPr lang="en-US" b="1" dirty="0" smtClean="0"/>
              <a:t>XML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1BE2ED-16D6-48FA-8A26-21E886347C7A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History of HTML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XHTML 2.0</a:t>
            </a:r>
            <a:r>
              <a:rPr lang="en-US" dirty="0" smtClean="0"/>
              <a:t> began development, but work was halted in 2009</a:t>
            </a:r>
          </a:p>
          <a:p>
            <a:pPr eaLnBrk="1" hangingPunct="1"/>
            <a:r>
              <a:rPr lang="en-US" b="1" dirty="0" smtClean="0"/>
              <a:t>HTML5 </a:t>
            </a:r>
            <a:r>
              <a:rPr lang="en-US" dirty="0" smtClean="0"/>
              <a:t>was developed as the next HTML specification, and the de facto standard for the next generation of HTML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4C6E24-AD92-4711-814A-D8747CCAA2D9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HTML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517193"/>
            <a:ext cx="6957317" cy="431097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7EE4F-D3D0-4D8F-9A2C-3A77E47CA3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HTML and Style Sheets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marks the different parts of a document, but it does not indicate how </a:t>
            </a:r>
            <a:r>
              <a:rPr lang="en-US" dirty="0" smtClean="0"/>
              <a:t>document content </a:t>
            </a:r>
            <a:r>
              <a:rPr lang="en-US" dirty="0"/>
              <a:t>should be displayed by </a:t>
            </a:r>
            <a:r>
              <a:rPr lang="en-US" dirty="0" smtClean="0"/>
              <a:t>browsers</a:t>
            </a:r>
          </a:p>
          <a:p>
            <a:r>
              <a:rPr lang="en-US" dirty="0"/>
              <a:t>For this reason, the exact appearance of each page element is described in a </a:t>
            </a:r>
            <a:r>
              <a:rPr lang="en-US" dirty="0" smtClean="0"/>
              <a:t>separate document </a:t>
            </a:r>
            <a:r>
              <a:rPr lang="en-US" dirty="0"/>
              <a:t>known as a </a:t>
            </a:r>
            <a:r>
              <a:rPr lang="en-US" b="1" dirty="0"/>
              <a:t>style </a:t>
            </a:r>
            <a:r>
              <a:rPr lang="en-US" b="1" dirty="0" smtClean="0"/>
              <a:t>sheet</a:t>
            </a:r>
          </a:p>
          <a:p>
            <a:pPr lvl="1"/>
            <a:r>
              <a:rPr lang="en-US" dirty="0" smtClean="0"/>
              <a:t>Internal style sheets specify the appearance of different HTML elements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0E57F2-CFD1-4AE6-8593-E4D56664A8ED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 for Creating</a:t>
            </a:r>
            <a:br>
              <a:rPr lang="en-US" smtClean="0"/>
            </a:br>
            <a:r>
              <a:rPr lang="en-US" smtClean="0"/>
              <a:t>HTML Documents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text editor such as Windows Notepad</a:t>
            </a:r>
          </a:p>
          <a:p>
            <a:r>
              <a:rPr lang="en-US" dirty="0"/>
              <a:t>Other software programs </a:t>
            </a:r>
            <a:r>
              <a:rPr lang="en-US" dirty="0" smtClean="0"/>
              <a:t>that enable </a:t>
            </a:r>
            <a:r>
              <a:rPr lang="en-US" dirty="0"/>
              <a:t>you to create documents in different formats, such as Microsoft Word or </a:t>
            </a:r>
            <a:r>
              <a:rPr lang="en-US" dirty="0" smtClean="0"/>
              <a:t>Adobe Acrobat</a:t>
            </a:r>
            <a:r>
              <a:rPr lang="en-US" dirty="0"/>
              <a:t>, include tools to convert their documents into HTML for quick and easy </a:t>
            </a:r>
            <a:r>
              <a:rPr lang="en-US" dirty="0" smtClean="0"/>
              <a:t>publishing on </a:t>
            </a:r>
            <a:r>
              <a:rPr lang="en-US" dirty="0"/>
              <a:t>the </a:t>
            </a:r>
            <a:r>
              <a:rPr lang="en-US" dirty="0" smtClean="0"/>
              <a:t>Web</a:t>
            </a:r>
          </a:p>
          <a:p>
            <a:r>
              <a:rPr lang="en-US" dirty="0" smtClean="0"/>
              <a:t>Web publishing software manages all of the code and extended features of your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3383F0-6937-4269-B656-F38F426D4295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Entering Elements and Attributes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HTML document is composed of </a:t>
            </a:r>
            <a:r>
              <a:rPr lang="en-US" b="1" dirty="0"/>
              <a:t>elements </a:t>
            </a:r>
            <a:r>
              <a:rPr lang="en-US" dirty="0"/>
              <a:t>that represent distinct items in the </a:t>
            </a:r>
            <a:r>
              <a:rPr lang="en-US" dirty="0" smtClean="0"/>
              <a:t>Web page</a:t>
            </a:r>
            <a:r>
              <a:rPr lang="en-US" dirty="0"/>
              <a:t>, such as a paragraph, the page heading, or even the entire body of the page </a:t>
            </a:r>
            <a:r>
              <a:rPr lang="en-US" dirty="0" smtClean="0"/>
              <a:t>itself</a:t>
            </a:r>
          </a:p>
          <a:p>
            <a:pPr lvl="1"/>
            <a:r>
              <a:rPr lang="en-US" dirty="0" smtClean="0"/>
              <a:t>Elements are marked by one or more </a:t>
            </a:r>
            <a:r>
              <a:rPr lang="en-US" b="1" dirty="0" smtClean="0"/>
              <a:t>tags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two-sided tag</a:t>
            </a:r>
            <a:r>
              <a:rPr lang="en-US" dirty="0" smtClean="0"/>
              <a:t> is a tag that contains some document content.  General syntax for a two-sided tag: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&lt;element&gt;content&lt;/element&gt;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39529-D83C-4651-92E5-E9C5232694F3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the history of </a:t>
            </a:r>
            <a:r>
              <a:rPr lang="en-US" dirty="0" smtClean="0"/>
              <a:t>the Internet</a:t>
            </a:r>
            <a:r>
              <a:rPr lang="en-US" dirty="0"/>
              <a:t>, the Web, and HTML</a:t>
            </a:r>
          </a:p>
          <a:p>
            <a:r>
              <a:rPr lang="en-US" dirty="0" smtClean="0"/>
              <a:t>Compare </a:t>
            </a:r>
            <a:r>
              <a:rPr lang="en-US" dirty="0"/>
              <a:t>the different </a:t>
            </a:r>
            <a:r>
              <a:rPr lang="en-US" dirty="0" smtClean="0"/>
              <a:t>versions of </a:t>
            </a:r>
            <a:r>
              <a:rPr lang="en-US" dirty="0"/>
              <a:t>HTML</a:t>
            </a:r>
          </a:p>
          <a:p>
            <a:r>
              <a:rPr lang="en-US" dirty="0" smtClean="0"/>
              <a:t>Study </a:t>
            </a:r>
            <a:r>
              <a:rPr lang="en-US" dirty="0"/>
              <a:t>the syntax of HTML </a:t>
            </a:r>
            <a:r>
              <a:rPr lang="en-US" dirty="0" smtClean="0"/>
              <a:t>tags and </a:t>
            </a:r>
            <a:r>
              <a:rPr lang="en-US" dirty="0"/>
              <a:t>attributes</a:t>
            </a:r>
          </a:p>
          <a:p>
            <a:r>
              <a:rPr lang="en-US" dirty="0" smtClean="0"/>
              <a:t>Define </a:t>
            </a:r>
            <a:r>
              <a:rPr lang="en-US" dirty="0"/>
              <a:t>a Web page </a:t>
            </a:r>
            <a:r>
              <a:rPr lang="en-US" dirty="0" smtClean="0"/>
              <a:t>head, body</a:t>
            </a:r>
            <a:r>
              <a:rPr lang="en-US" dirty="0"/>
              <a:t>, and title</a:t>
            </a:r>
          </a:p>
          <a:p>
            <a:r>
              <a:rPr lang="en-US" dirty="0" smtClean="0"/>
              <a:t>Work </a:t>
            </a:r>
            <a:r>
              <a:rPr lang="en-US" dirty="0"/>
              <a:t>with the </a:t>
            </a:r>
            <a:r>
              <a:rPr lang="en-US" dirty="0" smtClean="0"/>
              <a:t>HTML5 structural </a:t>
            </a:r>
            <a:r>
              <a:rPr lang="en-US" dirty="0"/>
              <a:t>elements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D2C23-3AC0-4115-AA35-A72997F9173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Elements with Tags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two-sided tag’s opening tag (&lt;p&gt;) and closing tag (&lt;/p&gt;) should completely enclose its content</a:t>
            </a:r>
          </a:p>
          <a:p>
            <a:pPr eaLnBrk="1" hangingPunct="1"/>
            <a:r>
              <a:rPr lang="en-US" dirty="0" smtClean="0"/>
              <a:t>Elements can contain other elements</a:t>
            </a:r>
          </a:p>
          <a:p>
            <a:pPr lvl="1" eaLnBrk="1" hangingPunct="1"/>
            <a:r>
              <a:rPr lang="en-US" dirty="0" smtClean="0"/>
              <a:t>Tags cannot overlap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b="1" dirty="0" smtClean="0"/>
              <a:t>&lt;p&gt;Welcome to the J-Prop Shop&lt;/p&gt;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A961F-40B2-4113-9723-5427020795E0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Attribute to an Element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an element attribute, use the format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element attribute1=”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value1” 	attribute2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=”value2”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...&gt;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content&lt;/element&gt;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/>
              <a:t>attribute1</a:t>
            </a:r>
            <a:r>
              <a:rPr lang="en-US" dirty="0"/>
              <a:t>, </a:t>
            </a:r>
            <a:r>
              <a:rPr lang="en-US" i="1" dirty="0"/>
              <a:t>attribute2</a:t>
            </a:r>
            <a:r>
              <a:rPr lang="en-US" dirty="0"/>
              <a:t>, etc. are the names of attributes associated </a:t>
            </a:r>
            <a:r>
              <a:rPr lang="en-US" dirty="0" smtClean="0"/>
              <a:t>with the </a:t>
            </a:r>
            <a:r>
              <a:rPr lang="en-US" dirty="0"/>
              <a:t>element, and </a:t>
            </a:r>
            <a:r>
              <a:rPr lang="en-US" i="1" dirty="0"/>
              <a:t>value1</a:t>
            </a:r>
            <a:r>
              <a:rPr lang="en-US" dirty="0"/>
              <a:t>, </a:t>
            </a:r>
            <a:r>
              <a:rPr lang="en-US" i="1" dirty="0"/>
              <a:t>value2</a:t>
            </a:r>
            <a:r>
              <a:rPr lang="en-US" dirty="0"/>
              <a:t>, etc. are the values of those attributes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7EE4F-D3D0-4D8F-9A2C-3A77E47CA3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3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White Space and HTML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file documents are composed of text characters and </a:t>
            </a:r>
            <a:r>
              <a:rPr lang="en-US" b="1" smtClean="0"/>
              <a:t>white space</a:t>
            </a:r>
            <a:endParaRPr lang="en-US" smtClean="0"/>
          </a:p>
          <a:p>
            <a:pPr eaLnBrk="1" hangingPunct="1"/>
            <a:r>
              <a:rPr lang="en-US" b="1" smtClean="0"/>
              <a:t>White</a:t>
            </a:r>
            <a:r>
              <a:rPr lang="en-US" smtClean="0"/>
              <a:t> </a:t>
            </a:r>
            <a:r>
              <a:rPr lang="en-US" b="1" smtClean="0"/>
              <a:t>space</a:t>
            </a:r>
            <a:r>
              <a:rPr lang="en-US" smtClean="0"/>
              <a:t> is the blank space, tabs, and line breaks within the file</a:t>
            </a:r>
          </a:p>
          <a:p>
            <a:pPr eaLnBrk="1" hangingPunct="1"/>
            <a:r>
              <a:rPr lang="en-US" smtClean="0"/>
              <a:t>HTML treats each occurrence of </a:t>
            </a:r>
            <a:r>
              <a:rPr lang="en-US" b="1" smtClean="0"/>
              <a:t>white</a:t>
            </a:r>
            <a:r>
              <a:rPr lang="en-US" smtClean="0"/>
              <a:t> </a:t>
            </a:r>
            <a:r>
              <a:rPr lang="en-US" b="1" smtClean="0"/>
              <a:t>space</a:t>
            </a:r>
            <a:r>
              <a:rPr lang="en-US" smtClean="0"/>
              <a:t> as a single blank space</a:t>
            </a:r>
          </a:p>
          <a:p>
            <a:pPr eaLnBrk="1" hangingPunct="1"/>
            <a:r>
              <a:rPr lang="en-US" smtClean="0"/>
              <a:t>You can use </a:t>
            </a:r>
            <a:r>
              <a:rPr lang="en-US" b="1" smtClean="0"/>
              <a:t>white</a:t>
            </a:r>
            <a:r>
              <a:rPr lang="en-US" smtClean="0"/>
              <a:t> </a:t>
            </a:r>
            <a:r>
              <a:rPr lang="en-US" b="1" smtClean="0"/>
              <a:t>space</a:t>
            </a:r>
            <a:r>
              <a:rPr lang="en-US" smtClean="0"/>
              <a:t> to make your document more readable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9C5B0E-910D-4FEF-B7F3-428E26B4C704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Exploring the Structure </a:t>
            </a:r>
            <a:br>
              <a:rPr lang="en-US" dirty="0" smtClean="0"/>
            </a:br>
            <a:r>
              <a:rPr lang="en-US" dirty="0" smtClean="0"/>
              <a:t>of an HTML File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	&lt;html&gt;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&lt;head&gt;</a:t>
            </a:r>
          </a:p>
          <a:p>
            <a:pPr marL="0" indent="0" eaLnBrk="1" hangingPunct="1">
              <a:buNone/>
            </a:pPr>
            <a:r>
              <a:rPr lang="en-US" dirty="0" smtClean="0"/>
              <a:t>			head content</a:t>
            </a:r>
          </a:p>
          <a:p>
            <a:pPr marL="0" indent="0" eaLnBrk="1" hangingPunct="1">
              <a:buNone/>
            </a:pPr>
            <a:r>
              <a:rPr lang="en-US" dirty="0" smtClean="0"/>
              <a:t>		&lt;/head&gt;</a:t>
            </a:r>
          </a:p>
          <a:p>
            <a:pPr marL="0" indent="0" eaLnBrk="1" hangingPunct="1">
              <a:buNone/>
            </a:pPr>
            <a:r>
              <a:rPr lang="en-US" dirty="0" smtClean="0"/>
              <a:t>		&lt;body&gt;</a:t>
            </a:r>
          </a:p>
          <a:p>
            <a:pPr marL="0" indent="0" eaLnBrk="1" hangingPunct="1">
              <a:buNone/>
            </a:pPr>
            <a:r>
              <a:rPr lang="en-US" dirty="0" smtClean="0"/>
              <a:t>			body content</a:t>
            </a:r>
          </a:p>
          <a:p>
            <a:pPr marL="0" indent="0" eaLnBrk="1" hangingPunct="1">
              <a:buNone/>
            </a:pPr>
            <a:r>
              <a:rPr lang="en-US" dirty="0" smtClean="0"/>
              <a:t>		&lt;/body&gt;</a:t>
            </a:r>
          </a:p>
          <a:p>
            <a:pPr marL="0" indent="0" eaLnBrk="1" hangingPunct="1">
              <a:buNone/>
            </a:pPr>
            <a:r>
              <a:rPr lang="en-US" dirty="0" smtClean="0"/>
              <a:t>	&lt;/html&gt;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5C9A7-EA39-47AB-9095-7F2AD3B0FF01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Structure of an HTML File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HTML document is divided into two main sections: the </a:t>
            </a:r>
            <a:r>
              <a:rPr lang="en-US" b="1" smtClean="0"/>
              <a:t>head</a:t>
            </a:r>
            <a:r>
              <a:rPr lang="en-US" smtClean="0"/>
              <a:t> and the </a:t>
            </a:r>
            <a:r>
              <a:rPr lang="en-US" b="1" smtClean="0"/>
              <a:t>body</a:t>
            </a:r>
            <a:endParaRPr lang="en-US" smtClean="0"/>
          </a:p>
          <a:p>
            <a:pPr eaLnBrk="1" hangingPunct="1"/>
            <a:r>
              <a:rPr lang="en-US" smtClean="0"/>
              <a:t>The </a:t>
            </a:r>
            <a:r>
              <a:rPr lang="en-US" b="1" smtClean="0"/>
              <a:t>head element </a:t>
            </a:r>
            <a:r>
              <a:rPr lang="en-US" smtClean="0"/>
              <a:t>contains information about the document, for example the document title or the keywords</a:t>
            </a:r>
          </a:p>
          <a:p>
            <a:pPr eaLnBrk="1" hangingPunct="1"/>
            <a:r>
              <a:rPr lang="en-US" smtClean="0"/>
              <a:t>The content of the </a:t>
            </a:r>
            <a:r>
              <a:rPr lang="en-US" b="1" smtClean="0"/>
              <a:t>head</a:t>
            </a:r>
            <a:r>
              <a:rPr lang="en-US" smtClean="0"/>
              <a:t> element is not displayed within the Web page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CD3537-E89B-435B-A50E-5749DF6B1F5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Structure of an HTML File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body element</a:t>
            </a:r>
            <a:r>
              <a:rPr lang="en-US" dirty="0" smtClean="0"/>
              <a:t> contains all of the content to appear on the Web page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body</a:t>
            </a:r>
            <a:r>
              <a:rPr lang="en-US" dirty="0" smtClean="0"/>
              <a:t> </a:t>
            </a:r>
            <a:r>
              <a:rPr lang="en-US" b="1" dirty="0" smtClean="0"/>
              <a:t>element</a:t>
            </a:r>
            <a:r>
              <a:rPr lang="en-US" dirty="0" smtClean="0"/>
              <a:t> can contain code that tells the browser how to render the content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052D40-94F9-47F4-ABA7-513D6C1164A3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Converting an HTML Document into XHTML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There is considerable overlap between HTML and XHTML</a:t>
            </a:r>
          </a:p>
          <a:p>
            <a:pPr eaLnBrk="1" hangingPunct="1"/>
            <a:r>
              <a:rPr lang="en-US" sz="2800" dirty="0" smtClean="0"/>
              <a:t>You can convert an HTML file into an XHTML file by replacing the opening &lt;html&gt; tag with the following three lines of code:</a:t>
            </a:r>
          </a:p>
          <a:p>
            <a:pPr lvl="1" eaLnBrk="1" hangingPunct="1"/>
            <a:r>
              <a:rPr lang="en-US" sz="2400" dirty="0" smtClean="0">
                <a:cs typeface="Courier New" pitchFamily="49" charset="0"/>
              </a:rPr>
              <a:t>&lt;?xml version="10" encoding="UTF-8" standalone="no" ?&gt;</a:t>
            </a:r>
          </a:p>
          <a:p>
            <a:pPr lvl="1" eaLnBrk="1" hangingPunct="1"/>
            <a:r>
              <a:rPr lang="en-US" sz="2400" dirty="0" smtClean="0">
                <a:cs typeface="Courier New" pitchFamily="49" charset="0"/>
              </a:rPr>
              <a:t>&lt;!DOCTYPE html PUBLIC "-//W3C//DTD XHTML 10 Strict//EN“ “http://wwww3org/TR/xhtml1/DTD/xhtml1-strictdtd"&gt;</a:t>
            </a:r>
          </a:p>
          <a:p>
            <a:pPr lvl="1" eaLnBrk="1" hangingPunct="1"/>
            <a:r>
              <a:rPr lang="en-US" sz="2400" dirty="0" smtClean="0">
                <a:cs typeface="Courier New" pitchFamily="49" charset="0"/>
              </a:rPr>
              <a:t>&lt;html </a:t>
            </a:r>
            <a:r>
              <a:rPr lang="en-US" sz="2400" dirty="0" err="1" smtClean="0">
                <a:cs typeface="Courier New" pitchFamily="49" charset="0"/>
              </a:rPr>
              <a:t>xmlns</a:t>
            </a:r>
            <a:r>
              <a:rPr lang="en-US" sz="2400" dirty="0" smtClean="0">
                <a:cs typeface="Courier New" pitchFamily="49" charset="0"/>
              </a:rPr>
              <a:t>=http://wwww3org/1999/xhtml&gt;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81015-E5F1-4933-A3F1-98A952A513AF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Document Type Declaration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the opening &lt;html&gt; tag, many HTML files also include a </a:t>
            </a:r>
            <a:r>
              <a:rPr lang="en-US" b="1" dirty="0"/>
              <a:t>Document </a:t>
            </a:r>
            <a:r>
              <a:rPr lang="en-US" b="1" dirty="0" smtClean="0"/>
              <a:t>Type Declaration</a:t>
            </a:r>
            <a:r>
              <a:rPr lang="en-US" dirty="0"/>
              <a:t>, or </a:t>
            </a:r>
            <a:r>
              <a:rPr lang="en-US" b="1" dirty="0" err="1"/>
              <a:t>doctype</a:t>
            </a:r>
            <a:r>
              <a:rPr lang="en-US" dirty="0"/>
              <a:t>, to indicate the type of markup language used in the </a:t>
            </a:r>
            <a:r>
              <a:rPr lang="en-US" dirty="0" smtClean="0"/>
              <a:t>document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DOCTYPE html&gt;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7EE4F-D3D0-4D8F-9A2C-3A77E47CA3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8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Page Title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8"/>
          <a:stretch>
            <a:fillRect/>
          </a:stretch>
        </p:blipFill>
        <p:spPr>
          <a:xfrm>
            <a:off x="811804" y="2667000"/>
            <a:ext cx="7874996" cy="18870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0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Comments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comment tag</a:t>
            </a:r>
            <a:r>
              <a:rPr lang="en-US" smtClean="0"/>
              <a:t> adds notes to your HTML code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&lt;!-- comment --&gt;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Comments can be spread over several lines</a:t>
            </a:r>
          </a:p>
          <a:p>
            <a:pPr eaLnBrk="1" hangingPunct="1"/>
            <a:r>
              <a:rPr lang="en-US" smtClean="0"/>
              <a:t>Comments are useful in documenting your HTML code for yourself and others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588E0E-634D-4A59-B40F-D46306BAA267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Mark page </a:t>
            </a:r>
            <a:r>
              <a:rPr lang="en-US" sz="2800" dirty="0" smtClean="0"/>
              <a:t>headings, paragraphs</a:t>
            </a:r>
            <a:r>
              <a:rPr lang="en-US" sz="2800" dirty="0"/>
              <a:t>, block quotes, </a:t>
            </a:r>
            <a:r>
              <a:rPr lang="en-US" sz="2800" dirty="0" smtClean="0"/>
              <a:t>and addresses</a:t>
            </a:r>
            <a:endParaRPr lang="en-US" sz="2800" dirty="0"/>
          </a:p>
          <a:p>
            <a:r>
              <a:rPr lang="en-US" sz="2800" dirty="0" smtClean="0"/>
              <a:t>Create </a:t>
            </a:r>
            <a:r>
              <a:rPr lang="en-US" sz="2800" dirty="0"/>
              <a:t>unordered </a:t>
            </a:r>
            <a:r>
              <a:rPr lang="en-US" sz="2800" dirty="0" smtClean="0"/>
              <a:t>and ordered </a:t>
            </a:r>
            <a:r>
              <a:rPr lang="en-US" sz="2800" dirty="0"/>
              <a:t>lists</a:t>
            </a:r>
          </a:p>
          <a:p>
            <a:r>
              <a:rPr lang="en-US" sz="2800" dirty="0" smtClean="0"/>
              <a:t>Apply </a:t>
            </a:r>
            <a:r>
              <a:rPr lang="en-US" sz="2800" dirty="0"/>
              <a:t>an external style sheet </a:t>
            </a:r>
            <a:r>
              <a:rPr lang="en-US" sz="2800" dirty="0" smtClean="0"/>
              <a:t>to a </a:t>
            </a:r>
            <a:r>
              <a:rPr lang="en-US" sz="2800" dirty="0"/>
              <a:t>Web page</a:t>
            </a:r>
          </a:p>
          <a:p>
            <a:r>
              <a:rPr lang="en-US" sz="2800" dirty="0" smtClean="0"/>
              <a:t>Run </a:t>
            </a:r>
            <a:r>
              <a:rPr lang="en-US" sz="2800" dirty="0"/>
              <a:t>a JavaScript program</a:t>
            </a:r>
          </a:p>
          <a:p>
            <a:r>
              <a:rPr lang="en-US" sz="2800" dirty="0" smtClean="0"/>
              <a:t>Mark </a:t>
            </a:r>
            <a:r>
              <a:rPr lang="en-US" sz="2800" dirty="0"/>
              <a:t>text-level </a:t>
            </a:r>
            <a:r>
              <a:rPr lang="en-US" sz="2800" dirty="0" smtClean="0"/>
              <a:t>elements including </a:t>
            </a:r>
            <a:r>
              <a:rPr lang="en-US" sz="2800" dirty="0"/>
              <a:t>strong </a:t>
            </a:r>
            <a:r>
              <a:rPr lang="en-US" sz="2800" dirty="0" smtClean="0"/>
              <a:t>and emphasized </a:t>
            </a:r>
            <a:r>
              <a:rPr lang="en-US" sz="2800" dirty="0"/>
              <a:t>text</a:t>
            </a:r>
          </a:p>
          <a:p>
            <a:r>
              <a:rPr lang="en-US" sz="2800" dirty="0" smtClean="0"/>
              <a:t>Insert </a:t>
            </a:r>
            <a:r>
              <a:rPr lang="en-US" sz="2800" dirty="0"/>
              <a:t>inline images </a:t>
            </a:r>
            <a:r>
              <a:rPr lang="en-US" sz="2800" dirty="0" smtClean="0"/>
              <a:t>and line </a:t>
            </a:r>
            <a:r>
              <a:rPr lang="en-US" sz="2800" dirty="0"/>
              <a:t>breaks</a:t>
            </a:r>
          </a:p>
          <a:p>
            <a:r>
              <a:rPr lang="en-US" sz="2800" dirty="0" smtClean="0"/>
              <a:t>Insert </a:t>
            </a:r>
            <a:r>
              <a:rPr lang="en-US" sz="2800" dirty="0"/>
              <a:t>special characters </a:t>
            </a:r>
            <a:r>
              <a:rPr lang="en-US" sz="2800" dirty="0" smtClean="0"/>
              <a:t>from extended </a:t>
            </a:r>
            <a:r>
              <a:rPr lang="en-US" sz="2800" dirty="0"/>
              <a:t>character sets</a:t>
            </a:r>
            <a:endParaRPr lang="en-US" sz="28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09CDF1-C2B6-4988-8428-22D9775637B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Comments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5"/>
          <a:stretch>
            <a:fillRect/>
          </a:stretch>
        </p:blipFill>
        <p:spPr>
          <a:xfrm>
            <a:off x="914400" y="2514600"/>
            <a:ext cx="7293951" cy="2133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3DBFE7-A1A3-47AF-B75D-3F98919E96D0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Displaying an HTML File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you continue modifying the HTML code, you should occasionally view it with your Web browser to verify that you have not introduced any errors</a:t>
            </a:r>
          </a:p>
          <a:p>
            <a:pPr eaLnBrk="1" hangingPunct="1"/>
            <a:r>
              <a:rPr lang="en-US" dirty="0" smtClean="0"/>
              <a:t>You may want to view the results using different browsers to check for compatibility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BF1BF9-C165-4D92-834A-C896F577B1C4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Displaying an HTML File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0" y="1895242"/>
            <a:ext cx="7750000" cy="35548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264F87-12DF-4AA7-A676-6372BD56EF83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Structure </a:t>
            </a:r>
            <a:br>
              <a:rPr lang="en-US" dirty="0" smtClean="0"/>
            </a:br>
            <a:r>
              <a:rPr lang="en-US" dirty="0" smtClean="0"/>
              <a:t>of the Page Body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21" y="1219200"/>
            <a:ext cx="6802957" cy="4906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6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Structure </a:t>
            </a:r>
            <a:br>
              <a:rPr lang="en-US" dirty="0" smtClean="0"/>
            </a:br>
            <a:r>
              <a:rPr lang="en-US" dirty="0" smtClean="0"/>
              <a:t>of the Page Body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6"/>
          <a:stretch>
            <a:fillRect/>
          </a:stretch>
        </p:blipFill>
        <p:spPr>
          <a:xfrm>
            <a:off x="762000" y="2514600"/>
            <a:ext cx="7695661" cy="216919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0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Structural Elements </a:t>
            </a:r>
            <a:br>
              <a:rPr lang="en-US" dirty="0" smtClean="0"/>
            </a:br>
            <a:r>
              <a:rPr lang="en-US" dirty="0" smtClean="0"/>
              <a:t>in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mark the page header, use the header </a:t>
            </a:r>
            <a:r>
              <a:rPr lang="en-US" dirty="0" smtClean="0"/>
              <a:t>element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mark the page footer, use the footer </a:t>
            </a:r>
            <a:r>
              <a:rPr lang="en-US" dirty="0" smtClean="0"/>
              <a:t>element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mark a main section of page content, use the section </a:t>
            </a:r>
            <a:r>
              <a:rPr lang="en-US" dirty="0" smtClean="0"/>
              <a:t>element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mark a sidebar, use the aside </a:t>
            </a:r>
            <a:r>
              <a:rPr lang="en-US" dirty="0" smtClean="0"/>
              <a:t>element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mark an article, use the article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08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a Section </a:t>
            </a:r>
            <a:br>
              <a:rPr lang="en-US" dirty="0" smtClean="0"/>
            </a:br>
            <a:r>
              <a:rPr lang="en-US" dirty="0" smtClean="0"/>
              <a:t>with the div Element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47" y="1219200"/>
            <a:ext cx="6540706" cy="4906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4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92442"/>
            <a:ext cx="4267200" cy="45604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Content Elements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13"/>
          <a:stretch>
            <a:fillRect/>
          </a:stretch>
        </p:blipFill>
        <p:spPr>
          <a:xfrm>
            <a:off x="838199" y="1600200"/>
            <a:ext cx="4191001" cy="3962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8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Grouping Elements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85"/>
          <a:stretch>
            <a:fillRect/>
          </a:stretch>
        </p:blipFill>
        <p:spPr>
          <a:xfrm>
            <a:off x="1295400" y="1488356"/>
            <a:ext cx="6948846" cy="40989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67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</a:t>
            </a:r>
            <a:br>
              <a:rPr lang="en-US" dirty="0" smtClean="0"/>
            </a:br>
            <a:r>
              <a:rPr lang="en-US" dirty="0" smtClean="0"/>
              <a:t>Grouping Elements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Grouping elements</a:t>
            </a:r>
            <a:r>
              <a:rPr lang="en-US" dirty="0" smtClean="0"/>
              <a:t> are elements that contain content that is viewed as a distinct block within the Web page</a:t>
            </a:r>
          </a:p>
          <a:p>
            <a:pPr eaLnBrk="1" hangingPunct="1"/>
            <a:r>
              <a:rPr lang="en-US" b="1" dirty="0" smtClean="0"/>
              <a:t>Heading elements</a:t>
            </a:r>
            <a:r>
              <a:rPr lang="en-US" dirty="0" smtClean="0"/>
              <a:t> are block-level elements that contain the text of main headings on the Web page</a:t>
            </a:r>
          </a:p>
          <a:p>
            <a:pPr lvl="1" eaLnBrk="1" hangingPunct="1"/>
            <a:r>
              <a:rPr lang="en-US" sz="2400" dirty="0" smtClean="0"/>
              <a:t>&lt;</a:t>
            </a:r>
            <a:r>
              <a:rPr lang="en-US" dirty="0" err="1" smtClean="0"/>
              <a:t>h</a:t>
            </a:r>
            <a:r>
              <a:rPr lang="en-US" i="1" dirty="0" err="1" smtClean="0"/>
              <a:t>n</a:t>
            </a:r>
            <a:r>
              <a:rPr lang="en-US" dirty="0" smtClean="0"/>
              <a:t>&gt;</a:t>
            </a:r>
            <a:r>
              <a:rPr lang="en-US" i="1" dirty="0" smtClean="0"/>
              <a:t>content</a:t>
            </a:r>
            <a:r>
              <a:rPr lang="en-US" dirty="0" smtClean="0"/>
              <a:t>&lt;</a:t>
            </a:r>
            <a:r>
              <a:rPr lang="en-US" dirty="0" err="1" smtClean="0"/>
              <a:t>h</a:t>
            </a:r>
            <a:r>
              <a:rPr lang="en-US" i="1" dirty="0" err="1" smtClean="0"/>
              <a:t>n</a:t>
            </a:r>
            <a:r>
              <a:rPr lang="en-US" dirty="0" smtClean="0"/>
              <a:t>&gt;</a:t>
            </a:r>
          </a:p>
          <a:p>
            <a:pPr lvl="1" eaLnBrk="1" hangingPunct="1"/>
            <a:r>
              <a:rPr lang="en-US" i="1" dirty="0" smtClean="0"/>
              <a:t>n</a:t>
            </a:r>
            <a:r>
              <a:rPr lang="en-US" dirty="0" smtClean="0"/>
              <a:t> is an integer between 1 and 6</a:t>
            </a:r>
          </a:p>
          <a:p>
            <a:pPr lvl="2" eaLnBrk="1" hangingPunct="1"/>
            <a:r>
              <a:rPr lang="en-US" i="1" dirty="0" smtClean="0"/>
              <a:t>&lt;</a:t>
            </a:r>
            <a:r>
              <a:rPr lang="en-US" dirty="0" smtClean="0"/>
              <a:t>h1&gt; is the largest heading</a:t>
            </a:r>
          </a:p>
          <a:p>
            <a:pPr lvl="2" eaLnBrk="1" hangingPunct="1"/>
            <a:r>
              <a:rPr lang="en-US" dirty="0" smtClean="0"/>
              <a:t>&lt;h6&gt; is the smallest heading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D127B8-3D9C-4F1F-82C7-C3891D64DD11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3999"/>
            <a:ext cx="4935573" cy="454806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an HTML5 Document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5"/>
          <a:stretch>
            <a:fillRect/>
          </a:stretch>
        </p:blipFill>
        <p:spPr>
          <a:xfrm>
            <a:off x="304800" y="1524000"/>
            <a:ext cx="4267200" cy="449984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7EE4F-D3D0-4D8F-9A2C-3A77E47CA3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1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Marking Grouping Content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mark a heading, enter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h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&gt;content</a:t>
            </a:r>
            <a:r>
              <a:rPr lang="en-US" sz="2400" dirty="0" smtClean="0"/>
              <a:t>&lt;/</a:t>
            </a:r>
            <a:r>
              <a:rPr lang="en-US" sz="2400" dirty="0" err="1" smtClean="0"/>
              <a:t>h</a:t>
            </a:r>
            <a:r>
              <a:rPr lang="en-US" sz="2400" i="1" dirty="0" err="1" smtClean="0"/>
              <a:t>n</a:t>
            </a:r>
            <a:r>
              <a:rPr lang="en-US" sz="2400" dirty="0" smtClean="0"/>
              <a:t>&gt;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where </a:t>
            </a:r>
            <a:r>
              <a:rPr lang="en-US" sz="2800" i="1" dirty="0" smtClean="0"/>
              <a:t>n</a:t>
            </a:r>
            <a:r>
              <a:rPr lang="en-US" sz="2800" dirty="0" smtClean="0"/>
              <a:t> is an integer from 1 to 6 and </a:t>
            </a:r>
            <a:r>
              <a:rPr lang="en-US" sz="2800" i="1" dirty="0" smtClean="0"/>
              <a:t>content</a:t>
            </a:r>
            <a:r>
              <a:rPr lang="en-US" sz="2800" dirty="0" smtClean="0"/>
              <a:t> is the text of heading</a:t>
            </a:r>
          </a:p>
          <a:p>
            <a:pPr eaLnBrk="1" hangingPunct="1"/>
            <a:r>
              <a:rPr lang="en-US" sz="2800" dirty="0" smtClean="0"/>
              <a:t>To mark a paragraph, enter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&lt;p&gt;</a:t>
            </a:r>
            <a:r>
              <a:rPr lang="en-US" sz="2800" i="1" dirty="0" smtClean="0"/>
              <a:t>content</a:t>
            </a:r>
            <a:r>
              <a:rPr lang="en-US" sz="2800" dirty="0" smtClean="0"/>
              <a:t>&lt;/</a:t>
            </a:r>
            <a:r>
              <a:rPr lang="en-US" sz="2800" i="1" dirty="0" smtClean="0"/>
              <a:t>p</a:t>
            </a:r>
            <a:r>
              <a:rPr lang="en-US" sz="2800" dirty="0" smtClean="0"/>
              <a:t>&gt;</a:t>
            </a:r>
          </a:p>
          <a:p>
            <a:pPr eaLnBrk="1" hangingPunct="1"/>
            <a:r>
              <a:rPr lang="en-US" sz="2800" dirty="0" smtClean="0"/>
              <a:t>To mark a block quote, enter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&lt;</a:t>
            </a:r>
            <a:r>
              <a:rPr lang="en-US" sz="2800" dirty="0" err="1" smtClean="0"/>
              <a:t>blockquote</a:t>
            </a:r>
            <a:r>
              <a:rPr lang="en-US" sz="2800" dirty="0" smtClean="0"/>
              <a:t>&gt;</a:t>
            </a:r>
            <a:r>
              <a:rPr lang="en-US" sz="2800" i="1" dirty="0" smtClean="0"/>
              <a:t>content</a:t>
            </a:r>
            <a:r>
              <a:rPr lang="en-US" sz="2800" dirty="0" smtClean="0"/>
              <a:t>&lt;/</a:t>
            </a:r>
            <a:r>
              <a:rPr lang="en-US" sz="2800" dirty="0" err="1" smtClean="0"/>
              <a:t>blockquote</a:t>
            </a:r>
            <a:r>
              <a:rPr lang="en-US" sz="2800" dirty="0" smtClean="0"/>
              <a:t>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0D4DDA-C5BA-486A-88AF-889166389701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Adding Headings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943600" cy="28233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03409-05DA-4FCD-8166-1B2E4DFC1D4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5943600" cy="2130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Paragraph Elements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19201"/>
            <a:ext cx="5613720" cy="3124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DC8D5E-51ED-48D9-AA6A-BECB4D268EE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0"/>
            <a:ext cx="4724400" cy="214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a Block Quote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syntax for making an extended quote is</a:t>
            </a:r>
          </a:p>
          <a:p>
            <a:pPr lvl="1" eaLnBrk="1" hangingPunct="1"/>
            <a:r>
              <a:rPr lang="en-US" dirty="0" smtClean="0"/>
              <a:t>&lt;</a:t>
            </a:r>
            <a:r>
              <a:rPr lang="en-US" dirty="0" err="1" smtClean="0"/>
              <a:t>blockquote</a:t>
            </a:r>
            <a:r>
              <a:rPr lang="en-US" dirty="0" smtClean="0"/>
              <a:t>&gt;content&lt;/</a:t>
            </a:r>
            <a:r>
              <a:rPr lang="en-US" dirty="0" err="1" smtClean="0"/>
              <a:t>blockquote</a:t>
            </a:r>
            <a:r>
              <a:rPr lang="en-US" dirty="0" smtClean="0"/>
              <a:t>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837CD-F438-4816-8A40-DDF45297BCB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78" y="2292649"/>
            <a:ext cx="6035839" cy="2158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77" y="4635230"/>
            <a:ext cx="6035840" cy="151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an Address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&lt;address&gt;</a:t>
            </a:r>
            <a:r>
              <a:rPr lang="en-US" i="1" dirty="0"/>
              <a:t>content</a:t>
            </a:r>
            <a:r>
              <a:rPr lang="en-US" dirty="0"/>
              <a:t>&lt;/address</a:t>
            </a:r>
            <a:r>
              <a:rPr lang="en-US" dirty="0" smtClean="0"/>
              <a:t>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7EE4F-D3D0-4D8F-9A2C-3A77E47CA36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9" y="2444652"/>
            <a:ext cx="7750000" cy="1231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9" y="3810000"/>
            <a:ext cx="7750000" cy="2140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12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Marking a List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HTML supports three kinds of lists: </a:t>
            </a:r>
            <a:r>
              <a:rPr lang="en-US" b="1" dirty="0" smtClean="0"/>
              <a:t>ordered, unordered, </a:t>
            </a:r>
            <a:r>
              <a:rPr lang="en-US" dirty="0" smtClean="0"/>
              <a:t>and</a:t>
            </a:r>
            <a:r>
              <a:rPr lang="en-US" b="1" dirty="0" smtClean="0"/>
              <a:t> description</a:t>
            </a:r>
            <a:endParaRPr lang="en-US" dirty="0" smtClean="0"/>
          </a:p>
          <a:p>
            <a:pPr eaLnBrk="1" hangingPunct="1"/>
            <a:r>
              <a:rPr lang="en-US" dirty="0" smtClean="0"/>
              <a:t>You use an </a:t>
            </a:r>
            <a:r>
              <a:rPr lang="en-US" b="1" dirty="0" smtClean="0"/>
              <a:t>ordered</a:t>
            </a:r>
            <a:r>
              <a:rPr lang="en-US" dirty="0" smtClean="0"/>
              <a:t> </a:t>
            </a:r>
            <a:r>
              <a:rPr lang="en-US" b="1" dirty="0" smtClean="0"/>
              <a:t>list</a:t>
            </a:r>
            <a:r>
              <a:rPr lang="en-US" dirty="0" smtClean="0"/>
              <a:t> for items that must appear in a numerical order</a:t>
            </a:r>
          </a:p>
          <a:p>
            <a:pPr eaLnBrk="1" hangingPunct="1"/>
            <a:r>
              <a:rPr lang="en-US" dirty="0" smtClean="0"/>
              <a:t>You use an </a:t>
            </a:r>
            <a:r>
              <a:rPr lang="en-US" b="1" dirty="0" smtClean="0"/>
              <a:t>unordered</a:t>
            </a:r>
            <a:r>
              <a:rPr lang="en-US" dirty="0" smtClean="0"/>
              <a:t> </a:t>
            </a:r>
            <a:r>
              <a:rPr lang="en-US" b="1" dirty="0" smtClean="0"/>
              <a:t>list</a:t>
            </a:r>
            <a:r>
              <a:rPr lang="en-US" dirty="0" smtClean="0"/>
              <a:t> for items that do not need to occur in any special order</a:t>
            </a:r>
          </a:p>
          <a:p>
            <a:pPr eaLnBrk="1" hangingPunct="1"/>
            <a:r>
              <a:rPr lang="en-US" dirty="0" smtClean="0"/>
              <a:t>One </a:t>
            </a:r>
            <a:r>
              <a:rPr lang="en-US" b="1" dirty="0" smtClean="0"/>
              <a:t>list</a:t>
            </a:r>
            <a:r>
              <a:rPr lang="en-US" dirty="0" smtClean="0"/>
              <a:t> can contain another list. This is called a nested list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7B041D-91AB-49F3-B993-59DA6738F773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Description Lists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description list</a:t>
            </a:r>
            <a:r>
              <a:rPr lang="en-US" dirty="0" smtClean="0"/>
              <a:t> contains a list of terms, each followed by the term’s description</a:t>
            </a:r>
          </a:p>
          <a:p>
            <a:pPr eaLnBrk="1" hangingPunct="1"/>
            <a:r>
              <a:rPr lang="en-US" dirty="0" smtClean="0"/>
              <a:t>Web browsers typically display the definition description below the definition term and slightly indented: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/>
              <a:t>Basic Stick</a:t>
            </a:r>
          </a:p>
          <a:p>
            <a:pPr lvl="2" eaLnBrk="1" hangingPunct="1">
              <a:buFontTx/>
              <a:buNone/>
            </a:pPr>
            <a:r>
              <a:rPr lang="en-US" b="1" dirty="0" smtClean="0"/>
              <a:t>Easiest stick to learn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4BC634-2688-43FD-A22B-BE3FA45D9CE9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an External Style Sheet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Style sheets are written in the </a:t>
            </a:r>
            <a:r>
              <a:rPr lang="en-US" sz="2800" b="1" dirty="0"/>
              <a:t>Cascading Style Sheet (CSS) </a:t>
            </a:r>
            <a:r>
              <a:rPr lang="en-US" sz="2800" dirty="0" smtClean="0"/>
              <a:t>language</a:t>
            </a:r>
          </a:p>
          <a:p>
            <a:r>
              <a:rPr lang="en-US" sz="2800" dirty="0"/>
              <a:t>To apply an external style sheet to a Web page, you create a link within the </a:t>
            </a:r>
            <a:r>
              <a:rPr lang="en-US" sz="2800" dirty="0" smtClean="0"/>
              <a:t>document head </a:t>
            </a:r>
            <a:r>
              <a:rPr lang="en-US" sz="2800" dirty="0"/>
              <a:t>to the style sheet file using the link element</a:t>
            </a:r>
          </a:p>
          <a:p>
            <a:pPr marL="0" indent="0">
              <a:buNone/>
            </a:pPr>
            <a:r>
              <a:rPr lang="en-US" sz="2800" dirty="0"/>
              <a:t>&lt;link </a:t>
            </a:r>
            <a:r>
              <a:rPr lang="en-US" sz="2800" dirty="0" err="1"/>
              <a:t>href</a:t>
            </a:r>
            <a:r>
              <a:rPr lang="en-US" sz="2800" dirty="0"/>
              <a:t>=”</a:t>
            </a:r>
            <a:r>
              <a:rPr lang="en-US" sz="2800" i="1" dirty="0"/>
              <a:t>file</a:t>
            </a:r>
            <a:r>
              <a:rPr lang="en-US" sz="2800" dirty="0"/>
              <a:t>” </a:t>
            </a:r>
            <a:r>
              <a:rPr lang="en-US" sz="2800" dirty="0" err="1"/>
              <a:t>rel</a:t>
            </a:r>
            <a:r>
              <a:rPr lang="en-US" sz="2800" dirty="0"/>
              <a:t>=”</a:t>
            </a:r>
            <a:r>
              <a:rPr lang="en-US" sz="2800" dirty="0" err="1"/>
              <a:t>stylesheet</a:t>
            </a:r>
            <a:r>
              <a:rPr lang="en-US" sz="2800" dirty="0"/>
              <a:t>” type=”text/</a:t>
            </a:r>
            <a:r>
              <a:rPr lang="en-US" sz="2800" dirty="0" err="1"/>
              <a:t>css</a:t>
            </a:r>
            <a:r>
              <a:rPr lang="en-US" sz="2800" dirty="0"/>
              <a:t>” </a:t>
            </a:r>
            <a:r>
              <a:rPr lang="en-US" sz="2800" dirty="0" smtClean="0"/>
              <a:t>/&gt;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7EE4F-D3D0-4D8F-9A2C-3A77E47CA36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95800"/>
            <a:ext cx="6957317" cy="1768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9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to a JavaScript File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72" r="6684"/>
          <a:stretch>
            <a:fillRect/>
          </a:stretch>
        </p:blipFill>
        <p:spPr>
          <a:xfrm>
            <a:off x="838200" y="2590800"/>
            <a:ext cx="7360416" cy="19141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10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Text-Level Elements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379998"/>
            <a:ext cx="6957317" cy="45853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5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Exploring the History of the World Wide Web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network</a:t>
            </a:r>
            <a:r>
              <a:rPr lang="en-US" dirty="0" smtClean="0"/>
              <a:t> is a structure linking computers together for the purpose of sharing information and services</a:t>
            </a:r>
          </a:p>
          <a:p>
            <a:pPr eaLnBrk="1" hangingPunct="1"/>
            <a:r>
              <a:rPr lang="en-US" dirty="0" smtClean="0"/>
              <a:t>Users typically access a network through a computer called a </a:t>
            </a:r>
            <a:r>
              <a:rPr lang="en-US" b="1" dirty="0" smtClean="0"/>
              <a:t>node</a:t>
            </a:r>
            <a:r>
              <a:rPr lang="en-US" dirty="0" smtClean="0"/>
              <a:t> or </a:t>
            </a:r>
            <a:r>
              <a:rPr lang="en-US" b="1" dirty="0" smtClean="0"/>
              <a:t>host</a:t>
            </a:r>
            <a:endParaRPr lang="en-US" dirty="0" smtClean="0"/>
          </a:p>
          <a:p>
            <a:pPr eaLnBrk="1" hangingPunct="1"/>
            <a:r>
              <a:rPr lang="en-US" dirty="0" smtClean="0"/>
              <a:t>A host that provides information or a service is called a </a:t>
            </a:r>
            <a:r>
              <a:rPr lang="en-US" b="1" dirty="0" smtClean="0"/>
              <a:t>server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05E372-DA76-4E58-854F-CBF003AD9F5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Generic Elements </a:t>
            </a:r>
            <a:br>
              <a:rPr lang="en-US" dirty="0" smtClean="0"/>
            </a:br>
            <a:r>
              <a:rPr lang="en-US" dirty="0" smtClean="0"/>
              <a:t>div and 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supports two such generic elements: </a:t>
            </a:r>
            <a:r>
              <a:rPr lang="en-US" dirty="0" smtClean="0"/>
              <a:t>div and span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div element is used to mark general grouping </a:t>
            </a:r>
            <a:r>
              <a:rPr lang="en-US" dirty="0" smtClean="0"/>
              <a:t>content</a:t>
            </a:r>
          </a:p>
          <a:p>
            <a:pPr lvl="1"/>
            <a:r>
              <a:rPr lang="en-US" dirty="0"/>
              <a:t>The span </a:t>
            </a:r>
            <a:r>
              <a:rPr lang="en-US" dirty="0" smtClean="0"/>
              <a:t>element </a:t>
            </a:r>
            <a:r>
              <a:rPr lang="en-US" dirty="0"/>
              <a:t>is used to mark general text-level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90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a Line Break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23"/>
          <a:stretch>
            <a:fillRect/>
          </a:stretch>
        </p:blipFill>
        <p:spPr>
          <a:xfrm>
            <a:off x="1219200" y="2286000"/>
            <a:ext cx="6717158" cy="26564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7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 Inline Image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957317" cy="20975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600"/>
            <a:ext cx="6957317" cy="2414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50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Figures and Figure 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books and magazines, figures and figure captions are often placed within boxes </a:t>
            </a:r>
            <a:r>
              <a:rPr lang="en-US" sz="2800" dirty="0" smtClean="0"/>
              <a:t>that stand </a:t>
            </a:r>
            <a:r>
              <a:rPr lang="en-US" sz="2800" dirty="0"/>
              <a:t>aside from the main content of an </a:t>
            </a:r>
            <a:r>
              <a:rPr lang="en-US" sz="2800" dirty="0" smtClean="0"/>
              <a:t>article</a:t>
            </a:r>
          </a:p>
          <a:p>
            <a:r>
              <a:rPr lang="en-US" sz="2800" dirty="0" smtClean="0"/>
              <a:t>HTML5 </a:t>
            </a:r>
            <a:r>
              <a:rPr lang="en-US" sz="2800" dirty="0"/>
              <a:t>introduced this type of object </a:t>
            </a:r>
            <a:r>
              <a:rPr lang="en-US" sz="2800" dirty="0" smtClean="0"/>
              <a:t>to Web </a:t>
            </a:r>
            <a:r>
              <a:rPr lang="en-US" sz="2800" dirty="0"/>
              <a:t>page markup with the figure and </a:t>
            </a:r>
            <a:r>
              <a:rPr lang="en-US" sz="2800" dirty="0" err="1"/>
              <a:t>figcaption</a:t>
            </a:r>
            <a:r>
              <a:rPr lang="en-US" sz="2800" dirty="0"/>
              <a:t> elements</a:t>
            </a:r>
          </a:p>
          <a:p>
            <a:pPr marL="0" indent="0">
              <a:buNone/>
            </a:pPr>
            <a:r>
              <a:rPr lang="en-US" sz="2800" dirty="0" smtClean="0"/>
              <a:t>	&lt;</a:t>
            </a:r>
            <a:r>
              <a:rPr lang="en-US" sz="2800" dirty="0"/>
              <a:t>figure&gt;</a:t>
            </a:r>
          </a:p>
          <a:p>
            <a:pPr marL="0" indent="0">
              <a:buNone/>
            </a:pPr>
            <a:r>
              <a:rPr lang="en-US" sz="2800" i="1" dirty="0" smtClean="0"/>
              <a:t>		content</a:t>
            </a:r>
            <a:endParaRPr lang="en-US" sz="2800" i="1" dirty="0"/>
          </a:p>
          <a:p>
            <a:pPr marL="0" indent="0">
              <a:buNone/>
            </a:pPr>
            <a:r>
              <a:rPr lang="en-US" sz="2800" dirty="0" smtClean="0"/>
              <a:t>		&lt;</a:t>
            </a:r>
            <a:r>
              <a:rPr lang="en-US" sz="2800" dirty="0" err="1"/>
              <a:t>figcaption</a:t>
            </a:r>
            <a:r>
              <a:rPr lang="en-US" sz="2800" dirty="0"/>
              <a:t>&gt;</a:t>
            </a:r>
            <a:r>
              <a:rPr lang="en-US" sz="2800" i="1" dirty="0"/>
              <a:t>caption</a:t>
            </a:r>
            <a:r>
              <a:rPr lang="en-US" sz="2800" dirty="0"/>
              <a:t>&lt;/</a:t>
            </a:r>
            <a:r>
              <a:rPr lang="en-US" sz="2800" dirty="0" err="1"/>
              <a:t>figcaption</a:t>
            </a:r>
            <a:r>
              <a:rPr lang="en-US" sz="2800" dirty="0"/>
              <a:t>&gt;</a:t>
            </a:r>
          </a:p>
          <a:p>
            <a:pPr marL="0" indent="0">
              <a:buNone/>
            </a:pPr>
            <a:r>
              <a:rPr lang="en-US" sz="2800" dirty="0" smtClean="0"/>
              <a:t>	&lt;/</a:t>
            </a:r>
            <a:r>
              <a:rPr lang="en-US" sz="2800" dirty="0"/>
              <a:t>figure&gt;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5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Character Sets </a:t>
            </a:r>
            <a:br>
              <a:rPr lang="en-US" smtClean="0"/>
            </a:br>
            <a:r>
              <a:rPr lang="en-US" smtClean="0"/>
              <a:t>and Special Characters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Character sets </a:t>
            </a:r>
            <a:r>
              <a:rPr lang="en-US" dirty="0" smtClean="0"/>
              <a:t>come in a wide variety of sizes, based on the number of symbols required for communication in the chosen Language</a:t>
            </a:r>
          </a:p>
          <a:p>
            <a:pPr lvl="1" eaLnBrk="1" hangingPunct="1"/>
            <a:r>
              <a:rPr lang="en-US" b="1" dirty="0" smtClean="0"/>
              <a:t>ASCII (American Standard Code for Information Interchange)</a:t>
            </a:r>
          </a:p>
          <a:p>
            <a:pPr lvl="1" eaLnBrk="1" hangingPunct="1"/>
            <a:r>
              <a:rPr lang="en-US" b="1" dirty="0" smtClean="0"/>
              <a:t>Latin-1</a:t>
            </a:r>
          </a:p>
          <a:p>
            <a:pPr lvl="1" eaLnBrk="1" hangingPunct="1"/>
            <a:r>
              <a:rPr lang="en-US" b="1" dirty="0" smtClean="0"/>
              <a:t>ISO 8859-1</a:t>
            </a:r>
          </a:p>
          <a:p>
            <a:pPr lvl="1" eaLnBrk="1" hangingPunct="1"/>
            <a:r>
              <a:rPr lang="en-US" b="1" dirty="0" smtClean="0"/>
              <a:t>Unicode</a:t>
            </a:r>
          </a:p>
          <a:p>
            <a:pPr lvl="1" eaLnBrk="1" hangingPunct="1"/>
            <a:r>
              <a:rPr lang="en-US" b="1" dirty="0" smtClean="0"/>
              <a:t>UTF-8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46D23-CBD2-41BD-B681-FE62BBB16817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Character Sets </a:t>
            </a:r>
            <a:br>
              <a:rPr lang="en-US" smtClean="0"/>
            </a:br>
            <a:r>
              <a:rPr lang="en-US" smtClean="0"/>
              <a:t>and Special Characters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Character encoding </a:t>
            </a:r>
            <a:r>
              <a:rPr lang="en-US" dirty="0"/>
              <a:t>associates each symbol from a character set with a numeric </a:t>
            </a:r>
            <a:r>
              <a:rPr lang="en-US" dirty="0" smtClean="0"/>
              <a:t>value called </a:t>
            </a:r>
            <a:r>
              <a:rPr lang="en-US" dirty="0"/>
              <a:t>the </a:t>
            </a:r>
            <a:r>
              <a:rPr lang="en-US" b="1" dirty="0"/>
              <a:t>numeric character </a:t>
            </a:r>
            <a:r>
              <a:rPr lang="en-US" b="1" dirty="0" smtClean="0"/>
              <a:t>reference</a:t>
            </a:r>
          </a:p>
          <a:p>
            <a:r>
              <a:rPr lang="en-US" dirty="0" smtClean="0"/>
              <a:t>Another way to insert a special symbol is to use a </a:t>
            </a:r>
            <a:r>
              <a:rPr lang="en-US" b="1" dirty="0" smtClean="0"/>
              <a:t>character entity reference</a:t>
            </a:r>
            <a:r>
              <a:rPr lang="en-US" dirty="0" smtClean="0"/>
              <a:t>, in which a short memorable name is used in place of the numeric character reference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F7AAD-46BC-4A14-BAA5-DE79F83CDA06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Character Sets </a:t>
            </a:r>
            <a:br>
              <a:rPr lang="en-US" dirty="0" smtClean="0"/>
            </a:br>
            <a:r>
              <a:rPr lang="en-US" dirty="0" smtClean="0"/>
              <a:t>and Special Characters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To insert a symbol based on the encoding number, use the entity</a:t>
            </a:r>
          </a:p>
          <a:p>
            <a:pPr marL="0" indent="0">
              <a:buNone/>
            </a:pPr>
            <a:r>
              <a:rPr lang="en-US" sz="2200" dirty="0" smtClean="0"/>
              <a:t>	&amp;#</a:t>
            </a:r>
            <a:r>
              <a:rPr lang="en-US" sz="2200" i="1" dirty="0"/>
              <a:t>code</a:t>
            </a:r>
            <a:r>
              <a:rPr lang="en-US" sz="2200" dirty="0"/>
              <a:t>;</a:t>
            </a:r>
          </a:p>
          <a:p>
            <a:pPr marL="0" indent="0">
              <a:buNone/>
            </a:pPr>
            <a:r>
              <a:rPr lang="en-US" sz="2200" dirty="0" smtClean="0"/>
              <a:t>	where </a:t>
            </a:r>
            <a:r>
              <a:rPr lang="en-US" sz="2200" i="1" dirty="0"/>
              <a:t>code </a:t>
            </a:r>
            <a:r>
              <a:rPr lang="en-US" sz="2200" dirty="0"/>
              <a:t>is the encoding </a:t>
            </a:r>
            <a:r>
              <a:rPr lang="en-US" sz="2200" dirty="0" smtClean="0"/>
              <a:t>number.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insert a symbol based on a character entity reference, use the entity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i="1" dirty="0" smtClean="0"/>
              <a:t>char</a:t>
            </a:r>
            <a:r>
              <a:rPr lang="en-US" sz="2200" dirty="0"/>
              <a:t>;</a:t>
            </a:r>
          </a:p>
          <a:p>
            <a:pPr marL="0" indent="0">
              <a:buNone/>
            </a:pPr>
            <a:r>
              <a:rPr lang="en-US" sz="2200" dirty="0" smtClean="0"/>
              <a:t>	where </a:t>
            </a:r>
            <a:r>
              <a:rPr lang="en-US" sz="2200" i="1" dirty="0"/>
              <a:t>char </a:t>
            </a:r>
            <a:r>
              <a:rPr lang="en-US" sz="2200" dirty="0"/>
              <a:t>is the name assigned to the character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insert a nonbreaking space, use the following entity:</a:t>
            </a:r>
          </a:p>
          <a:p>
            <a:pPr marL="0" indent="0">
              <a:buNone/>
            </a:pPr>
            <a:r>
              <a:rPr lang="en-US" sz="2200" dirty="0" smtClean="0"/>
              <a:t>	&amp;</a:t>
            </a:r>
            <a:r>
              <a:rPr lang="en-US" sz="2200" dirty="0" err="1"/>
              <a:t>nbsp</a:t>
            </a:r>
            <a:r>
              <a:rPr lang="en-US" sz="2200" dirty="0"/>
              <a:t>;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insert the &lt; symbol, use the following entity:</a:t>
            </a:r>
          </a:p>
          <a:p>
            <a:pPr marL="0" indent="0">
              <a:buNone/>
            </a:pPr>
            <a:r>
              <a:rPr lang="en-US" sz="2200" dirty="0" smtClean="0"/>
              <a:t>	&amp;</a:t>
            </a:r>
            <a:r>
              <a:rPr lang="en-US" sz="2200" dirty="0" err="1"/>
              <a:t>lt</a:t>
            </a:r>
            <a:r>
              <a:rPr lang="en-US" sz="2200" dirty="0"/>
              <a:t>;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insert the &gt; symbol, use the following entity:</a:t>
            </a:r>
          </a:p>
          <a:p>
            <a:pPr marL="0" indent="0">
              <a:buNone/>
            </a:pPr>
            <a:r>
              <a:rPr lang="en-US" sz="2200" dirty="0" smtClean="0"/>
              <a:t>	&amp;</a:t>
            </a:r>
            <a:r>
              <a:rPr lang="en-US" sz="2200" dirty="0" err="1"/>
              <a:t>gt</a:t>
            </a:r>
            <a:r>
              <a:rPr lang="en-US" sz="2200" dirty="0"/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EA9479-A85D-49AB-A24C-7A2ADBB66CAF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Character Sets </a:t>
            </a:r>
            <a:br>
              <a:rPr lang="en-US" dirty="0" smtClean="0"/>
            </a:br>
            <a:r>
              <a:rPr lang="en-US" dirty="0" smtClean="0"/>
              <a:t>and Special Characters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9" y="2251949"/>
            <a:ext cx="7695122" cy="28414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a Character Set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23" r="5642"/>
          <a:stretch>
            <a:fillRect/>
          </a:stretch>
        </p:blipFill>
        <p:spPr>
          <a:xfrm>
            <a:off x="1066800" y="2438400"/>
            <a:ext cx="7060801" cy="198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9B00A-A0C0-475B-B1F7-2B49C19F185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Exploring the History of the World Wide Web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computer or other device that receives a service is called a </a:t>
            </a:r>
            <a:r>
              <a:rPr lang="en-US" b="1" dirty="0" smtClean="0"/>
              <a:t>client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One of the most commonly used designs is the </a:t>
            </a:r>
            <a:r>
              <a:rPr lang="en-US" b="1" dirty="0" smtClean="0"/>
              <a:t>client-server network</a:t>
            </a:r>
            <a:endParaRPr lang="en-US" dirty="0" smtClean="0"/>
          </a:p>
          <a:p>
            <a:pPr eaLnBrk="1" hangingPunct="1"/>
            <a:r>
              <a:rPr lang="en-US" dirty="0" smtClean="0"/>
              <a:t>If the computers that make up a network are close together (within a single department or building), then the network is referred to as a </a:t>
            </a:r>
            <a:r>
              <a:rPr lang="en-US" b="1" dirty="0" smtClean="0"/>
              <a:t>local area network (LAN)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B16C87-9E4D-4BF7-BAE6-1B734A911B5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Exploring the History of the World Wide Web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network that covers a wide area, such as several buildings or cities, is called a </a:t>
            </a:r>
            <a:r>
              <a:rPr lang="en-US" b="1" dirty="0" smtClean="0"/>
              <a:t>wide area network (WAN)</a:t>
            </a:r>
            <a:endParaRPr lang="en-US" dirty="0" smtClean="0"/>
          </a:p>
          <a:p>
            <a:pPr eaLnBrk="1" hangingPunct="1"/>
            <a:r>
              <a:rPr lang="en-US" dirty="0" smtClean="0"/>
              <a:t>The largest </a:t>
            </a:r>
            <a:r>
              <a:rPr lang="en-US" b="1" dirty="0" smtClean="0"/>
              <a:t>WAN</a:t>
            </a:r>
            <a:r>
              <a:rPr lang="en-US" dirty="0" smtClean="0"/>
              <a:t> in existence is the </a:t>
            </a:r>
            <a:r>
              <a:rPr lang="en-US" b="1" dirty="0" smtClean="0"/>
              <a:t>Internet</a:t>
            </a:r>
          </a:p>
          <a:p>
            <a:pPr eaLnBrk="1" hangingPunct="1"/>
            <a:r>
              <a:rPr lang="en-US" dirty="0" smtClean="0"/>
              <a:t>Today the Internet has grown to include an uncountable number of networks and hosts involving computers, mobile phones, PDAs, MP3 players, gaming systems, and television stations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80D55-0113-47B8-8311-38E58456017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Exploring the History of the World Wide Web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Timothy Berners-Lee and other researchers at the CERN nuclear research facility near Geneva, Switzerland laid the foundations for the </a:t>
            </a:r>
            <a:r>
              <a:rPr lang="en-US" sz="2800" b="1" dirty="0" smtClean="0"/>
              <a:t>World Wide Web</a:t>
            </a:r>
            <a:r>
              <a:rPr lang="en-US" sz="2800" dirty="0" smtClean="0"/>
              <a:t>, or the </a:t>
            </a:r>
            <a:r>
              <a:rPr lang="en-US" sz="2800" b="1" dirty="0" smtClean="0"/>
              <a:t>Web</a:t>
            </a:r>
            <a:r>
              <a:rPr lang="en-US" sz="2800" dirty="0" smtClean="0"/>
              <a:t>, in 1989</a:t>
            </a:r>
          </a:p>
          <a:p>
            <a:pPr eaLnBrk="1" hangingPunct="1"/>
            <a:r>
              <a:rPr lang="en-US" sz="2800" dirty="0" smtClean="0"/>
              <a:t>They developed a system of interconnected </a:t>
            </a:r>
            <a:r>
              <a:rPr lang="en-US" sz="2800" b="1" dirty="0" smtClean="0"/>
              <a:t>hypertext</a:t>
            </a:r>
            <a:r>
              <a:rPr lang="en-US" sz="2800" dirty="0" smtClean="0"/>
              <a:t> documents that allowed their users to easily navigate from one topic to another</a:t>
            </a:r>
          </a:p>
          <a:p>
            <a:r>
              <a:rPr lang="en-US" sz="2800" b="1" dirty="0"/>
              <a:t>Hypertext </a:t>
            </a:r>
            <a:r>
              <a:rPr lang="en-US" sz="2800" dirty="0"/>
              <a:t>is a method </a:t>
            </a:r>
            <a:r>
              <a:rPr lang="en-US" sz="2800" dirty="0" smtClean="0"/>
              <a:t>of organization </a:t>
            </a:r>
            <a:r>
              <a:rPr lang="en-US" sz="2800" dirty="0"/>
              <a:t>in which data sources are interconnected through a series of </a:t>
            </a:r>
            <a:r>
              <a:rPr lang="en-US" sz="2800" b="1" dirty="0"/>
              <a:t>links </a:t>
            </a:r>
            <a:r>
              <a:rPr lang="en-US" sz="2800" dirty="0"/>
              <a:t>or </a:t>
            </a:r>
            <a:r>
              <a:rPr lang="en-US" sz="2800" dirty="0" smtClean="0"/>
              <a:t>hyperlinks that </a:t>
            </a:r>
            <a:r>
              <a:rPr lang="en-US" sz="2800" dirty="0"/>
              <a:t>users can activate to jump from one piece of information to another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DB736-D378-4677-BED2-6E27A5AA4778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Pages and Web Servers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document on the World Wide Web is referred to as a </a:t>
            </a:r>
            <a:r>
              <a:rPr lang="en-US" b="1" smtClean="0"/>
              <a:t>Web page</a:t>
            </a:r>
            <a:endParaRPr lang="en-US" smtClean="0"/>
          </a:p>
          <a:p>
            <a:pPr eaLnBrk="1" hangingPunct="1"/>
            <a:r>
              <a:rPr lang="en-US" smtClean="0"/>
              <a:t>Web pages are stored on </a:t>
            </a:r>
            <a:r>
              <a:rPr lang="en-US" b="1" smtClean="0"/>
              <a:t>Web servers, </a:t>
            </a:r>
            <a:r>
              <a:rPr lang="en-US" smtClean="0"/>
              <a:t>which are computers that make Web pages available to any device connected to the Internet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Web browser</a:t>
            </a:r>
            <a:r>
              <a:rPr lang="en-US" smtClean="0"/>
              <a:t> retrieves the page from the Web server and renders it on the user’s computer or other device</a:t>
            </a:r>
          </a:p>
          <a:p>
            <a:pPr eaLnBrk="1" hangingPunct="1"/>
            <a:r>
              <a:rPr lang="en-US" smtClean="0"/>
              <a:t>The earliest browsers, known as </a:t>
            </a:r>
            <a:r>
              <a:rPr lang="en-US" b="1" smtClean="0"/>
              <a:t>text-based</a:t>
            </a:r>
            <a:r>
              <a:rPr lang="en-US" smtClean="0"/>
              <a:t> </a:t>
            </a:r>
            <a:r>
              <a:rPr lang="en-US" b="1" smtClean="0"/>
              <a:t>browsers</a:t>
            </a:r>
            <a:r>
              <a:rPr lang="en-US" smtClean="0"/>
              <a:t>, were incapable of displaying images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B3E06F-479A-4428-93D6-FCC4CEC7914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Tutorial.01</Template>
  <TotalTime>5281</TotalTime>
  <Words>2460</Words>
  <Application>Microsoft Office PowerPoint</Application>
  <PresentationFormat>On-screen Show (4:3)</PresentationFormat>
  <Paragraphs>325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2_Office Theme</vt:lpstr>
      <vt:lpstr>Tutorial 1 Getting Started with HTML5</vt:lpstr>
      <vt:lpstr>Objectives</vt:lpstr>
      <vt:lpstr>Objectives</vt:lpstr>
      <vt:lpstr>The Structure of an HTML5 Document</vt:lpstr>
      <vt:lpstr>Exploring the History of the World Wide Web</vt:lpstr>
      <vt:lpstr>Exploring the History of the World Wide Web</vt:lpstr>
      <vt:lpstr>Exploring the History of the World Wide Web</vt:lpstr>
      <vt:lpstr>Exploring the History of the World Wide Web</vt:lpstr>
      <vt:lpstr>Web Pages and Web Servers</vt:lpstr>
      <vt:lpstr>Introducing HTML</vt:lpstr>
      <vt:lpstr>The History of HTML</vt:lpstr>
      <vt:lpstr>The History of HTML</vt:lpstr>
      <vt:lpstr>The History of HTML</vt:lpstr>
      <vt:lpstr>The History of HTML</vt:lpstr>
      <vt:lpstr>The History of HTML</vt:lpstr>
      <vt:lpstr>The History of HTML</vt:lpstr>
      <vt:lpstr>HTML and Style Sheets</vt:lpstr>
      <vt:lpstr>Tools for Creating HTML Documents</vt:lpstr>
      <vt:lpstr>Entering Elements and Attributes</vt:lpstr>
      <vt:lpstr>Marking Elements with Tags</vt:lpstr>
      <vt:lpstr>Adding an Attribute to an Element</vt:lpstr>
      <vt:lpstr>White Space and HTML</vt:lpstr>
      <vt:lpstr>Exploring the Structure  of an HTML File</vt:lpstr>
      <vt:lpstr>The Structure of an HTML File</vt:lpstr>
      <vt:lpstr>The Structure of an HTML File</vt:lpstr>
      <vt:lpstr>Converting an HTML Document into XHTML</vt:lpstr>
      <vt:lpstr>The Document Type Declaration</vt:lpstr>
      <vt:lpstr>Defining the Page Title</vt:lpstr>
      <vt:lpstr>Adding Comments</vt:lpstr>
      <vt:lpstr>Adding Comments</vt:lpstr>
      <vt:lpstr>Displaying an HTML File</vt:lpstr>
      <vt:lpstr>Displaying an HTML File</vt:lpstr>
      <vt:lpstr>Defining the Structure  of the Page Body</vt:lpstr>
      <vt:lpstr>Defining the Structure  of the Page Body</vt:lpstr>
      <vt:lpstr>Marking Structural Elements  in HTML5</vt:lpstr>
      <vt:lpstr>Marking a Section  with the div Element</vt:lpstr>
      <vt:lpstr>Page Content Elements</vt:lpstr>
      <vt:lpstr>Working with Grouping Elements</vt:lpstr>
      <vt:lpstr>Working with Grouping Elements</vt:lpstr>
      <vt:lpstr>Marking Grouping Content</vt:lpstr>
      <vt:lpstr>Adding Headings</vt:lpstr>
      <vt:lpstr>Marking Paragraph Elements</vt:lpstr>
      <vt:lpstr>Marking a Block Quote</vt:lpstr>
      <vt:lpstr>Marking an Address</vt:lpstr>
      <vt:lpstr>Marking a List</vt:lpstr>
      <vt:lpstr>Description Lists</vt:lpstr>
      <vt:lpstr>Applying an External Style Sheet</vt:lpstr>
      <vt:lpstr>Linking to a JavaScript File</vt:lpstr>
      <vt:lpstr>Marking Text-Level Elements</vt:lpstr>
      <vt:lpstr>Using the Generic Elements  div and span</vt:lpstr>
      <vt:lpstr>Marking a Line Break</vt:lpstr>
      <vt:lpstr>Inserting an Inline Image</vt:lpstr>
      <vt:lpstr>Figures and Figure Captions</vt:lpstr>
      <vt:lpstr>Working with Character Sets  and Special Characters</vt:lpstr>
      <vt:lpstr>Working with Character Sets  and Special Characters</vt:lpstr>
      <vt:lpstr>Working with Character Sets  and Special Characters</vt:lpstr>
      <vt:lpstr>Working with Character Sets  and Special Characters</vt:lpstr>
      <vt:lpstr>Specifying a Character Set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Julia</cp:lastModifiedBy>
  <cp:revision>500</cp:revision>
  <dcterms:created xsi:type="dcterms:W3CDTF">2001-08-29T21:35:42Z</dcterms:created>
  <dcterms:modified xsi:type="dcterms:W3CDTF">2011-11-04T15:38:13Z</dcterms:modified>
</cp:coreProperties>
</file>