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7"/>
  </p:notesMasterIdLst>
  <p:sldIdLst>
    <p:sldId id="265" r:id="rId2"/>
    <p:sldId id="266" r:id="rId3"/>
    <p:sldId id="267" r:id="rId4"/>
    <p:sldId id="268" r:id="rId5"/>
    <p:sldId id="271" r:id="rId6"/>
    <p:sldId id="263" r:id="rId7"/>
    <p:sldId id="269" r:id="rId8"/>
    <p:sldId id="270" r:id="rId9"/>
    <p:sldId id="272" r:id="rId10"/>
    <p:sldId id="275" r:id="rId11"/>
    <p:sldId id="276" r:id="rId12"/>
    <p:sldId id="273" r:id="rId13"/>
    <p:sldId id="274" r:id="rId14"/>
    <p:sldId id="277" r:id="rId15"/>
    <p:sldId id="286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5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71070C-2BBD-425F-99DB-88B2AD2B6B02}" type="datetimeFigureOut">
              <a:rPr lang="en-US" smtClean="0"/>
              <a:pPr/>
              <a:t>9/16/2013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EA77A3-0768-45A9-8794-0535CBFF8CD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0560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See page R54 to learn about Understanding Percentages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EA77A3-0768-45A9-8794-0535CBFF8CDB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5A875-24FE-4B5C-AC6A-9B6EF8997B1A}" type="datetimeFigureOut">
              <a:rPr lang="en-US" smtClean="0"/>
              <a:pPr/>
              <a:t>9/16/2013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22268D0-0204-47E8-AC08-6854E435723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newsfla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5A875-24FE-4B5C-AC6A-9B6EF8997B1A}" type="datetimeFigureOut">
              <a:rPr lang="en-US" smtClean="0"/>
              <a:pPr/>
              <a:t>9/16/2013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268D0-0204-47E8-AC08-6854E43572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newsfla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322268D0-0204-47E8-AC08-6854E435723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5A875-24FE-4B5C-AC6A-9B6EF8997B1A}" type="datetimeFigureOut">
              <a:rPr lang="en-US" smtClean="0"/>
              <a:pPr/>
              <a:t>9/16/2013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newsfla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5A875-24FE-4B5C-AC6A-9B6EF8997B1A}" type="datetimeFigureOut">
              <a:rPr lang="en-US" smtClean="0"/>
              <a:pPr/>
              <a:t>9/16/2013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322268D0-0204-47E8-AC08-6854E435723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newsfla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5A875-24FE-4B5C-AC6A-9B6EF8997B1A}" type="datetimeFigureOut">
              <a:rPr lang="en-US" smtClean="0"/>
              <a:pPr/>
              <a:t>9/16/2013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22268D0-0204-47E8-AC08-6854E435723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newsfla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8F45A875-24FE-4B5C-AC6A-9B6EF8997B1A}" type="datetimeFigureOut">
              <a:rPr lang="en-US" smtClean="0"/>
              <a:pPr/>
              <a:t>9/16/2013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268D0-0204-47E8-AC08-6854E435723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newsfla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5A875-24FE-4B5C-AC6A-9B6EF8997B1A}" type="datetimeFigureOut">
              <a:rPr lang="en-US" smtClean="0"/>
              <a:pPr/>
              <a:t>9/16/2013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322268D0-0204-47E8-AC08-6854E435723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newsfla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5A875-24FE-4B5C-AC6A-9B6EF8997B1A}" type="datetimeFigureOut">
              <a:rPr lang="en-US" smtClean="0"/>
              <a:pPr/>
              <a:t>9/16/2013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322268D0-0204-47E8-AC08-6854E43572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newsfla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5A875-24FE-4B5C-AC6A-9B6EF8997B1A}" type="datetimeFigureOut">
              <a:rPr lang="en-US" smtClean="0"/>
              <a:pPr/>
              <a:t>9/16/2013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22268D0-0204-47E8-AC08-6854E43572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newsfla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22268D0-0204-47E8-AC08-6854E435723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5A875-24FE-4B5C-AC6A-9B6EF8997B1A}" type="datetimeFigureOut">
              <a:rPr lang="en-US" smtClean="0"/>
              <a:pPr/>
              <a:t>9/16/2013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newsfla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322268D0-0204-47E8-AC08-6854E435723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8F45A875-24FE-4B5C-AC6A-9B6EF8997B1A}" type="datetimeFigureOut">
              <a:rPr lang="en-US" smtClean="0"/>
              <a:pPr/>
              <a:t>9/16/2013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newsfla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8F45A875-24FE-4B5C-AC6A-9B6EF8997B1A}" type="datetimeFigureOut">
              <a:rPr lang="en-US" smtClean="0"/>
              <a:pPr/>
              <a:t>9/16/2013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22268D0-0204-47E8-AC08-6854E435723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newsflash/>
  </p:transition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you need to Know!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sz="2800" dirty="0" smtClean="0"/>
              <a:t>What does this mean?</a:t>
            </a:r>
          </a:p>
          <a:p>
            <a:endParaRPr lang="en-US" sz="2800" dirty="0" smtClean="0"/>
          </a:p>
          <a:p>
            <a:r>
              <a:rPr lang="en-US" sz="2800" dirty="0" smtClean="0"/>
              <a:t>What about interest?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OTHER CHARGE OPTIONS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4000" dirty="0" smtClean="0"/>
              <a:t>“90 Days same as Cash”</a:t>
            </a:r>
          </a:p>
          <a:p>
            <a:endParaRPr lang="en-US" dirty="0" smtClean="0"/>
          </a:p>
          <a:p>
            <a:r>
              <a:rPr lang="en-US" dirty="0" smtClean="0"/>
              <a:t>You have 90 days to pay without store charging interest</a:t>
            </a:r>
          </a:p>
          <a:p>
            <a:endParaRPr lang="en-US" dirty="0" smtClean="0"/>
          </a:p>
          <a:p>
            <a:r>
              <a:rPr lang="en-US" dirty="0" smtClean="0"/>
              <a:t>IF you are a DAY late, you pay all the BACK INTEREST!!!</a:t>
            </a:r>
          </a:p>
          <a:p>
            <a:endParaRPr lang="en-US" dirty="0" smtClean="0"/>
          </a:p>
          <a:p>
            <a:r>
              <a:rPr lang="en-US" dirty="0" smtClean="0"/>
              <a:t>Higher interest rate than usual</a:t>
            </a: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Will you be able to get credit?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400" dirty="0" smtClean="0">
                <a:solidFill>
                  <a:srgbClr val="000000"/>
                </a:solidFill>
                <a:cs typeface="Arial" charset="0"/>
              </a:rPr>
              <a:t>Several factors determine a person’s creditworthiness. When applying for credit:</a:t>
            </a:r>
          </a:p>
          <a:p>
            <a:pPr marL="685800" indent="-342900">
              <a:lnSpc>
                <a:spcPct val="90000"/>
              </a:lnSpc>
              <a:spcBef>
                <a:spcPct val="30000"/>
              </a:spcBef>
              <a:spcAft>
                <a:spcPct val="30000"/>
              </a:spcAft>
              <a:buFont typeface="Arial" charset="0"/>
              <a:buChar char="–"/>
            </a:pPr>
            <a:r>
              <a:rPr lang="en-US" sz="2400" dirty="0" smtClean="0">
                <a:solidFill>
                  <a:srgbClr val="000000"/>
                </a:solidFill>
                <a:cs typeface="Arial" charset="0"/>
              </a:rPr>
              <a:t>You will be asked to fill out a credit application.</a:t>
            </a:r>
          </a:p>
          <a:p>
            <a:pPr marL="685800" indent="-342900">
              <a:lnSpc>
                <a:spcPct val="90000"/>
              </a:lnSpc>
              <a:spcBef>
                <a:spcPct val="30000"/>
              </a:spcBef>
              <a:spcAft>
                <a:spcPct val="30000"/>
              </a:spcAft>
              <a:buFont typeface="Arial" charset="0"/>
              <a:buChar char="–"/>
            </a:pPr>
            <a:r>
              <a:rPr lang="en-US" sz="2400" dirty="0" smtClean="0">
                <a:solidFill>
                  <a:srgbClr val="000000"/>
                </a:solidFill>
                <a:cs typeface="Arial" charset="0"/>
              </a:rPr>
              <a:t>The lender will hire a </a:t>
            </a:r>
            <a:r>
              <a:rPr lang="en-US" sz="2400" b="1" dirty="0" smtClean="0">
                <a:solidFill>
                  <a:srgbClr val="000000"/>
                </a:solidFill>
                <a:cs typeface="Arial" charset="0"/>
                <a:hlinkClick r:id="" action="ppaction://noaction"/>
              </a:rPr>
              <a:t>credit bureau</a:t>
            </a:r>
            <a:r>
              <a:rPr lang="en-US" sz="2400" dirty="0" smtClean="0">
                <a:solidFill>
                  <a:srgbClr val="000000"/>
                </a:solidFill>
                <a:cs typeface="Arial" charset="0"/>
              </a:rPr>
              <a:t> to do a </a:t>
            </a:r>
            <a:r>
              <a:rPr lang="en-US" sz="2400" b="1" dirty="0" smtClean="0">
                <a:solidFill>
                  <a:srgbClr val="000000"/>
                </a:solidFill>
                <a:cs typeface="Arial" charset="0"/>
                <a:hlinkClick r:id="" action="ppaction://noaction"/>
              </a:rPr>
              <a:t>credit check</a:t>
            </a:r>
            <a:r>
              <a:rPr lang="en-US" sz="2400" dirty="0" smtClean="0">
                <a:solidFill>
                  <a:srgbClr val="000000"/>
                </a:solidFill>
                <a:cs typeface="Arial" charset="0"/>
              </a:rPr>
              <a:t>.</a:t>
            </a:r>
          </a:p>
          <a:p>
            <a:pPr marL="685800" indent="-342900">
              <a:lnSpc>
                <a:spcPct val="90000"/>
              </a:lnSpc>
              <a:spcBef>
                <a:spcPct val="30000"/>
              </a:spcBef>
              <a:spcAft>
                <a:spcPct val="30000"/>
              </a:spcAft>
              <a:buFont typeface="Arial" charset="0"/>
              <a:buChar char="–"/>
            </a:pPr>
            <a:r>
              <a:rPr lang="en-US" sz="2400" dirty="0" smtClean="0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The credit bureau will provide the creditor with a </a:t>
            </a:r>
            <a:r>
              <a:rPr lang="en-US" sz="2400" b="1" dirty="0" smtClean="0">
                <a:solidFill>
                  <a:srgbClr val="000000"/>
                </a:solidFill>
                <a:ea typeface="Times New Roman" pitchFamily="18" charset="0"/>
                <a:cs typeface="Arial" charset="0"/>
                <a:hlinkClick r:id="" action="ppaction://noaction"/>
              </a:rPr>
              <a:t>credit rating</a:t>
            </a:r>
            <a:r>
              <a:rPr lang="en-US" sz="2400" dirty="0" smtClean="0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 for you.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factors might negatively affect your credit score?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half" idx="2"/>
          </p:nvPr>
        </p:nvSpPr>
        <p:spPr>
          <a:xfrm>
            <a:off x="228600" y="990600"/>
            <a:ext cx="2590800" cy="5257800"/>
          </a:xfrm>
        </p:spPr>
        <p:txBody>
          <a:bodyPr/>
          <a:lstStyle/>
          <a:p>
            <a:r>
              <a:rPr lang="en-US" sz="1800" dirty="0" smtClean="0"/>
              <a:t>Higher the score, the less risk the person represents</a:t>
            </a:r>
          </a:p>
          <a:p>
            <a:r>
              <a:rPr lang="en-US" sz="1800" dirty="0" smtClean="0"/>
              <a:t>Higher scores get better interest rates</a:t>
            </a:r>
          </a:p>
          <a:p>
            <a:endParaRPr lang="en-US" dirty="0" smtClean="0"/>
          </a:p>
          <a:p>
            <a:r>
              <a:rPr lang="en-US" dirty="0" smtClean="0"/>
              <a:t>AnnualCreditReport.com</a:t>
            </a:r>
          </a:p>
          <a:p>
            <a:r>
              <a:rPr lang="en-US" dirty="0" smtClean="0"/>
              <a:t>Can get a free credit report every 12 months from:</a:t>
            </a:r>
          </a:p>
          <a:p>
            <a:pPr lvl="1">
              <a:buFont typeface="Arial" pitchFamily="34" charset="0"/>
              <a:buChar char="•"/>
            </a:pPr>
            <a:r>
              <a:rPr lang="en-US" sz="1800" dirty="0" smtClean="0"/>
              <a:t>Equifax</a:t>
            </a:r>
          </a:p>
          <a:p>
            <a:pPr lvl="1">
              <a:buFont typeface="Arial" pitchFamily="34" charset="0"/>
              <a:buChar char="•"/>
            </a:pPr>
            <a:r>
              <a:rPr lang="en-US" sz="1800" dirty="0" err="1" smtClean="0"/>
              <a:t>TransUnion</a:t>
            </a:r>
            <a:endParaRPr lang="en-US" sz="1800" dirty="0" smtClean="0"/>
          </a:p>
          <a:p>
            <a:pPr lvl="1">
              <a:buFont typeface="Arial" pitchFamily="34" charset="0"/>
              <a:buChar char="•"/>
            </a:pPr>
            <a:r>
              <a:rPr lang="en-US" sz="1800" dirty="0" smtClean="0"/>
              <a:t>Experian</a:t>
            </a:r>
          </a:p>
          <a:p>
            <a:endParaRPr lang="en-US" sz="2200" dirty="0" smtClean="0"/>
          </a:p>
          <a:p>
            <a:endParaRPr lang="en-US" sz="2200" dirty="0" smtClean="0"/>
          </a:p>
        </p:txBody>
      </p:sp>
      <p:pic>
        <p:nvPicPr>
          <p:cNvPr id="10" name="Picture 4" descr="101_GMH_ETT_874766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/>
          <a:srcRect l="2679" r="2679"/>
          <a:stretch>
            <a:fillRect/>
          </a:stretch>
        </p:blipFill>
        <p:spPr bwMode="auto"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048000" y="685800"/>
            <a:ext cx="5867400" cy="762000"/>
          </a:xfrm>
        </p:spPr>
        <p:txBody>
          <a:bodyPr/>
          <a:lstStyle/>
          <a:p>
            <a:r>
              <a:rPr lang="en-US" dirty="0" smtClean="0"/>
              <a:t>What hurts your credit rating?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Late payments</a:t>
            </a:r>
          </a:p>
          <a:p>
            <a:r>
              <a:rPr lang="en-US" sz="2400" dirty="0" smtClean="0"/>
              <a:t>High debt-to-income ratio</a:t>
            </a:r>
          </a:p>
          <a:p>
            <a:r>
              <a:rPr lang="en-US" sz="2400" dirty="0" smtClean="0"/>
              <a:t>Having many open accounts</a:t>
            </a:r>
          </a:p>
          <a:p>
            <a:r>
              <a:rPr lang="en-US" sz="2400" dirty="0" smtClean="0"/>
              <a:t>Previous bankruptcy</a:t>
            </a:r>
          </a:p>
          <a:p>
            <a:r>
              <a:rPr lang="en-US" sz="2400" dirty="0" smtClean="0"/>
              <a:t>Unemployment</a:t>
            </a:r>
          </a:p>
          <a:p>
            <a:r>
              <a:rPr lang="en-US" sz="2400" dirty="0" smtClean="0"/>
              <a:t>Legal trouble</a:t>
            </a:r>
            <a:endParaRPr lang="en-US" sz="2400" dirty="0"/>
          </a:p>
        </p:txBody>
      </p:sp>
      <p:pic>
        <p:nvPicPr>
          <p:cNvPr id="31746" name="Picture 2" descr="http://www.debt-management.com/images/progra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0400" y="1981200"/>
            <a:ext cx="2286000" cy="3139807"/>
          </a:xfrm>
          <a:prstGeom prst="rect">
            <a:avLst/>
          </a:prstGeom>
          <a:noFill/>
        </p:spPr>
      </p:pic>
      <p:pic>
        <p:nvPicPr>
          <p:cNvPr id="31748" name="Picture 4" descr="http://www.lavellelaw.com/newsletters/images/bankruptcy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38800" y="1676400"/>
            <a:ext cx="3276600" cy="3149491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smtClean="0"/>
              <a:t>Secured Loan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Unsecured Loan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/>
              <a:t>Backed up with collateral.</a:t>
            </a:r>
          </a:p>
          <a:p>
            <a:r>
              <a:rPr lang="en-US" dirty="0" smtClean="0"/>
              <a:t>Can be the item being purchased (house, car, etc.)</a:t>
            </a:r>
          </a:p>
          <a:p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Guaranteed only by a promise to repay it.</a:t>
            </a:r>
          </a:p>
          <a:p>
            <a:r>
              <a:rPr lang="en-US" dirty="0" smtClean="0"/>
              <a:t>Not backed with Collateral.</a:t>
            </a:r>
          </a:p>
          <a:p>
            <a:r>
              <a:rPr lang="en-US" dirty="0" smtClean="0"/>
              <a:t>Interest rate is usually higher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Loans</a:t>
            </a:r>
            <a:endParaRPr lang="en-US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Responsibilities of a Borrower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685800" indent="-342900">
              <a:lnSpc>
                <a:spcPct val="90000"/>
              </a:lnSpc>
              <a:spcBef>
                <a:spcPct val="30000"/>
              </a:spcBef>
              <a:spcAft>
                <a:spcPct val="30000"/>
              </a:spcAft>
            </a:pPr>
            <a:r>
              <a:rPr lang="en-US" sz="3200" dirty="0" smtClean="0">
                <a:solidFill>
                  <a:srgbClr val="000000"/>
                </a:solidFill>
                <a:cs typeface="Arial" charset="0"/>
              </a:rPr>
              <a:t>Paying your debts on time</a:t>
            </a:r>
          </a:p>
          <a:p>
            <a:pPr marL="685800" indent="-342900">
              <a:lnSpc>
                <a:spcPct val="90000"/>
              </a:lnSpc>
              <a:spcBef>
                <a:spcPct val="30000"/>
              </a:spcBef>
              <a:spcAft>
                <a:spcPct val="30000"/>
              </a:spcAft>
            </a:pPr>
            <a:r>
              <a:rPr lang="en-US" sz="3200" dirty="0" smtClean="0">
                <a:solidFill>
                  <a:srgbClr val="000000"/>
                </a:solidFill>
                <a:cs typeface="Arial" charset="0"/>
              </a:rPr>
              <a:t>Keeping a complete record of all the charges you have made</a:t>
            </a:r>
          </a:p>
          <a:p>
            <a:pPr marL="685800" indent="-342900">
              <a:lnSpc>
                <a:spcPct val="90000"/>
              </a:lnSpc>
              <a:spcBef>
                <a:spcPct val="30000"/>
              </a:spcBef>
              <a:spcAft>
                <a:spcPct val="30000"/>
              </a:spcAft>
            </a:pPr>
            <a:r>
              <a:rPr lang="en-US" sz="3200" dirty="0" smtClean="0">
                <a:solidFill>
                  <a:srgbClr val="000000"/>
                </a:solidFill>
                <a:cs typeface="Arial" charset="0"/>
              </a:rPr>
              <a:t>Notifying the issuer if your card has been lost or stolen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Personal Bankruptcy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5026152"/>
          </a:xfrm>
        </p:spPr>
        <p:txBody>
          <a:bodyPr>
            <a:normAutofit/>
          </a:bodyPr>
          <a:lstStyle/>
          <a:p>
            <a:r>
              <a:rPr lang="en-US" dirty="0" smtClean="0"/>
              <a:t>Bankruptcy—the state of legally having been declared unable to pay off debts owed with available income. </a:t>
            </a:r>
          </a:p>
          <a:p>
            <a:r>
              <a:rPr lang="en-US" dirty="0" smtClean="0"/>
              <a:t>Used only as last resort!</a:t>
            </a:r>
          </a:p>
          <a:p>
            <a:r>
              <a:rPr lang="en-US" sz="2400" dirty="0" smtClean="0">
                <a:solidFill>
                  <a:srgbClr val="000000"/>
                </a:solidFill>
                <a:cs typeface="Arial" charset="0"/>
              </a:rPr>
              <a:t>When bankruptcy is approved through bankruptcy court, debtors must give up most of what they own, which is then distributed to the creditors.</a:t>
            </a:r>
          </a:p>
          <a:p>
            <a:pPr marL="685800" indent="-342900">
              <a:lnSpc>
                <a:spcPct val="90000"/>
              </a:lnSpc>
              <a:spcBef>
                <a:spcPct val="30000"/>
              </a:spcBef>
              <a:spcAft>
                <a:spcPct val="30000"/>
              </a:spcAft>
              <a:buFont typeface="Arial" charset="0"/>
              <a:buChar char="–"/>
            </a:pPr>
            <a:r>
              <a:rPr lang="en-US" sz="2400" dirty="0" smtClean="0">
                <a:solidFill>
                  <a:srgbClr val="000000"/>
                </a:solidFill>
                <a:cs typeface="Arial" charset="0"/>
              </a:rPr>
              <a:t>By law, certain debts, such as taxes, must continue to be paid.</a:t>
            </a:r>
          </a:p>
          <a:p>
            <a:pPr marL="685800" indent="-342900">
              <a:lnSpc>
                <a:spcPct val="90000"/>
              </a:lnSpc>
              <a:spcBef>
                <a:spcPct val="30000"/>
              </a:spcBef>
              <a:spcAft>
                <a:spcPct val="30000"/>
              </a:spcAft>
              <a:buFont typeface="Arial" charset="0"/>
              <a:buChar char="–"/>
            </a:pPr>
            <a:r>
              <a:rPr lang="en-US" sz="2400" dirty="0" smtClean="0">
                <a:solidFill>
                  <a:srgbClr val="000000"/>
                </a:solidFill>
                <a:cs typeface="Arial" charset="0"/>
              </a:rPr>
              <a:t>Bankruptcy proceedings remain on your credit record for 10 years.</a:t>
            </a:r>
          </a:p>
          <a:p>
            <a:endParaRPr lang="en-US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/>
              <a:t>Credit </a:t>
            </a:r>
            <a:r>
              <a:rPr smtClean="0"/>
              <a:t>Cards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vs. Debit Cards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Like charge accounts</a:t>
            </a:r>
          </a:p>
          <a:p>
            <a:r>
              <a:rPr lang="en-US" dirty="0" smtClean="0"/>
              <a:t>Can be used at most stores in U.S. and even foreign countries</a:t>
            </a:r>
          </a:p>
          <a:p>
            <a:pPr lvl="1"/>
            <a:r>
              <a:rPr lang="en-US" dirty="0" smtClean="0"/>
              <a:t>Examples: Visa, </a:t>
            </a:r>
            <a:r>
              <a:rPr lang="en-US" dirty="0" err="1" smtClean="0"/>
              <a:t>Mastercard</a:t>
            </a:r>
            <a:endParaRPr lang="en-US" dirty="0" smtClean="0"/>
          </a:p>
          <a:p>
            <a:r>
              <a:rPr lang="en-US" dirty="0" smtClean="0"/>
              <a:t>Can borrow cash (like access to a loan)</a:t>
            </a:r>
          </a:p>
          <a:p>
            <a:r>
              <a:rPr lang="en-US" dirty="0" smtClean="0"/>
              <a:t>Must provide a signature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Electronic transactions </a:t>
            </a:r>
            <a:r>
              <a:rPr lang="en-US" i="1" dirty="0" smtClean="0"/>
              <a:t>from your bank account</a:t>
            </a:r>
          </a:p>
          <a:p>
            <a:r>
              <a:rPr lang="en-US" dirty="0" smtClean="0"/>
              <a:t>Need a PIN instead of signature</a:t>
            </a:r>
          </a:p>
          <a:p>
            <a:r>
              <a:rPr lang="en-US" dirty="0" smtClean="0"/>
              <a:t>Do NOT provide loans or credit!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Compare &amp; Contrast</a:t>
            </a:r>
            <a:endParaRPr lang="en-US" dirty="0"/>
          </a:p>
        </p:txBody>
      </p:sp>
      <p:pic>
        <p:nvPicPr>
          <p:cNvPr id="5122" name="Picture 2" descr="http://philadelphia.metblogs.com/archives/images/2006/07/credit-card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10400" y="0"/>
            <a:ext cx="1938867" cy="1454150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914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Finance Charges &amp; Annual Percentage Rate</a:t>
            </a:r>
            <a:br>
              <a:rPr lang="en-US" dirty="0" smtClean="0"/>
            </a:br>
            <a:r>
              <a:rPr lang="en-US" dirty="0" smtClean="0"/>
              <a:t>(The cost of credit)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Finance charge – cost of credit expressed monthly in dollars and cents</a:t>
            </a:r>
          </a:p>
          <a:p>
            <a:pPr lvl="1"/>
            <a:r>
              <a:rPr lang="en-US" sz="1900" dirty="0" smtClean="0">
                <a:solidFill>
                  <a:srgbClr val="000000"/>
                </a:solidFill>
                <a:cs typeface="Arial" charset="0"/>
              </a:rPr>
              <a:t>Interest costs plus any other charges connected with credit are taken into account.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Annual Percentage Rate (APR)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Cost of credit expressed as a yearly percentage.</a:t>
            </a:r>
          </a:p>
          <a:p>
            <a:endParaRPr lang="en-US" dirty="0" smtClean="0"/>
          </a:p>
          <a:p>
            <a:r>
              <a:rPr lang="en-US" dirty="0" smtClean="0"/>
              <a:t>What does that mean?</a:t>
            </a:r>
          </a:p>
          <a:p>
            <a:endParaRPr lang="en-US" dirty="0" smtClean="0"/>
          </a:p>
          <a:p>
            <a:r>
              <a:rPr lang="en-US" dirty="0" smtClean="0"/>
              <a:t>A company that charges 18% APR would charge you $18 ANNUALLY for every $100 unpaid throughout the year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Stores have to pay a percentage of credit purchases to the company that issued the card.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990600"/>
            <a:ext cx="2667000" cy="5257800"/>
          </a:xfrm>
        </p:spPr>
        <p:txBody>
          <a:bodyPr/>
          <a:lstStyle/>
          <a:p>
            <a:r>
              <a:rPr lang="en-US" sz="2400" b="1" i="1" u="sng" dirty="0" smtClean="0"/>
              <a:t>Did you know?</a:t>
            </a:r>
          </a:p>
          <a:p>
            <a:r>
              <a:rPr lang="en-US" sz="2400" dirty="0" smtClean="0"/>
              <a:t>Why would they accept credit cards?</a:t>
            </a:r>
          </a:p>
          <a:p>
            <a:r>
              <a:rPr lang="en-US" sz="2400" dirty="0" smtClean="0"/>
              <a:t>How does this charge get passed on to consumers?</a:t>
            </a:r>
          </a:p>
          <a:p>
            <a:endParaRPr lang="en-US" dirty="0" smtClean="0"/>
          </a:p>
        </p:txBody>
      </p:sp>
      <p:pic>
        <p:nvPicPr>
          <p:cNvPr id="28676" name="Picture 4" descr="http://plancksconstant.org/blog1/image/cc_transacti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4195496"/>
            <a:ext cx="1712841" cy="2281504"/>
          </a:xfrm>
          <a:prstGeom prst="rect">
            <a:avLst/>
          </a:prstGeom>
          <a:noFill/>
        </p:spPr>
      </p:pic>
      <p:pic>
        <p:nvPicPr>
          <p:cNvPr id="28678" name="Picture 6" descr="http://www.greenmtmall.com/mall_%20stor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29000" y="685800"/>
            <a:ext cx="4886489" cy="3657600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Applying for credit</a:t>
            </a:r>
            <a:endParaRPr lang="en-US" sz="32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Section 3</a:t>
            </a:r>
            <a:endParaRPr lang="en-US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228600" y="838200"/>
            <a:ext cx="2667000" cy="990600"/>
          </a:xfrm>
        </p:spPr>
        <p:txBody>
          <a:bodyPr/>
          <a:lstStyle/>
          <a:p>
            <a:r>
              <a:rPr lang="en-US" sz="2800" dirty="0" smtClean="0"/>
              <a:t>What would you do?</a:t>
            </a:r>
            <a:endParaRPr lang="en-US" sz="2800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pPr algn="ctr"/>
            <a:r>
              <a:rPr lang="en-US" sz="2800" dirty="0" smtClean="0"/>
              <a:t>What factors in to your decision?</a:t>
            </a:r>
          </a:p>
          <a:p>
            <a:pPr algn="ctr"/>
            <a:endParaRPr lang="en-US" sz="2800" dirty="0" smtClean="0"/>
          </a:p>
          <a:p>
            <a:pPr algn="ctr"/>
            <a:r>
              <a:rPr lang="en-US" sz="2800" dirty="0" smtClean="0"/>
              <a:t>How long would you give them to pay it back?</a:t>
            </a:r>
          </a:p>
          <a:p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3200" i="1" dirty="0" smtClean="0"/>
              <a:t>A friend wants to borrow money from you.  Would you lend it to him or her?</a:t>
            </a:r>
            <a:endParaRPr lang="en-US" sz="3200" i="1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Vocabulary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Credit Bureau – private business that investigates a person to determine the risk involved in lending to that person.</a:t>
            </a:r>
          </a:p>
          <a:p>
            <a:endParaRPr lang="en-US" dirty="0" smtClean="0"/>
          </a:p>
          <a:p>
            <a:r>
              <a:rPr lang="en-US" dirty="0" smtClean="0"/>
              <a:t>Credit Check – Investigation of a person’s income, current debts, personal life, and past history of borrowing and repaying debts.</a:t>
            </a:r>
          </a:p>
          <a:p>
            <a:endParaRPr lang="en-US" dirty="0" smtClean="0"/>
          </a:p>
          <a:p>
            <a:r>
              <a:rPr lang="en-US" dirty="0" smtClean="0"/>
              <a:t>Credit rating – rating of the risk involved in lending to a person or business</a:t>
            </a:r>
            <a:endParaRPr lang="en-US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Four C’s of Creditworthiness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87375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Capacity to Pay ~ How much debt do you have in relation to your income.</a:t>
            </a:r>
          </a:p>
          <a:p>
            <a:endParaRPr lang="en-US" dirty="0" smtClean="0"/>
          </a:p>
          <a:p>
            <a:r>
              <a:rPr lang="en-US" dirty="0" smtClean="0"/>
              <a:t>Character ~ financial reputation as a reliable and trustworthy person.</a:t>
            </a:r>
          </a:p>
          <a:p>
            <a:endParaRPr lang="en-US" dirty="0" smtClean="0"/>
          </a:p>
          <a:p>
            <a:r>
              <a:rPr lang="en-US" dirty="0" smtClean="0"/>
              <a:t>Collateral ~ something of value that a borrower lets the lender claim if a loan is not repaid.</a:t>
            </a:r>
          </a:p>
          <a:p>
            <a:endParaRPr lang="en-US" dirty="0" smtClean="0"/>
          </a:p>
          <a:p>
            <a:r>
              <a:rPr lang="en-US" dirty="0" smtClean="0"/>
              <a:t>Cosigner (if needed) ~person who signs the loan with you and promises to repay if you do not.</a:t>
            </a:r>
            <a:endParaRPr lang="en-US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612</TotalTime>
  <Words>687</Words>
  <Application>Microsoft Office PowerPoint</Application>
  <PresentationFormat>On-screen Show (4:3)</PresentationFormat>
  <Paragraphs>104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Civic</vt:lpstr>
      <vt:lpstr>What you need to Know!</vt:lpstr>
      <vt:lpstr>Compare &amp; Contrast</vt:lpstr>
      <vt:lpstr>Finance Charges &amp; Annual Percentage Rate (The cost of credit)</vt:lpstr>
      <vt:lpstr>Annual Percentage Rate (APR)</vt:lpstr>
      <vt:lpstr>Stores have to pay a percentage of credit purchases to the company that issued the card. </vt:lpstr>
      <vt:lpstr>Section 3</vt:lpstr>
      <vt:lpstr>What would you do?</vt:lpstr>
      <vt:lpstr>Some Vocabulary</vt:lpstr>
      <vt:lpstr>Four C’s of Creditworthiness</vt:lpstr>
      <vt:lpstr>Will you be able to get credit?</vt:lpstr>
      <vt:lpstr>What factors might negatively affect your credit score?</vt:lpstr>
      <vt:lpstr>What hurts your credit rating?</vt:lpstr>
      <vt:lpstr>Types of Loans</vt:lpstr>
      <vt:lpstr>Responsibilities of a Borrower</vt:lpstr>
      <vt:lpstr>Personal Bankruptcy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4-Section 2</dc:title>
  <dc:creator>owner</dc:creator>
  <cp:lastModifiedBy>LPS</cp:lastModifiedBy>
  <cp:revision>48</cp:revision>
  <dcterms:created xsi:type="dcterms:W3CDTF">2008-10-08T07:57:58Z</dcterms:created>
  <dcterms:modified xsi:type="dcterms:W3CDTF">2013-09-16T14:59:59Z</dcterms:modified>
</cp:coreProperties>
</file>