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23"/>
  </p:notesMasterIdLst>
  <p:handoutMasterIdLst>
    <p:handoutMasterId r:id="rId24"/>
  </p:handoutMasterIdLst>
  <p:sldIdLst>
    <p:sldId id="285" r:id="rId2"/>
    <p:sldId id="256" r:id="rId3"/>
    <p:sldId id="258" r:id="rId4"/>
    <p:sldId id="264" r:id="rId5"/>
    <p:sldId id="259" r:id="rId6"/>
    <p:sldId id="261" r:id="rId7"/>
    <p:sldId id="260" r:id="rId8"/>
    <p:sldId id="265" r:id="rId9"/>
    <p:sldId id="266" r:id="rId10"/>
    <p:sldId id="271" r:id="rId11"/>
    <p:sldId id="272" r:id="rId12"/>
    <p:sldId id="289" r:id="rId13"/>
    <p:sldId id="270" r:id="rId14"/>
    <p:sldId id="274" r:id="rId15"/>
    <p:sldId id="275" r:id="rId16"/>
    <p:sldId id="280" r:id="rId17"/>
    <p:sldId id="284" r:id="rId18"/>
    <p:sldId id="283" r:id="rId19"/>
    <p:sldId id="286" r:id="rId20"/>
    <p:sldId id="287" r:id="rId21"/>
    <p:sldId id="288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BA00"/>
    <a:srgbClr val="D9DD89"/>
    <a:srgbClr val="FFFFAF"/>
    <a:srgbClr val="4D4D4D"/>
    <a:srgbClr val="663300"/>
    <a:srgbClr val="63A0D7"/>
    <a:srgbClr val="230F9D"/>
    <a:srgbClr val="FF15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86491" autoAdjust="0"/>
  </p:normalViewPr>
  <p:slideViewPr>
    <p:cSldViewPr>
      <p:cViewPr varScale="1">
        <p:scale>
          <a:sx n="71" d="100"/>
          <a:sy n="71" d="100"/>
        </p:scale>
        <p:origin x="80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3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788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EBE0D2-EE53-404D-9B0D-C40140B3A0B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10FCAF-9142-4599-8401-12AAEBA2A024}">
      <dgm:prSet phldrT="[Text]"/>
      <dgm:spPr/>
      <dgm:t>
        <a:bodyPr/>
        <a:lstStyle/>
        <a:p>
          <a:r>
            <a:rPr lang="en-US" dirty="0" smtClean="0"/>
            <a:t>Land (Natural)</a:t>
          </a:r>
          <a:endParaRPr lang="en-US" dirty="0"/>
        </a:p>
      </dgm:t>
    </dgm:pt>
    <dgm:pt modelId="{39239C46-C527-42EF-A831-9E306E3A7F2D}" type="parTrans" cxnId="{E62EF3DD-9C25-4F42-9D58-F400D2739973}">
      <dgm:prSet/>
      <dgm:spPr/>
      <dgm:t>
        <a:bodyPr/>
        <a:lstStyle/>
        <a:p>
          <a:endParaRPr lang="en-US"/>
        </a:p>
      </dgm:t>
    </dgm:pt>
    <dgm:pt modelId="{C2CCEDBE-DCD8-46FF-93E8-C8A019D4BBEA}" type="sibTrans" cxnId="{E62EF3DD-9C25-4F42-9D58-F400D2739973}">
      <dgm:prSet/>
      <dgm:spPr/>
      <dgm:t>
        <a:bodyPr/>
        <a:lstStyle/>
        <a:p>
          <a:endParaRPr lang="en-US"/>
        </a:p>
      </dgm:t>
    </dgm:pt>
    <dgm:pt modelId="{B72A2832-009D-4CBE-BCF6-A83674D66A85}">
      <dgm:prSet phldrT="[Text]" phldr="1"/>
      <dgm:spPr/>
      <dgm:t>
        <a:bodyPr/>
        <a:lstStyle/>
        <a:p>
          <a:endParaRPr lang="en-US"/>
        </a:p>
      </dgm:t>
    </dgm:pt>
    <dgm:pt modelId="{BCA51744-F67F-444B-902B-435F87ED3647}" type="parTrans" cxnId="{B7EEA345-1E41-455B-8457-01D772D9B802}">
      <dgm:prSet/>
      <dgm:spPr/>
      <dgm:t>
        <a:bodyPr/>
        <a:lstStyle/>
        <a:p>
          <a:endParaRPr lang="en-US"/>
        </a:p>
      </dgm:t>
    </dgm:pt>
    <dgm:pt modelId="{2B241CC6-44E9-4E46-9ABA-4694378BB35D}" type="sibTrans" cxnId="{B7EEA345-1E41-455B-8457-01D772D9B802}">
      <dgm:prSet/>
      <dgm:spPr/>
      <dgm:t>
        <a:bodyPr/>
        <a:lstStyle/>
        <a:p>
          <a:endParaRPr lang="en-US"/>
        </a:p>
      </dgm:t>
    </dgm:pt>
    <dgm:pt modelId="{32E410B6-7E6F-43F7-9064-F3DE51A4C58B}">
      <dgm:prSet phldrT="[Text]" phldr="1"/>
      <dgm:spPr/>
      <dgm:t>
        <a:bodyPr/>
        <a:lstStyle/>
        <a:p>
          <a:endParaRPr lang="en-US"/>
        </a:p>
      </dgm:t>
    </dgm:pt>
    <dgm:pt modelId="{E44AB2E0-517E-4C7B-816C-6D27436A763C}" type="parTrans" cxnId="{35CB48A5-A2E0-4F01-9570-4D975B715886}">
      <dgm:prSet/>
      <dgm:spPr/>
      <dgm:t>
        <a:bodyPr/>
        <a:lstStyle/>
        <a:p>
          <a:endParaRPr lang="en-US"/>
        </a:p>
      </dgm:t>
    </dgm:pt>
    <dgm:pt modelId="{06B9AF0F-893F-4CBB-85E9-8533BD733FCA}" type="sibTrans" cxnId="{35CB48A5-A2E0-4F01-9570-4D975B715886}">
      <dgm:prSet/>
      <dgm:spPr/>
      <dgm:t>
        <a:bodyPr/>
        <a:lstStyle/>
        <a:p>
          <a:endParaRPr lang="en-US"/>
        </a:p>
      </dgm:t>
    </dgm:pt>
    <dgm:pt modelId="{74BE585C-8534-4976-8E38-2D0EA88FEB69}">
      <dgm:prSet phldrT="[Text]"/>
      <dgm:spPr/>
      <dgm:t>
        <a:bodyPr/>
        <a:lstStyle/>
        <a:p>
          <a:r>
            <a:rPr lang="en-US" dirty="0" smtClean="0"/>
            <a:t>Labor</a:t>
          </a:r>
        </a:p>
        <a:p>
          <a:r>
            <a:rPr lang="en-US" dirty="0" smtClean="0"/>
            <a:t>(Human)</a:t>
          </a:r>
          <a:endParaRPr lang="en-US" dirty="0"/>
        </a:p>
      </dgm:t>
    </dgm:pt>
    <dgm:pt modelId="{2C778993-51F6-4801-9609-D10D18437027}" type="parTrans" cxnId="{4DB086D4-14D9-47C9-B66F-C08BB2AD7039}">
      <dgm:prSet/>
      <dgm:spPr/>
      <dgm:t>
        <a:bodyPr/>
        <a:lstStyle/>
        <a:p>
          <a:endParaRPr lang="en-US"/>
        </a:p>
      </dgm:t>
    </dgm:pt>
    <dgm:pt modelId="{3BD9CF4F-207C-46AB-9E77-5C4E879AC63B}" type="sibTrans" cxnId="{4DB086D4-14D9-47C9-B66F-C08BB2AD7039}">
      <dgm:prSet/>
      <dgm:spPr/>
      <dgm:t>
        <a:bodyPr/>
        <a:lstStyle/>
        <a:p>
          <a:endParaRPr lang="en-US"/>
        </a:p>
      </dgm:t>
    </dgm:pt>
    <dgm:pt modelId="{80218857-89EC-44DF-82BE-4C5E955FA6A7}">
      <dgm:prSet phldrT="[Text]" phldr="1"/>
      <dgm:spPr/>
      <dgm:t>
        <a:bodyPr/>
        <a:lstStyle/>
        <a:p>
          <a:endParaRPr lang="en-US"/>
        </a:p>
      </dgm:t>
    </dgm:pt>
    <dgm:pt modelId="{C72892BF-212A-4050-9AC6-ECA0B0848F6B}" type="parTrans" cxnId="{BCE332EA-0B43-4D61-B249-873B54718304}">
      <dgm:prSet/>
      <dgm:spPr/>
      <dgm:t>
        <a:bodyPr/>
        <a:lstStyle/>
        <a:p>
          <a:endParaRPr lang="en-US"/>
        </a:p>
      </dgm:t>
    </dgm:pt>
    <dgm:pt modelId="{5471A5BB-F2D0-4D34-9008-686EC5456E5F}" type="sibTrans" cxnId="{BCE332EA-0B43-4D61-B249-873B54718304}">
      <dgm:prSet/>
      <dgm:spPr/>
      <dgm:t>
        <a:bodyPr/>
        <a:lstStyle/>
        <a:p>
          <a:endParaRPr lang="en-US"/>
        </a:p>
      </dgm:t>
    </dgm:pt>
    <dgm:pt modelId="{F844559C-8CDB-42D6-B534-C5A5DA92EAD3}">
      <dgm:prSet phldrT="[Text]" phldr="1"/>
      <dgm:spPr/>
      <dgm:t>
        <a:bodyPr/>
        <a:lstStyle/>
        <a:p>
          <a:endParaRPr lang="en-US"/>
        </a:p>
      </dgm:t>
    </dgm:pt>
    <dgm:pt modelId="{4025397C-8850-4DE5-AFA8-D55CEFCD6049}" type="parTrans" cxnId="{C3D80AC3-C552-4FFB-9B0B-6C3955594C3A}">
      <dgm:prSet/>
      <dgm:spPr/>
      <dgm:t>
        <a:bodyPr/>
        <a:lstStyle/>
        <a:p>
          <a:endParaRPr lang="en-US"/>
        </a:p>
      </dgm:t>
    </dgm:pt>
    <dgm:pt modelId="{23909E52-0150-49F6-9277-4DC811B667D1}" type="sibTrans" cxnId="{C3D80AC3-C552-4FFB-9B0B-6C3955594C3A}">
      <dgm:prSet/>
      <dgm:spPr/>
      <dgm:t>
        <a:bodyPr/>
        <a:lstStyle/>
        <a:p>
          <a:endParaRPr lang="en-US"/>
        </a:p>
      </dgm:t>
    </dgm:pt>
    <dgm:pt modelId="{DABE835C-432E-48F4-8F83-39B771A7E3E1}">
      <dgm:prSet phldrT="[Text]"/>
      <dgm:spPr/>
      <dgm:t>
        <a:bodyPr/>
        <a:lstStyle/>
        <a:p>
          <a:r>
            <a:rPr lang="en-US" dirty="0" smtClean="0"/>
            <a:t>Capital	</a:t>
          </a:r>
          <a:endParaRPr lang="en-US" dirty="0"/>
        </a:p>
      </dgm:t>
    </dgm:pt>
    <dgm:pt modelId="{E4A176FE-7C6E-4988-8314-7B9846E96B68}" type="parTrans" cxnId="{388BA2F0-6B8B-4DB6-9F88-9D250F5C3C69}">
      <dgm:prSet/>
      <dgm:spPr/>
      <dgm:t>
        <a:bodyPr/>
        <a:lstStyle/>
        <a:p>
          <a:endParaRPr lang="en-US"/>
        </a:p>
      </dgm:t>
    </dgm:pt>
    <dgm:pt modelId="{98B9B91A-194F-473D-831D-7E0E7DE15566}" type="sibTrans" cxnId="{388BA2F0-6B8B-4DB6-9F88-9D250F5C3C69}">
      <dgm:prSet/>
      <dgm:spPr/>
      <dgm:t>
        <a:bodyPr/>
        <a:lstStyle/>
        <a:p>
          <a:endParaRPr lang="en-US"/>
        </a:p>
      </dgm:t>
    </dgm:pt>
    <dgm:pt modelId="{286D131A-1FE4-4F5D-96A3-9CA354A65A01}">
      <dgm:prSet phldrT="[Text]" phldr="1"/>
      <dgm:spPr/>
      <dgm:t>
        <a:bodyPr/>
        <a:lstStyle/>
        <a:p>
          <a:endParaRPr lang="en-US"/>
        </a:p>
      </dgm:t>
    </dgm:pt>
    <dgm:pt modelId="{0B85B3C8-8D4D-4871-A432-93063B07BE2F}" type="parTrans" cxnId="{34A63492-6CD4-4057-B98F-1A2FFFB89198}">
      <dgm:prSet/>
      <dgm:spPr/>
      <dgm:t>
        <a:bodyPr/>
        <a:lstStyle/>
        <a:p>
          <a:endParaRPr lang="en-US"/>
        </a:p>
      </dgm:t>
    </dgm:pt>
    <dgm:pt modelId="{1D08EE79-08EE-4C22-8F2E-268FD1B4D50B}" type="sibTrans" cxnId="{34A63492-6CD4-4057-B98F-1A2FFFB89198}">
      <dgm:prSet/>
      <dgm:spPr/>
      <dgm:t>
        <a:bodyPr/>
        <a:lstStyle/>
        <a:p>
          <a:endParaRPr lang="en-US"/>
        </a:p>
      </dgm:t>
    </dgm:pt>
    <dgm:pt modelId="{EBA77544-E06F-461F-89C8-6319D6908870}">
      <dgm:prSet phldrT="[Text]" phldr="1"/>
      <dgm:spPr/>
      <dgm:t>
        <a:bodyPr/>
        <a:lstStyle/>
        <a:p>
          <a:endParaRPr lang="en-US"/>
        </a:p>
      </dgm:t>
    </dgm:pt>
    <dgm:pt modelId="{22E81E02-610C-4AA1-B873-BE94F3C6EB2B}" type="parTrans" cxnId="{DF92BC48-6472-417F-A294-0301438CE41E}">
      <dgm:prSet/>
      <dgm:spPr/>
      <dgm:t>
        <a:bodyPr/>
        <a:lstStyle/>
        <a:p>
          <a:endParaRPr lang="en-US"/>
        </a:p>
      </dgm:t>
    </dgm:pt>
    <dgm:pt modelId="{1F2E660E-B319-4B3D-ABE9-FE3586D43FAD}" type="sibTrans" cxnId="{DF92BC48-6472-417F-A294-0301438CE41E}">
      <dgm:prSet/>
      <dgm:spPr/>
      <dgm:t>
        <a:bodyPr/>
        <a:lstStyle/>
        <a:p>
          <a:endParaRPr lang="en-US"/>
        </a:p>
      </dgm:t>
    </dgm:pt>
    <dgm:pt modelId="{6F73C61C-D304-4B39-9112-213E965695B6}">
      <dgm:prSet phldrT="[Text]"/>
      <dgm:spPr/>
      <dgm:t>
        <a:bodyPr/>
        <a:lstStyle/>
        <a:p>
          <a:r>
            <a:rPr lang="en-US" dirty="0" smtClean="0"/>
            <a:t>Entrepreneurship</a:t>
          </a:r>
          <a:endParaRPr lang="en-US" dirty="0"/>
        </a:p>
      </dgm:t>
    </dgm:pt>
    <dgm:pt modelId="{A3EF5776-7B6A-4AC4-B0E9-60809054C8E7}" type="parTrans" cxnId="{6961D68A-6C80-4A81-9F1A-1AC4F8FD152A}">
      <dgm:prSet/>
      <dgm:spPr/>
      <dgm:t>
        <a:bodyPr/>
        <a:lstStyle/>
        <a:p>
          <a:endParaRPr lang="en-US"/>
        </a:p>
      </dgm:t>
    </dgm:pt>
    <dgm:pt modelId="{7D3BDE88-8242-48BA-8F4A-AF1888454241}" type="sibTrans" cxnId="{6961D68A-6C80-4A81-9F1A-1AC4F8FD152A}">
      <dgm:prSet/>
      <dgm:spPr/>
      <dgm:t>
        <a:bodyPr/>
        <a:lstStyle/>
        <a:p>
          <a:endParaRPr lang="en-US"/>
        </a:p>
      </dgm:t>
    </dgm:pt>
    <dgm:pt modelId="{ABACA483-9187-4406-9921-879024DAF796}">
      <dgm:prSet phldrT="[Text]" phldr="1"/>
      <dgm:spPr/>
      <dgm:t>
        <a:bodyPr/>
        <a:lstStyle/>
        <a:p>
          <a:endParaRPr lang="en-US"/>
        </a:p>
      </dgm:t>
    </dgm:pt>
    <dgm:pt modelId="{3A42A198-5252-4D43-94D9-3E50B21930DE}" type="parTrans" cxnId="{8AD401DA-5E2E-4299-8602-C38CF0BA25A5}">
      <dgm:prSet/>
      <dgm:spPr/>
      <dgm:t>
        <a:bodyPr/>
        <a:lstStyle/>
        <a:p>
          <a:endParaRPr lang="en-US"/>
        </a:p>
      </dgm:t>
    </dgm:pt>
    <dgm:pt modelId="{0CC20E7F-25DA-4A3D-ABBE-759113F6F17F}" type="sibTrans" cxnId="{8AD401DA-5E2E-4299-8602-C38CF0BA25A5}">
      <dgm:prSet/>
      <dgm:spPr/>
      <dgm:t>
        <a:bodyPr/>
        <a:lstStyle/>
        <a:p>
          <a:endParaRPr lang="en-US"/>
        </a:p>
      </dgm:t>
    </dgm:pt>
    <dgm:pt modelId="{9FB24BAC-C113-464D-B6EE-7582917FD1F1}">
      <dgm:prSet phldrT="[Text]" phldr="1"/>
      <dgm:spPr/>
      <dgm:t>
        <a:bodyPr/>
        <a:lstStyle/>
        <a:p>
          <a:endParaRPr lang="en-US"/>
        </a:p>
      </dgm:t>
    </dgm:pt>
    <dgm:pt modelId="{3AF0EB39-BC0F-4E21-866E-3CE30148B449}" type="parTrans" cxnId="{156AEE74-3DCD-4E6B-BCE7-B80B85E80F19}">
      <dgm:prSet/>
      <dgm:spPr/>
      <dgm:t>
        <a:bodyPr/>
        <a:lstStyle/>
        <a:p>
          <a:endParaRPr lang="en-US"/>
        </a:p>
      </dgm:t>
    </dgm:pt>
    <dgm:pt modelId="{BD2EEA82-D884-4A4F-A5AE-93392C4421A0}" type="sibTrans" cxnId="{156AEE74-3DCD-4E6B-BCE7-B80B85E80F19}">
      <dgm:prSet/>
      <dgm:spPr/>
      <dgm:t>
        <a:bodyPr/>
        <a:lstStyle/>
        <a:p>
          <a:endParaRPr lang="en-US"/>
        </a:p>
      </dgm:t>
    </dgm:pt>
    <dgm:pt modelId="{44E260C3-7C92-4695-B6BF-238E3BA8ACEB}" type="pres">
      <dgm:prSet presAssocID="{04EBE0D2-EE53-404D-9B0D-C40140B3A0B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094DB65-0AD1-43B3-A7CF-2E11B81FA858}" type="pres">
      <dgm:prSet presAssocID="{4210FCAF-9142-4599-8401-12AAEBA2A024}" presName="composite" presStyleCnt="0"/>
      <dgm:spPr/>
    </dgm:pt>
    <dgm:pt modelId="{4884DB0A-DB6C-42B3-8503-7D9A144B2CD4}" type="pres">
      <dgm:prSet presAssocID="{4210FCAF-9142-4599-8401-12AAEBA2A024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6A6057-2825-458F-B0EB-DA1B09BEC887}" type="pres">
      <dgm:prSet presAssocID="{4210FCAF-9142-4599-8401-12AAEBA2A024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CECB12-50F0-44EF-96C8-08BA4E326247}" type="pres">
      <dgm:prSet presAssocID="{C2CCEDBE-DCD8-46FF-93E8-C8A019D4BBEA}" presName="space" presStyleCnt="0"/>
      <dgm:spPr/>
    </dgm:pt>
    <dgm:pt modelId="{2C96E903-EF93-4A3E-8911-00C893F0FA94}" type="pres">
      <dgm:prSet presAssocID="{74BE585C-8534-4976-8E38-2D0EA88FEB69}" presName="composite" presStyleCnt="0"/>
      <dgm:spPr/>
    </dgm:pt>
    <dgm:pt modelId="{E1D27F25-939C-44CD-BCF9-AFFD82F36468}" type="pres">
      <dgm:prSet presAssocID="{74BE585C-8534-4976-8E38-2D0EA88FEB69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FA8A0F-FE3D-47E4-94EC-75306D5028FF}" type="pres">
      <dgm:prSet presAssocID="{74BE585C-8534-4976-8E38-2D0EA88FEB69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3E403F-D5C8-4C5F-94CA-6292ADCC40A0}" type="pres">
      <dgm:prSet presAssocID="{3BD9CF4F-207C-46AB-9E77-5C4E879AC63B}" presName="space" presStyleCnt="0"/>
      <dgm:spPr/>
    </dgm:pt>
    <dgm:pt modelId="{293A03E6-8988-4A15-8623-A96A0E26C568}" type="pres">
      <dgm:prSet presAssocID="{DABE835C-432E-48F4-8F83-39B771A7E3E1}" presName="composite" presStyleCnt="0"/>
      <dgm:spPr/>
    </dgm:pt>
    <dgm:pt modelId="{2F4CCA7D-9E24-4413-BC9B-59A854648592}" type="pres">
      <dgm:prSet presAssocID="{DABE835C-432E-48F4-8F83-39B771A7E3E1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162EDC-7EF2-4924-9572-8F3F7E2083A1}" type="pres">
      <dgm:prSet presAssocID="{DABE835C-432E-48F4-8F83-39B771A7E3E1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D49E35-9483-45D4-9D82-9C382B97304F}" type="pres">
      <dgm:prSet presAssocID="{98B9B91A-194F-473D-831D-7E0E7DE15566}" presName="space" presStyleCnt="0"/>
      <dgm:spPr/>
    </dgm:pt>
    <dgm:pt modelId="{E49062FE-D8A0-4991-BA0B-C3BF0D581713}" type="pres">
      <dgm:prSet presAssocID="{6F73C61C-D304-4B39-9112-213E965695B6}" presName="composite" presStyleCnt="0"/>
      <dgm:spPr/>
    </dgm:pt>
    <dgm:pt modelId="{D11BDDE6-6560-4935-9048-3A998050038B}" type="pres">
      <dgm:prSet presAssocID="{6F73C61C-D304-4B39-9112-213E965695B6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458AD1-D494-412A-A98F-E2D4227B2AE6}" type="pres">
      <dgm:prSet presAssocID="{6F73C61C-D304-4B39-9112-213E965695B6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92BC48-6472-417F-A294-0301438CE41E}" srcId="{DABE835C-432E-48F4-8F83-39B771A7E3E1}" destId="{EBA77544-E06F-461F-89C8-6319D6908870}" srcOrd="1" destOrd="0" parTransId="{22E81E02-610C-4AA1-B873-BE94F3C6EB2B}" sibTransId="{1F2E660E-B319-4B3D-ABE9-FE3586D43FAD}"/>
    <dgm:cxn modelId="{8AD401DA-5E2E-4299-8602-C38CF0BA25A5}" srcId="{6F73C61C-D304-4B39-9112-213E965695B6}" destId="{ABACA483-9187-4406-9921-879024DAF796}" srcOrd="0" destOrd="0" parTransId="{3A42A198-5252-4D43-94D9-3E50B21930DE}" sibTransId="{0CC20E7F-25DA-4A3D-ABBE-759113F6F17F}"/>
    <dgm:cxn modelId="{B7EEA345-1E41-455B-8457-01D772D9B802}" srcId="{4210FCAF-9142-4599-8401-12AAEBA2A024}" destId="{B72A2832-009D-4CBE-BCF6-A83674D66A85}" srcOrd="0" destOrd="0" parTransId="{BCA51744-F67F-444B-902B-435F87ED3647}" sibTransId="{2B241CC6-44E9-4E46-9ABA-4694378BB35D}"/>
    <dgm:cxn modelId="{D841DC97-D9A7-4418-9F3F-FB234FBEB0C2}" type="presOf" srcId="{ABACA483-9187-4406-9921-879024DAF796}" destId="{2D458AD1-D494-412A-A98F-E2D4227B2AE6}" srcOrd="0" destOrd="0" presId="urn:microsoft.com/office/officeart/2005/8/layout/hList1"/>
    <dgm:cxn modelId="{8E7E57AC-EEFA-4CC4-814B-ED6C9097D9D5}" type="presOf" srcId="{EBA77544-E06F-461F-89C8-6319D6908870}" destId="{E5162EDC-7EF2-4924-9572-8F3F7E2083A1}" srcOrd="0" destOrd="1" presId="urn:microsoft.com/office/officeart/2005/8/layout/hList1"/>
    <dgm:cxn modelId="{BCE332EA-0B43-4D61-B249-873B54718304}" srcId="{74BE585C-8534-4976-8E38-2D0EA88FEB69}" destId="{80218857-89EC-44DF-82BE-4C5E955FA6A7}" srcOrd="0" destOrd="0" parTransId="{C72892BF-212A-4050-9AC6-ECA0B0848F6B}" sibTransId="{5471A5BB-F2D0-4D34-9008-686EC5456E5F}"/>
    <dgm:cxn modelId="{98B70B01-826A-4F9E-93F0-6DFF4B75A8B4}" type="presOf" srcId="{286D131A-1FE4-4F5D-96A3-9CA354A65A01}" destId="{E5162EDC-7EF2-4924-9572-8F3F7E2083A1}" srcOrd="0" destOrd="0" presId="urn:microsoft.com/office/officeart/2005/8/layout/hList1"/>
    <dgm:cxn modelId="{F9BEB769-D6AF-4DE1-8733-525E341A7524}" type="presOf" srcId="{04EBE0D2-EE53-404D-9B0D-C40140B3A0BD}" destId="{44E260C3-7C92-4695-B6BF-238E3BA8ACEB}" srcOrd="0" destOrd="0" presId="urn:microsoft.com/office/officeart/2005/8/layout/hList1"/>
    <dgm:cxn modelId="{D036DF0F-A5A2-4B43-B43A-A927391C5F70}" type="presOf" srcId="{F844559C-8CDB-42D6-B534-C5A5DA92EAD3}" destId="{F0FA8A0F-FE3D-47E4-94EC-75306D5028FF}" srcOrd="0" destOrd="1" presId="urn:microsoft.com/office/officeart/2005/8/layout/hList1"/>
    <dgm:cxn modelId="{E62EF3DD-9C25-4F42-9D58-F400D2739973}" srcId="{04EBE0D2-EE53-404D-9B0D-C40140B3A0BD}" destId="{4210FCAF-9142-4599-8401-12AAEBA2A024}" srcOrd="0" destOrd="0" parTransId="{39239C46-C527-42EF-A831-9E306E3A7F2D}" sibTransId="{C2CCEDBE-DCD8-46FF-93E8-C8A019D4BBEA}"/>
    <dgm:cxn modelId="{35CB48A5-A2E0-4F01-9570-4D975B715886}" srcId="{4210FCAF-9142-4599-8401-12AAEBA2A024}" destId="{32E410B6-7E6F-43F7-9064-F3DE51A4C58B}" srcOrd="1" destOrd="0" parTransId="{E44AB2E0-517E-4C7B-816C-6D27436A763C}" sibTransId="{06B9AF0F-893F-4CBB-85E9-8533BD733FCA}"/>
    <dgm:cxn modelId="{388BA2F0-6B8B-4DB6-9F88-9D250F5C3C69}" srcId="{04EBE0D2-EE53-404D-9B0D-C40140B3A0BD}" destId="{DABE835C-432E-48F4-8F83-39B771A7E3E1}" srcOrd="2" destOrd="0" parTransId="{E4A176FE-7C6E-4988-8314-7B9846E96B68}" sibTransId="{98B9B91A-194F-473D-831D-7E0E7DE15566}"/>
    <dgm:cxn modelId="{46425741-5080-4EE4-9FCC-97A315E0C9C1}" type="presOf" srcId="{4210FCAF-9142-4599-8401-12AAEBA2A024}" destId="{4884DB0A-DB6C-42B3-8503-7D9A144B2CD4}" srcOrd="0" destOrd="0" presId="urn:microsoft.com/office/officeart/2005/8/layout/hList1"/>
    <dgm:cxn modelId="{156AEE74-3DCD-4E6B-BCE7-B80B85E80F19}" srcId="{6F73C61C-D304-4B39-9112-213E965695B6}" destId="{9FB24BAC-C113-464D-B6EE-7582917FD1F1}" srcOrd="1" destOrd="0" parTransId="{3AF0EB39-BC0F-4E21-866E-3CE30148B449}" sibTransId="{BD2EEA82-D884-4A4F-A5AE-93392C4421A0}"/>
    <dgm:cxn modelId="{4DB086D4-14D9-47C9-B66F-C08BB2AD7039}" srcId="{04EBE0D2-EE53-404D-9B0D-C40140B3A0BD}" destId="{74BE585C-8534-4976-8E38-2D0EA88FEB69}" srcOrd="1" destOrd="0" parTransId="{2C778993-51F6-4801-9609-D10D18437027}" sibTransId="{3BD9CF4F-207C-46AB-9E77-5C4E879AC63B}"/>
    <dgm:cxn modelId="{8FE01F29-F219-46C3-AA4E-686DFF07852E}" type="presOf" srcId="{74BE585C-8534-4976-8E38-2D0EA88FEB69}" destId="{E1D27F25-939C-44CD-BCF9-AFFD82F36468}" srcOrd="0" destOrd="0" presId="urn:microsoft.com/office/officeart/2005/8/layout/hList1"/>
    <dgm:cxn modelId="{6961D68A-6C80-4A81-9F1A-1AC4F8FD152A}" srcId="{04EBE0D2-EE53-404D-9B0D-C40140B3A0BD}" destId="{6F73C61C-D304-4B39-9112-213E965695B6}" srcOrd="3" destOrd="0" parTransId="{A3EF5776-7B6A-4AC4-B0E9-60809054C8E7}" sibTransId="{7D3BDE88-8242-48BA-8F4A-AF1888454241}"/>
    <dgm:cxn modelId="{34A63492-6CD4-4057-B98F-1A2FFFB89198}" srcId="{DABE835C-432E-48F4-8F83-39B771A7E3E1}" destId="{286D131A-1FE4-4F5D-96A3-9CA354A65A01}" srcOrd="0" destOrd="0" parTransId="{0B85B3C8-8D4D-4871-A432-93063B07BE2F}" sibTransId="{1D08EE79-08EE-4C22-8F2E-268FD1B4D50B}"/>
    <dgm:cxn modelId="{48EF6979-DE36-45E2-BA11-5225E1A0D676}" type="presOf" srcId="{6F73C61C-D304-4B39-9112-213E965695B6}" destId="{D11BDDE6-6560-4935-9048-3A998050038B}" srcOrd="0" destOrd="0" presId="urn:microsoft.com/office/officeart/2005/8/layout/hList1"/>
    <dgm:cxn modelId="{6A091EAE-EBF2-4FDC-B70C-EAF4BD7F86FC}" type="presOf" srcId="{DABE835C-432E-48F4-8F83-39B771A7E3E1}" destId="{2F4CCA7D-9E24-4413-BC9B-59A854648592}" srcOrd="0" destOrd="0" presId="urn:microsoft.com/office/officeart/2005/8/layout/hList1"/>
    <dgm:cxn modelId="{C3D80AC3-C552-4FFB-9B0B-6C3955594C3A}" srcId="{74BE585C-8534-4976-8E38-2D0EA88FEB69}" destId="{F844559C-8CDB-42D6-B534-C5A5DA92EAD3}" srcOrd="1" destOrd="0" parTransId="{4025397C-8850-4DE5-AFA8-D55CEFCD6049}" sibTransId="{23909E52-0150-49F6-9277-4DC811B667D1}"/>
    <dgm:cxn modelId="{8FBD9EE2-A9FD-40B7-8D12-78BB0E14EFD7}" type="presOf" srcId="{80218857-89EC-44DF-82BE-4C5E955FA6A7}" destId="{F0FA8A0F-FE3D-47E4-94EC-75306D5028FF}" srcOrd="0" destOrd="0" presId="urn:microsoft.com/office/officeart/2005/8/layout/hList1"/>
    <dgm:cxn modelId="{D3B7BD27-AB2A-4648-BD91-E1E5D3B638B9}" type="presOf" srcId="{9FB24BAC-C113-464D-B6EE-7582917FD1F1}" destId="{2D458AD1-D494-412A-A98F-E2D4227B2AE6}" srcOrd="0" destOrd="1" presId="urn:microsoft.com/office/officeart/2005/8/layout/hList1"/>
    <dgm:cxn modelId="{28A201E4-6476-4D52-AE75-3D261A736C40}" type="presOf" srcId="{B72A2832-009D-4CBE-BCF6-A83674D66A85}" destId="{E76A6057-2825-458F-B0EB-DA1B09BEC887}" srcOrd="0" destOrd="0" presId="urn:microsoft.com/office/officeart/2005/8/layout/hList1"/>
    <dgm:cxn modelId="{23AD26AF-A044-4B76-B21A-076EF8010E9A}" type="presOf" srcId="{32E410B6-7E6F-43F7-9064-F3DE51A4C58B}" destId="{E76A6057-2825-458F-B0EB-DA1B09BEC887}" srcOrd="0" destOrd="1" presId="urn:microsoft.com/office/officeart/2005/8/layout/hList1"/>
    <dgm:cxn modelId="{97C8C510-DCC6-47CC-89C2-ED71D6C7AED8}" type="presParOf" srcId="{44E260C3-7C92-4695-B6BF-238E3BA8ACEB}" destId="{E094DB65-0AD1-43B3-A7CF-2E11B81FA858}" srcOrd="0" destOrd="0" presId="urn:microsoft.com/office/officeart/2005/8/layout/hList1"/>
    <dgm:cxn modelId="{B0E8062C-3D2B-4B83-9523-D5728B7F3B08}" type="presParOf" srcId="{E094DB65-0AD1-43B3-A7CF-2E11B81FA858}" destId="{4884DB0A-DB6C-42B3-8503-7D9A144B2CD4}" srcOrd="0" destOrd="0" presId="urn:microsoft.com/office/officeart/2005/8/layout/hList1"/>
    <dgm:cxn modelId="{0EF14558-37C8-44BF-A2E4-4965F1EDB773}" type="presParOf" srcId="{E094DB65-0AD1-43B3-A7CF-2E11B81FA858}" destId="{E76A6057-2825-458F-B0EB-DA1B09BEC887}" srcOrd="1" destOrd="0" presId="urn:microsoft.com/office/officeart/2005/8/layout/hList1"/>
    <dgm:cxn modelId="{C71091B5-84E1-4C75-9383-F8CF5D570EA3}" type="presParOf" srcId="{44E260C3-7C92-4695-B6BF-238E3BA8ACEB}" destId="{A3CECB12-50F0-44EF-96C8-08BA4E326247}" srcOrd="1" destOrd="0" presId="urn:microsoft.com/office/officeart/2005/8/layout/hList1"/>
    <dgm:cxn modelId="{080657DA-F130-4886-80A8-E0DC9372ED79}" type="presParOf" srcId="{44E260C3-7C92-4695-B6BF-238E3BA8ACEB}" destId="{2C96E903-EF93-4A3E-8911-00C893F0FA94}" srcOrd="2" destOrd="0" presId="urn:microsoft.com/office/officeart/2005/8/layout/hList1"/>
    <dgm:cxn modelId="{8FF0FC9A-0377-400B-842B-E9DBDD737C83}" type="presParOf" srcId="{2C96E903-EF93-4A3E-8911-00C893F0FA94}" destId="{E1D27F25-939C-44CD-BCF9-AFFD82F36468}" srcOrd="0" destOrd="0" presId="urn:microsoft.com/office/officeart/2005/8/layout/hList1"/>
    <dgm:cxn modelId="{9C0572C8-42FF-4EDC-8B98-58CC0AB1347D}" type="presParOf" srcId="{2C96E903-EF93-4A3E-8911-00C893F0FA94}" destId="{F0FA8A0F-FE3D-47E4-94EC-75306D5028FF}" srcOrd="1" destOrd="0" presId="urn:microsoft.com/office/officeart/2005/8/layout/hList1"/>
    <dgm:cxn modelId="{C4474DD1-E3FA-4832-8995-CEDD686A5F48}" type="presParOf" srcId="{44E260C3-7C92-4695-B6BF-238E3BA8ACEB}" destId="{7F3E403F-D5C8-4C5F-94CA-6292ADCC40A0}" srcOrd="3" destOrd="0" presId="urn:microsoft.com/office/officeart/2005/8/layout/hList1"/>
    <dgm:cxn modelId="{5572A3D5-12B9-4CEE-9216-56ADD6DF5461}" type="presParOf" srcId="{44E260C3-7C92-4695-B6BF-238E3BA8ACEB}" destId="{293A03E6-8988-4A15-8623-A96A0E26C568}" srcOrd="4" destOrd="0" presId="urn:microsoft.com/office/officeart/2005/8/layout/hList1"/>
    <dgm:cxn modelId="{DF27E79C-C3AC-4C2A-B2FC-2E844030569A}" type="presParOf" srcId="{293A03E6-8988-4A15-8623-A96A0E26C568}" destId="{2F4CCA7D-9E24-4413-BC9B-59A854648592}" srcOrd="0" destOrd="0" presId="urn:microsoft.com/office/officeart/2005/8/layout/hList1"/>
    <dgm:cxn modelId="{80FCC107-0454-4700-8E9D-AFB819B0AC3B}" type="presParOf" srcId="{293A03E6-8988-4A15-8623-A96A0E26C568}" destId="{E5162EDC-7EF2-4924-9572-8F3F7E2083A1}" srcOrd="1" destOrd="0" presId="urn:microsoft.com/office/officeart/2005/8/layout/hList1"/>
    <dgm:cxn modelId="{596FFC6C-8E9C-42AA-8886-4A08457CF89C}" type="presParOf" srcId="{44E260C3-7C92-4695-B6BF-238E3BA8ACEB}" destId="{34D49E35-9483-45D4-9D82-9C382B97304F}" srcOrd="5" destOrd="0" presId="urn:microsoft.com/office/officeart/2005/8/layout/hList1"/>
    <dgm:cxn modelId="{A72BB2FB-CCA1-4992-B1AC-D7CB25C7C4CE}" type="presParOf" srcId="{44E260C3-7C92-4695-B6BF-238E3BA8ACEB}" destId="{E49062FE-D8A0-4991-BA0B-C3BF0D581713}" srcOrd="6" destOrd="0" presId="urn:microsoft.com/office/officeart/2005/8/layout/hList1"/>
    <dgm:cxn modelId="{5054B478-AC31-47BF-AD77-26073BAA7796}" type="presParOf" srcId="{E49062FE-D8A0-4991-BA0B-C3BF0D581713}" destId="{D11BDDE6-6560-4935-9048-3A998050038B}" srcOrd="0" destOrd="0" presId="urn:microsoft.com/office/officeart/2005/8/layout/hList1"/>
    <dgm:cxn modelId="{868525EB-5B29-4F1C-BC2D-626E6241DA96}" type="presParOf" srcId="{E49062FE-D8A0-4991-BA0B-C3BF0D581713}" destId="{2D458AD1-D494-412A-A98F-E2D4227B2AE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5339530-15B5-4DF0-B53A-7A8B8712F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2951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4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4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4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E50069B0-6645-4755-84F9-1DCF1353B7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2619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28" charset="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E4139-CC20-4A80-B8C5-B29E6A8C8D89}" type="slidenum">
              <a:rPr lang="en-US" smtClean="0">
                <a:latin typeface="Times New Roman" pitchFamily="28" charset="0"/>
              </a:rPr>
              <a:pPr/>
              <a:t>10</a:t>
            </a:fld>
            <a:endParaRPr lang="en-US" smtClean="0">
              <a:latin typeface="Times New Roman" pitchFamily="2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495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Times New Roman" pitchFamily="28" charset="0"/>
              </a:rPr>
              <a:t>Big Mac, back pack, tennis shoe, magazine, lap top, diamond ring, pizza, candy bar, movie: Dark Knight movie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FA9E50-2B42-4A82-8144-905A408B7274}" type="slidenum">
              <a:rPr lang="en-US" smtClean="0">
                <a:latin typeface="Times New Roman" pitchFamily="28" charset="0"/>
              </a:rPr>
              <a:pPr/>
              <a:t>15</a:t>
            </a:fld>
            <a:endParaRPr lang="en-US" smtClean="0">
              <a:latin typeface="Times New Roman" pitchFamily="2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641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B2F0B1B-58B4-4B32-9CC8-675045E42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9ADB1-3AE9-47F3-A6D4-CB3B3D52F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ABD6D-3D1B-46DD-AA1B-6779167913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34283-D57D-4306-98D3-ADFE39F0C6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F2E6DC6-AE0B-40B2-9DF3-D1AD8A2264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C93E8-EBE6-4270-B7AF-B9AE4287FA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1783F0B-EAC7-4D6A-88B3-78D466A34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95FBA-4946-459B-92C2-26F19EB59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9B7B92A-3C4E-4136-9C32-8872BB69E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C76E0C0-E1A8-451F-88AF-44EE58516C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0EDB1-B430-4FC4-94A1-CEAD683B6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BF2D857-CD97-4734-ACDF-9B447D2853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9" r:id="rId2"/>
    <p:sldLayoutId id="2147483940" r:id="rId3"/>
    <p:sldLayoutId id="2147483941" r:id="rId4"/>
    <p:sldLayoutId id="2147483942" r:id="rId5"/>
    <p:sldLayoutId id="2147483943" r:id="rId6"/>
    <p:sldLayoutId id="2147483944" r:id="rId7"/>
    <p:sldLayoutId id="2147483945" r:id="rId8"/>
    <p:sldLayoutId id="2147483946" r:id="rId9"/>
    <p:sldLayoutId id="2147483947" r:id="rId10"/>
    <p:sldLayoutId id="214748394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Some </a:t>
            </a:r>
            <a:r>
              <a:rPr lang="en-US" dirty="0" err="1" smtClean="0"/>
              <a:t>bellringers</a:t>
            </a:r>
            <a:r>
              <a:rPr lang="en-US" dirty="0" smtClean="0"/>
              <a:t> are at the back of the </a:t>
            </a:r>
            <a:r>
              <a:rPr lang="en-US" dirty="0" err="1" smtClean="0"/>
              <a:t>powerpoint</a:t>
            </a:r>
            <a:r>
              <a:rPr lang="en-US" dirty="0" smtClean="0"/>
              <a:t>.  Just ideas.</a:t>
            </a:r>
          </a:p>
          <a:p>
            <a:endParaRPr lang="en-US" dirty="0" smtClean="0"/>
          </a:p>
          <a:p>
            <a:r>
              <a:rPr lang="en-US" dirty="0" smtClean="0"/>
              <a:t>Scarcity activities ideas:</a:t>
            </a:r>
          </a:p>
          <a:p>
            <a:r>
              <a:rPr lang="en-US" dirty="0" smtClean="0"/>
              <a:t>Survival activity</a:t>
            </a:r>
          </a:p>
          <a:p>
            <a:r>
              <a:rPr lang="en-US" dirty="0" err="1" smtClean="0"/>
              <a:t>Hasalot</a:t>
            </a:r>
            <a:r>
              <a:rPr lang="en-US" dirty="0" smtClean="0"/>
              <a:t>, </a:t>
            </a:r>
            <a:r>
              <a:rPr lang="en-US" dirty="0" err="1" smtClean="0"/>
              <a:t>hasalittle</a:t>
            </a:r>
            <a:r>
              <a:rPr lang="en-US" dirty="0" smtClean="0"/>
              <a:t>, etc. activity</a:t>
            </a:r>
          </a:p>
          <a:p>
            <a:endParaRPr lang="en-US" dirty="0" smtClean="0"/>
          </a:p>
          <a:p>
            <a:r>
              <a:rPr lang="en-US" dirty="0" smtClean="0"/>
              <a:t>Factors of production:</a:t>
            </a:r>
          </a:p>
          <a:p>
            <a:r>
              <a:rPr lang="en-US" dirty="0" smtClean="0"/>
              <a:t> group activity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Other Ideas for section 1: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Goods or Service?</a:t>
            </a:r>
          </a:p>
        </p:txBody>
      </p:sp>
      <p:graphicFrame>
        <p:nvGraphicFramePr>
          <p:cNvPr id="31747" name="Group 3"/>
          <p:cNvGraphicFramePr>
            <a:graphicFrameLocks noGrp="1"/>
          </p:cNvGraphicFramePr>
          <p:nvPr/>
        </p:nvGraphicFramePr>
        <p:xfrm>
          <a:off x="381000" y="1828800"/>
          <a:ext cx="8534400" cy="4318000"/>
        </p:xfrm>
        <a:graphic>
          <a:graphicData uri="http://schemas.openxmlformats.org/drawingml/2006/table">
            <a:tbl>
              <a:tblPr/>
              <a:tblGrid>
                <a:gridCol w="2286000"/>
                <a:gridCol w="1127125"/>
                <a:gridCol w="1235075"/>
                <a:gridCol w="990600"/>
                <a:gridCol w="28956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Business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Goods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Service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Both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Items Furnished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Carpet center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Bus Line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Book store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Department store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Telephone company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Dry cleaners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803" name="Text Box 59"/>
          <p:cNvSpPr txBox="1">
            <a:spLocks noChangeArrowheads="1"/>
          </p:cNvSpPr>
          <p:nvPr/>
        </p:nvSpPr>
        <p:spPr bwMode="auto">
          <a:xfrm>
            <a:off x="2895600" y="23622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/>
              <a:t>X</a:t>
            </a:r>
          </a:p>
        </p:txBody>
      </p:sp>
      <p:sp>
        <p:nvSpPr>
          <p:cNvPr id="31804" name="Text Box 60"/>
          <p:cNvSpPr txBox="1">
            <a:spLocks noChangeArrowheads="1"/>
          </p:cNvSpPr>
          <p:nvPr/>
        </p:nvSpPr>
        <p:spPr bwMode="auto">
          <a:xfrm>
            <a:off x="5181600" y="28956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/>
              <a:t>X</a:t>
            </a:r>
          </a:p>
        </p:txBody>
      </p:sp>
      <p:sp>
        <p:nvSpPr>
          <p:cNvPr id="31805" name="Text Box 61"/>
          <p:cNvSpPr txBox="1">
            <a:spLocks noChangeArrowheads="1"/>
          </p:cNvSpPr>
          <p:nvPr/>
        </p:nvSpPr>
        <p:spPr bwMode="auto">
          <a:xfrm>
            <a:off x="4114800" y="3352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/>
              <a:t>X</a:t>
            </a:r>
          </a:p>
        </p:txBody>
      </p:sp>
      <p:sp>
        <p:nvSpPr>
          <p:cNvPr id="31806" name="Text Box 62"/>
          <p:cNvSpPr txBox="1">
            <a:spLocks noChangeArrowheads="1"/>
          </p:cNvSpPr>
          <p:nvPr/>
        </p:nvSpPr>
        <p:spPr bwMode="auto">
          <a:xfrm>
            <a:off x="5181600" y="38862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/>
              <a:t>X</a:t>
            </a:r>
          </a:p>
        </p:txBody>
      </p:sp>
      <p:sp>
        <p:nvSpPr>
          <p:cNvPr id="31807" name="Text Box 63"/>
          <p:cNvSpPr txBox="1">
            <a:spLocks noChangeArrowheads="1"/>
          </p:cNvSpPr>
          <p:nvPr/>
        </p:nvSpPr>
        <p:spPr bwMode="auto">
          <a:xfrm>
            <a:off x="5181600" y="44196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/>
              <a:t>X</a:t>
            </a:r>
          </a:p>
        </p:txBody>
      </p:sp>
      <p:sp>
        <p:nvSpPr>
          <p:cNvPr id="31808" name="Text Box 64"/>
          <p:cNvSpPr txBox="1">
            <a:spLocks noChangeArrowheads="1"/>
          </p:cNvSpPr>
          <p:nvPr/>
        </p:nvSpPr>
        <p:spPr bwMode="auto">
          <a:xfrm>
            <a:off x="5181600" y="50292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/>
              <a:t>X</a:t>
            </a:r>
          </a:p>
        </p:txBody>
      </p:sp>
      <p:sp>
        <p:nvSpPr>
          <p:cNvPr id="31809" name="Text Box 65"/>
          <p:cNvSpPr txBox="1">
            <a:spLocks noChangeArrowheads="1"/>
          </p:cNvSpPr>
          <p:nvPr/>
        </p:nvSpPr>
        <p:spPr bwMode="auto">
          <a:xfrm>
            <a:off x="4114800" y="5638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/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03" grpId="0" autoUpdateAnimBg="0"/>
      <p:bldP spid="31804" grpId="0" autoUpdateAnimBg="0"/>
      <p:bldP spid="31805" grpId="0" autoUpdateAnimBg="0"/>
      <p:bldP spid="31806" grpId="0" autoUpdateAnimBg="0"/>
      <p:bldP spid="31807" grpId="0" autoUpdateAnimBg="0"/>
      <p:bldP spid="31808" grpId="0" autoUpdateAnimBg="0"/>
      <p:bldP spid="3180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Factors of Production continued…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dirty="0" smtClean="0"/>
              <a:t>3.  Capital – previously manufactured goods used to make other goods and services</a:t>
            </a:r>
          </a:p>
          <a:p>
            <a:pPr lvl="1" eaLnBrk="1" hangingPunct="1"/>
            <a:r>
              <a:rPr lang="en-US" dirty="0" smtClean="0"/>
              <a:t> Examples: machines, buildings, tools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Increases productivity ~amount of output (G&amp;S) that result from a given level of inputs (land, labor, capital, and entrepreneurship)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4. </a:t>
            </a:r>
            <a:r>
              <a:rPr lang="en-US" smtClean="0"/>
              <a:t>Entrepreneurship – when individuals take risks to develop new products and start new businesses in order to make profits.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Entrepreneurship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Discussion Question:</a:t>
            </a:r>
          </a:p>
          <a:p>
            <a:pPr lvl="1"/>
            <a:r>
              <a:rPr lang="en-US" dirty="0" smtClean="0"/>
              <a:t>Should a society actively work to increase the supply of its entrepreneurs? Discuss your opinions and suggest ways a government might encourage entrepreneurial behavior.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897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Factors of Productions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mtClean="0"/>
              <a:t>5.  Technology—new methods for producing goods and services more efficiently</a:t>
            </a:r>
          </a:p>
          <a:p>
            <a:pPr lvl="1" eaLnBrk="1" hangingPunct="1"/>
            <a:r>
              <a:rPr lang="en-US" smtClean="0"/>
              <a:t>Examples:  computers (vs. a typewriter)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Demonstrate Factors of Production activity</a:t>
            </a: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52400" y="3581400"/>
          <a:ext cx="8991600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1600200"/>
            <a:ext cx="853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** Teacher picks a product and demonstrates how you can break that down in to the 4 Factors of Production.  Easier on the white board so it can be student-driven.  On the structured notes, the example is a Hard Shell taco.</a:t>
            </a:r>
          </a:p>
          <a:p>
            <a:endParaRPr lang="en-US" dirty="0"/>
          </a:p>
          <a:p>
            <a:r>
              <a:rPr lang="en-US" dirty="0" smtClean="0"/>
              <a:t>**Follow up with group activity where each group gets a product, a poster sheet, markers and demonstrates their understanding of the F.O.P.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Group Activity</a:t>
            </a:r>
            <a:endParaRPr lang="en-US" dirty="0"/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smtClean="0"/>
              <a:t>Groups of 3</a:t>
            </a:r>
          </a:p>
          <a:p>
            <a:r>
              <a:rPr lang="en-US" smtClean="0"/>
              <a:t>Get poster sheet, markers and “item” from me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914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Main Idea:  Economic decisions always involve trade-offs that have costs</a:t>
            </a:r>
            <a:endParaRPr lang="en-US" dirty="0"/>
          </a:p>
        </p:txBody>
      </p:sp>
      <p:sp>
        <p:nvSpPr>
          <p:cNvPr id="3789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smtClean="0"/>
              <a:t>Trade-off: sacrificing one good or service to purchase or produce another</a:t>
            </a:r>
          </a:p>
          <a:p>
            <a:pPr lvl="1"/>
            <a:r>
              <a:rPr lang="en-US" smtClean="0"/>
              <a:t>Example:  if you choose to buy an iPod, you are exchanging your income for the right to own the iPod.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The Cost of Trade-Offs</a:t>
            </a:r>
          </a:p>
          <a:p>
            <a:r>
              <a:rPr lang="en-US" smtClean="0"/>
              <a:t>Opportunity Cost: the value of the next best alternative given up for the alternative that was chosen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1066800"/>
          </a:xfrm>
        </p:spPr>
        <p:txBody>
          <a:bodyPr/>
          <a:lstStyle/>
          <a:p>
            <a:pPr algn="l" eaLnBrk="1" hangingPunct="1"/>
            <a:r>
              <a:rPr lang="en-US" sz="5400" smtClean="0">
                <a:solidFill>
                  <a:srgbClr val="7B9899"/>
                </a:solidFill>
              </a:rPr>
              <a:t>Bell Ringer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dirty="0" smtClean="0"/>
              <a:t>Identify these items as wants or needs?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Are the following items scarce or is there a shortage?</a:t>
            </a: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209800"/>
            <a:ext cx="2036763" cy="1524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2209800"/>
            <a:ext cx="1219200" cy="1524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2209800"/>
            <a:ext cx="1143000" cy="15287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2209800"/>
            <a:ext cx="2027238" cy="1524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pic>
        <p:nvPicPr>
          <p:cNvPr id="25608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4600" y="4953000"/>
            <a:ext cx="1600200" cy="1600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pic>
        <p:nvPicPr>
          <p:cNvPr id="25609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68024" y="4876800"/>
            <a:ext cx="1513763" cy="1584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sp>
        <p:nvSpPr>
          <p:cNvPr id="12" name="Rectangle 11"/>
          <p:cNvSpPr/>
          <p:nvPr/>
        </p:nvSpPr>
        <p:spPr>
          <a:xfrm>
            <a:off x="0" y="1752600"/>
            <a:ext cx="64793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743200" y="1828800"/>
            <a:ext cx="66877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648200" y="1828800"/>
            <a:ext cx="59182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248400" y="1828800"/>
            <a:ext cx="66877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28600" y="4419600"/>
            <a:ext cx="64793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267200" y="4495800"/>
            <a:ext cx="47641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Get Notes &amp; Bell Ringer 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defRPr/>
            </a:pPr>
            <a:r>
              <a:rPr lang="en-US" u="sng" dirty="0" smtClean="0"/>
              <a:t>Identify the following as scarce, or not scarce: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Petroleum in Japan, a country without its own oil fields and without oil reserves.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Petroleum in Saudi Arabia, a country with many oil fields and oil reserves.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One economics textbook, five students who wish to do well in the economics course, and an important test in the economics class the next day.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One economics textbook, five students who are </a:t>
            </a:r>
            <a:r>
              <a:rPr lang="en-US" i="1" dirty="0" smtClean="0"/>
              <a:t>not</a:t>
            </a:r>
            <a:r>
              <a:rPr lang="en-US" dirty="0" smtClean="0"/>
              <a:t> taking economics, and an important test in the economics class the next day.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1066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Scarcity Activity – </a:t>
            </a:r>
            <a:br>
              <a:rPr lang="en-US" smtClean="0">
                <a:solidFill>
                  <a:srgbClr val="7B9899"/>
                </a:solidFill>
              </a:rPr>
            </a:br>
            <a:r>
              <a:rPr lang="en-US" smtClean="0">
                <a:solidFill>
                  <a:srgbClr val="7B9899"/>
                </a:solidFill>
              </a:rPr>
              <a:t>Plan (Think ahead) before doing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mtClean="0"/>
              <a:t>You will be divided into 8 groups. Each group represents 1 of 4 countries. Hasalot, Hassome, Hasalittle and Needsalot. </a:t>
            </a:r>
          </a:p>
          <a:p>
            <a:pPr eaLnBrk="1" hangingPunct="1"/>
            <a:r>
              <a:rPr lang="en-US" smtClean="0"/>
              <a:t>Each group must complete the tasks on the task sheet on the front of your envelope.</a:t>
            </a:r>
          </a:p>
          <a:p>
            <a:pPr eaLnBrk="1" hangingPunct="1"/>
            <a:r>
              <a:rPr lang="en-US" smtClean="0"/>
              <a:t>You will have 15 minutes to complete as many tasks as you can.</a:t>
            </a:r>
          </a:p>
          <a:p>
            <a:pPr eaLnBrk="1" hangingPunct="1"/>
            <a:r>
              <a:rPr lang="en-US" smtClean="0"/>
              <a:t>When the time is up your group needs to answer the questions about the activity on the next slide and then we will discuss them.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200" dirty="0" smtClean="0"/>
              <a:t>What is Economics?</a:t>
            </a:r>
            <a:endParaRPr lang="en-US" sz="3200" dirty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990600"/>
          </a:xfrm>
        </p:spPr>
        <p:txBody>
          <a:bodyPr/>
          <a:lstStyle/>
          <a:p>
            <a:pPr algn="l" eaLnBrk="1" hangingPunct="1"/>
            <a:r>
              <a:rPr lang="en-US" smtClean="0">
                <a:solidFill>
                  <a:srgbClr val="7B9899"/>
                </a:solidFill>
              </a:rPr>
              <a:t>Activity Discussion – </a:t>
            </a:r>
            <a:br>
              <a:rPr lang="en-US" smtClean="0">
                <a:solidFill>
                  <a:srgbClr val="7B9899"/>
                </a:solidFill>
              </a:rPr>
            </a:br>
            <a:r>
              <a:rPr lang="en-US" smtClean="0">
                <a:solidFill>
                  <a:srgbClr val="7B9899"/>
                </a:solidFill>
              </a:rPr>
              <a:t>answer on the back of your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510222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Was everyone able to complete the tasks?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What tasks were you unable to complete?  Why were you unable to complete the tasks?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How did you choose which tasks to complete?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If your country didn’t finish the tasks, how did you feel?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Did anything happen that made the tasks more difficult to complete?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Is there anything that can be done to help each country complete all the tasks?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What activity would make all the countries happy?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60960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Respond (summary form) to one of the following</a:t>
            </a:r>
            <a:endParaRPr lang="en-US" sz="2800" dirty="0"/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smtClean="0"/>
              <a:t>In the simulation, were any of the countries unable to complete their tasks?  How did that make you feel?</a:t>
            </a:r>
          </a:p>
          <a:p>
            <a:endParaRPr lang="en-US" smtClean="0"/>
          </a:p>
          <a:p>
            <a:r>
              <a:rPr lang="en-US" smtClean="0"/>
              <a:t>Is there a good way to solve the problems the countries encountered?</a:t>
            </a:r>
          </a:p>
          <a:p>
            <a:endParaRPr lang="en-US" smtClean="0"/>
          </a:p>
          <a:p>
            <a:pPr>
              <a:buFont typeface="Wingdings 2" pitchFamily="18" charset="2"/>
              <a:buNone/>
            </a:pPr>
            <a:r>
              <a:rPr lang="en-US" i="1" smtClean="0"/>
              <a:t>Use terms from the class: scarcity, resources,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What is Economics?</a:t>
            </a:r>
          </a:p>
        </p:txBody>
      </p:sp>
      <p:sp>
        <p:nvSpPr>
          <p:cNvPr id="15363" name="Text Placeholder 1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mtClean="0"/>
              <a:t>The study of how individuals, families, businesses, and societies use limited resources to fulfill their unlimited wants.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Microeconomics – deals with behavior and decision making by small units such as individuals and firms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Macroeconomics – deals with the economy as a whole (large units like government)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7B9899"/>
                </a:solidFill>
              </a:rPr>
              <a:t>Why we study economics?</a:t>
            </a:r>
            <a:endParaRPr lang="en-US" smtClean="0">
              <a:solidFill>
                <a:srgbClr val="7B9899"/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mtClean="0"/>
              <a:t>We want to have good information as </a:t>
            </a:r>
            <a:r>
              <a:rPr lang="en-US" u="sng" smtClean="0"/>
              <a:t>consumers</a:t>
            </a:r>
            <a:r>
              <a:rPr lang="en-US" smtClean="0"/>
              <a:t> to make sure we spend our limited resources in a good way. As a citizen we want to make sure the government is spending our money in a way that we </a:t>
            </a:r>
            <a:r>
              <a:rPr lang="en-US" u="sng" smtClean="0"/>
              <a:t>agree with</a:t>
            </a:r>
            <a:r>
              <a:rPr lang="en-US" smtClean="0"/>
              <a:t>.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If we don’t agree with them then we can exercise our right as a citizen and </a:t>
            </a:r>
            <a:r>
              <a:rPr lang="en-US" b="1" u="sng" smtClean="0"/>
              <a:t>vote for change.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Wants vs. Needs - Vocabulary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mtClean="0"/>
              <a:t>WANTS are the things we </a:t>
            </a:r>
            <a:r>
              <a:rPr lang="en-US" i="1" u="sng" smtClean="0"/>
              <a:t>wish</a:t>
            </a:r>
            <a:r>
              <a:rPr lang="en-US" smtClean="0"/>
              <a:t> we could have.</a:t>
            </a:r>
          </a:p>
          <a:p>
            <a:pPr lvl="1" eaLnBrk="1" hangingPunct="1"/>
            <a:r>
              <a:rPr lang="en-US" smtClean="0"/>
              <a:t>Examples: car, computer, stereo, haircut</a:t>
            </a:r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NEEDS--Things we must have to </a:t>
            </a:r>
            <a:r>
              <a:rPr lang="en-US" i="1" smtClean="0"/>
              <a:t>survive</a:t>
            </a:r>
            <a:r>
              <a:rPr lang="en-US" smtClean="0"/>
              <a:t>.  </a:t>
            </a:r>
          </a:p>
          <a:p>
            <a:pPr lvl="1" eaLnBrk="1" hangingPunct="1"/>
            <a:r>
              <a:rPr lang="en-US" smtClean="0"/>
              <a:t>Examples: Food, shelter, and clothing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On your $1,000,000 list, mark which ones were wants and needs (W &amp; N)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 smtClean="0">
              <a:solidFill>
                <a:srgbClr val="7B9899"/>
              </a:solidFill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dirty="0" smtClean="0"/>
              <a:t>Refer to your first list $1,000,000</a:t>
            </a:r>
          </a:p>
          <a:p>
            <a:pPr eaLnBrk="1" hangingPunct="1"/>
            <a:r>
              <a:rPr lang="en-US" dirty="0" smtClean="0"/>
              <a:t>Now, how would you </a:t>
            </a:r>
            <a:r>
              <a:rPr lang="en-US" b="1" u="sng" dirty="0" smtClean="0"/>
              <a:t>spend</a:t>
            </a:r>
            <a:r>
              <a:rPr lang="en-US" dirty="0" smtClean="0"/>
              <a:t> it if it was reduced to </a:t>
            </a:r>
            <a:r>
              <a:rPr lang="en-US" smtClean="0"/>
              <a:t>$10,000</a:t>
            </a:r>
            <a:r>
              <a:rPr lang="en-US" dirty="0" smtClean="0"/>
              <a:t>?  </a:t>
            </a:r>
          </a:p>
          <a:p>
            <a:pPr lvl="1" eaLnBrk="1" hangingPunct="1"/>
            <a:r>
              <a:rPr lang="en-US" dirty="0" smtClean="0"/>
              <a:t>Use items from your first list</a:t>
            </a:r>
          </a:p>
          <a:p>
            <a:pPr lvl="1" eaLnBrk="1" hangingPunct="1"/>
            <a:r>
              <a:rPr lang="en-US" dirty="0" smtClean="0"/>
              <a:t>List on top on page two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Vocabulary continued…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mtClean="0"/>
              <a:t>Scarcity – means that there is not enough of a resource to meet all of everyone's wants</a:t>
            </a:r>
          </a:p>
          <a:p>
            <a:pPr lvl="1" eaLnBrk="1" hangingPunct="1"/>
            <a:r>
              <a:rPr lang="en-US" smtClean="0"/>
              <a:t>Examples:  gasoline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Shortage – only temporary</a:t>
            </a:r>
          </a:p>
          <a:p>
            <a:pPr lvl="1" eaLnBrk="1" hangingPunct="1"/>
            <a:r>
              <a:rPr lang="en-US" smtClean="0"/>
              <a:t>Example: hurricanes or floods destroy goods and property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Factors of Production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Factors of Production – resources needed to produce goods and services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dirty="0" smtClean="0"/>
              <a:t>Land (natural resources)</a:t>
            </a:r>
          </a:p>
          <a:p>
            <a:pPr marL="788670" lvl="1" indent="-51435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/>
              <a:t>Examples: surface land, fish, animals, trees, minerals, water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dirty="0" smtClean="0"/>
              <a:t>Labor (human resources) – work people do to produce goods and services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Goods vs. Services </a:t>
            </a:r>
          </a:p>
        </p:txBody>
      </p:sp>
      <p:grpSp>
        <p:nvGrpSpPr>
          <p:cNvPr id="2" name="Content Placeholder 3"/>
          <p:cNvGrpSpPr>
            <a:grpSpLocks noGrp="1"/>
          </p:cNvGrpSpPr>
          <p:nvPr/>
        </p:nvGrpSpPr>
        <p:grpSpPr bwMode="auto">
          <a:xfrm>
            <a:off x="609600" y="1371600"/>
            <a:ext cx="8231188" cy="4505325"/>
            <a:chOff x="1123950" y="1755775"/>
            <a:chExt cx="7891463" cy="4340225"/>
          </a:xfrm>
        </p:grpSpPr>
        <p:grpSp>
          <p:nvGrpSpPr>
            <p:cNvPr id="28676" name="Group 18"/>
            <p:cNvGrpSpPr>
              <a:grpSpLocks/>
            </p:cNvGrpSpPr>
            <p:nvPr/>
          </p:nvGrpSpPr>
          <p:grpSpPr bwMode="auto">
            <a:xfrm>
              <a:off x="1123950" y="1755775"/>
              <a:ext cx="7891463" cy="4340225"/>
              <a:chOff x="708" y="1106"/>
              <a:chExt cx="4971" cy="2734"/>
            </a:xfrm>
          </p:grpSpPr>
          <p:sp>
            <p:nvSpPr>
              <p:cNvPr id="28682" name="Oval 4"/>
              <p:cNvSpPr>
                <a:spLocks noChangeArrowheads="1"/>
              </p:cNvSpPr>
              <p:nvPr/>
            </p:nvSpPr>
            <p:spPr bwMode="auto">
              <a:xfrm>
                <a:off x="708" y="1152"/>
                <a:ext cx="2854" cy="26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3600">
                  <a:latin typeface="Tahoma" pitchFamily="28" charset="0"/>
                </a:endParaRPr>
              </a:p>
            </p:txBody>
          </p:sp>
          <p:sp>
            <p:nvSpPr>
              <p:cNvPr id="28683" name="Oval 5"/>
              <p:cNvSpPr>
                <a:spLocks noChangeArrowheads="1"/>
              </p:cNvSpPr>
              <p:nvPr/>
            </p:nvSpPr>
            <p:spPr bwMode="auto">
              <a:xfrm>
                <a:off x="2319" y="1106"/>
                <a:ext cx="3360" cy="268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84" name="Oval 9"/>
              <p:cNvSpPr>
                <a:spLocks noChangeArrowheads="1"/>
              </p:cNvSpPr>
              <p:nvPr/>
            </p:nvSpPr>
            <p:spPr bwMode="auto">
              <a:xfrm>
                <a:off x="2227" y="1337"/>
                <a:ext cx="1703" cy="2398"/>
              </a:xfrm>
              <a:prstGeom prst="ellipse">
                <a:avLst/>
              </a:prstGeom>
              <a:solidFill>
                <a:schemeClr val="folHlink">
                  <a:alpha val="50195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8677" name="Text Box 12"/>
            <p:cNvSpPr txBox="1">
              <a:spLocks noChangeArrowheads="1"/>
            </p:cNvSpPr>
            <p:nvPr/>
          </p:nvSpPr>
          <p:spPr bwMode="auto">
            <a:xfrm>
              <a:off x="4046395" y="3297238"/>
              <a:ext cx="1600200" cy="18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Both can be </a:t>
              </a:r>
              <a:r>
                <a:rPr lang="en-US" sz="2000" i="1"/>
                <a:t>exchanged</a:t>
              </a:r>
              <a:r>
                <a:rPr lang="en-US" sz="2000"/>
                <a:t> for money or other G&amp;S</a:t>
              </a:r>
            </a:p>
          </p:txBody>
        </p:sp>
        <p:sp>
          <p:nvSpPr>
            <p:cNvPr id="28678" name="Text Box 10"/>
            <p:cNvSpPr txBox="1">
              <a:spLocks noChangeArrowheads="1"/>
            </p:cNvSpPr>
            <p:nvPr/>
          </p:nvSpPr>
          <p:spPr bwMode="auto">
            <a:xfrm>
              <a:off x="1489420" y="3003550"/>
              <a:ext cx="2133600" cy="17200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Goods—</a:t>
              </a:r>
            </a:p>
            <a:p>
              <a:pPr>
                <a:spcBef>
                  <a:spcPct val="50000"/>
                </a:spcBef>
              </a:pPr>
              <a:r>
                <a:rPr lang="en-US" sz="2000" b="1"/>
                <a:t>Can be physically weighed or measured</a:t>
              </a:r>
            </a:p>
          </p:txBody>
        </p:sp>
        <p:grpSp>
          <p:nvGrpSpPr>
            <p:cNvPr id="28679" name="Group 19"/>
            <p:cNvGrpSpPr>
              <a:grpSpLocks/>
            </p:cNvGrpSpPr>
            <p:nvPr/>
          </p:nvGrpSpPr>
          <p:grpSpPr bwMode="auto">
            <a:xfrm>
              <a:off x="6384926" y="2590801"/>
              <a:ext cx="2438400" cy="2547938"/>
              <a:chOff x="4022" y="1632"/>
              <a:chExt cx="1536" cy="1605"/>
            </a:xfrm>
          </p:grpSpPr>
          <p:sp>
            <p:nvSpPr>
              <p:cNvPr id="28680" name="Text Box 11"/>
              <p:cNvSpPr txBox="1">
                <a:spLocks noChangeArrowheads="1"/>
              </p:cNvSpPr>
              <p:nvPr/>
            </p:nvSpPr>
            <p:spPr bwMode="auto">
              <a:xfrm>
                <a:off x="4068" y="1632"/>
                <a:ext cx="1116" cy="10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>
                    <a:solidFill>
                      <a:schemeClr val="bg1"/>
                    </a:solidFill>
                  </a:rPr>
                  <a:t>Services—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sz="2000" b="1">
                    <a:solidFill>
                      <a:schemeClr val="bg1"/>
                    </a:solidFill>
                  </a:rPr>
                  <a:t>Tasks the people or machines perform</a:t>
                </a:r>
              </a:p>
            </p:txBody>
          </p:sp>
          <p:sp>
            <p:nvSpPr>
              <p:cNvPr id="28681" name="Text Box 13"/>
              <p:cNvSpPr txBox="1">
                <a:spLocks noChangeArrowheads="1"/>
              </p:cNvSpPr>
              <p:nvPr/>
            </p:nvSpPr>
            <p:spPr bwMode="auto">
              <a:xfrm>
                <a:off x="4022" y="2817"/>
                <a:ext cx="1536" cy="4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chemeClr val="bg1"/>
                    </a:solidFill>
                  </a:rPr>
                  <a:t>(non-material)</a:t>
                </a:r>
              </a:p>
              <a:p>
                <a:pPr>
                  <a:spcBef>
                    <a:spcPct val="50000"/>
                  </a:spcBef>
                </a:pPr>
                <a:endParaRPr lang="en-US" sz="140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585</TotalTime>
  <Words>1092</Words>
  <Application>Microsoft Office PowerPoint</Application>
  <PresentationFormat>On-screen Show (4:3)</PresentationFormat>
  <Paragraphs>142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Georgia</vt:lpstr>
      <vt:lpstr>Tahoma</vt:lpstr>
      <vt:lpstr>Times New Roman</vt:lpstr>
      <vt:lpstr>Verdana</vt:lpstr>
      <vt:lpstr>Wingdings</vt:lpstr>
      <vt:lpstr>Wingdings 2</vt:lpstr>
      <vt:lpstr>Civic</vt:lpstr>
      <vt:lpstr>Other Ideas for section 1:</vt:lpstr>
      <vt:lpstr>Chapter 1</vt:lpstr>
      <vt:lpstr>What is Economics?</vt:lpstr>
      <vt:lpstr>Why we study economics?</vt:lpstr>
      <vt:lpstr>Wants vs. Needs - Vocabulary</vt:lpstr>
      <vt:lpstr>PowerPoint Presentation</vt:lpstr>
      <vt:lpstr>Vocabulary continued…</vt:lpstr>
      <vt:lpstr>Factors of Production</vt:lpstr>
      <vt:lpstr>Goods vs. Services </vt:lpstr>
      <vt:lpstr>Goods or Service?</vt:lpstr>
      <vt:lpstr>Factors of Production continued…</vt:lpstr>
      <vt:lpstr>Entrepreneurship cont.</vt:lpstr>
      <vt:lpstr>Factors of Productions</vt:lpstr>
      <vt:lpstr>Demonstrate Factors of Production activity</vt:lpstr>
      <vt:lpstr>Group Activity</vt:lpstr>
      <vt:lpstr>Main Idea:  Economic decisions always involve trade-offs that have costs</vt:lpstr>
      <vt:lpstr>Bell Ringer</vt:lpstr>
      <vt:lpstr>Get Notes &amp; Bell Ringer Sheet</vt:lpstr>
      <vt:lpstr>Scarcity Activity –  Plan (Think ahead) before doing</vt:lpstr>
      <vt:lpstr>Activity Discussion –  answer on the back of your notes</vt:lpstr>
      <vt:lpstr>Respond (summary form) to one of the following</vt:lpstr>
    </vt:vector>
  </TitlesOfParts>
  <Company>Lincoln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LPS</dc:creator>
  <cp:lastModifiedBy>Jeffrey Fagler</cp:lastModifiedBy>
  <cp:revision>63</cp:revision>
  <dcterms:created xsi:type="dcterms:W3CDTF">2008-08-19T14:03:16Z</dcterms:created>
  <dcterms:modified xsi:type="dcterms:W3CDTF">2015-08-26T18:09:55Z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TC011408191033</vt:lpwstr>
  </property>
</Properties>
</file>