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00B3F-A71A-40D7-9DEB-90B7970C28BA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3F04E-0442-495B-BA13-E08F3ECC9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99DE4-3EFE-489B-ACA0-C9B0DD75399B}" type="slidenum">
              <a:rPr lang="en-US"/>
              <a:pPr/>
              <a:t>5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6D754-67D8-4258-BCD2-EB0BE6C243F0}" type="slidenum">
              <a:rPr lang="en-US"/>
              <a:pPr/>
              <a:t>7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D7A52-CEFE-44C6-982D-B59C3E12DE39}" type="slidenum">
              <a:rPr lang="en-US"/>
              <a:pPr/>
              <a:t>8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4651D4-1994-466D-8DC8-CA089667EFAD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78D-BE91-4821-9105-730DB5365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Activities/Ideas: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Comic strip worksheet </a:t>
            </a:r>
          </a:p>
          <a:p>
            <a:r>
              <a:rPr lang="en-US" dirty="0" smtClean="0"/>
              <a:t>Opportunity Cost worksheet</a:t>
            </a:r>
          </a:p>
          <a:p>
            <a:r>
              <a:rPr lang="en-US" dirty="0" smtClean="0"/>
              <a:t>This PP can be used with Chapter 1 Section 2 Structured Notes</a:t>
            </a:r>
          </a:p>
          <a:p>
            <a:endParaRPr lang="en-US" dirty="0" smtClean="0"/>
          </a:p>
          <a:p>
            <a:r>
              <a:rPr lang="en-US" i="1" dirty="0" smtClean="0"/>
              <a:t>Modify as needed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 – part 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en-US" smtClean="0"/>
              <a:t>Bell Ringer:  </a:t>
            </a:r>
          </a:p>
          <a:p>
            <a:pPr lvl="1"/>
            <a:r>
              <a:rPr lang="en-US" smtClean="0"/>
              <a:t>Get a book</a:t>
            </a:r>
          </a:p>
          <a:p>
            <a:pPr lvl="1"/>
            <a:r>
              <a:rPr lang="en-US" smtClean="0"/>
              <a:t>Read pages 12-13</a:t>
            </a:r>
          </a:p>
          <a:p>
            <a:pPr lvl="1"/>
            <a:r>
              <a:rPr lang="en-US" smtClean="0"/>
              <a:t>Answer questions 2 &amp; 3</a:t>
            </a:r>
          </a:p>
          <a:p>
            <a:endParaRPr lang="en-US" smtClean="0"/>
          </a:p>
          <a:p>
            <a:r>
              <a:rPr lang="en-US" smtClean="0"/>
              <a:t>Today’s Focus (Objectives)</a:t>
            </a:r>
          </a:p>
          <a:p>
            <a:pPr lvl="1"/>
            <a:r>
              <a:rPr lang="en-US" smtClean="0"/>
              <a:t>Bell ringer</a:t>
            </a:r>
          </a:p>
          <a:p>
            <a:pPr lvl="1"/>
            <a:r>
              <a:rPr lang="en-US" smtClean="0"/>
              <a:t>New concepts: Trade-off, Opportunity Cost &amp; Production Possibility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Main Idea:  Economic decisions always involve trade-offs that have costs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Trade-off: sacrificing one good or service to purchase or produce another</a:t>
            </a:r>
          </a:p>
          <a:p>
            <a:pPr lvl="1"/>
            <a:r>
              <a:rPr lang="en-US" dirty="0" smtClean="0"/>
              <a:t>Example:  if you choose to buy an iPod, you are exchanging your income for the right to own the iPod.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The Cost of Trade-Offs</a:t>
            </a:r>
          </a:p>
          <a:p>
            <a:r>
              <a:rPr lang="en-US" dirty="0" smtClean="0"/>
              <a:t>Opportunity Cost: the value of the next best alternative given up for the alternative that was chosen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5680075"/>
            <a:ext cx="8077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b="1" dirty="0">
                <a:solidFill>
                  <a:srgbClr val="F03B34"/>
                </a:solidFill>
              </a:rPr>
              <a:t>View:</a:t>
            </a:r>
            <a:r>
              <a:rPr lang="en-US" b="1" dirty="0"/>
              <a:t> </a:t>
            </a:r>
            <a:r>
              <a:rPr lang="en-US" b="1" dirty="0">
                <a:hlinkClick r:id="rId2" action="ppaction://hlinksldjump"/>
              </a:rPr>
              <a:t>What’s the Difference Between a </a:t>
            </a:r>
            <a:br>
              <a:rPr lang="en-US" b="1" dirty="0">
                <a:hlinkClick r:id="rId2" action="ppaction://hlinksldjump"/>
              </a:rPr>
            </a:br>
            <a:r>
              <a:rPr lang="en-US" b="1" i="1" dirty="0">
                <a:hlinkClick r:id="rId2" action="ppaction://hlinksldjump"/>
              </a:rPr>
              <a:t>Trade-Off </a:t>
            </a:r>
            <a:r>
              <a:rPr lang="en-US" b="1" dirty="0">
                <a:hlinkClick r:id="rId2" action="ppaction://hlinksldjump"/>
              </a:rPr>
              <a:t>and an </a:t>
            </a:r>
            <a:r>
              <a:rPr lang="en-US" b="1" i="1" dirty="0">
                <a:hlinkClick r:id="rId2" action="ppaction://hlinksldjump"/>
              </a:rPr>
              <a:t>Opportunity Cost</a:t>
            </a:r>
            <a:r>
              <a:rPr lang="en-US" b="1" dirty="0">
                <a:hlinkClick r:id="rId2" action="ppaction://hlinksldjump"/>
              </a:rPr>
              <a:t>?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2</a:t>
            </a:r>
          </a:p>
        </p:txBody>
      </p:sp>
      <p:pic>
        <p:nvPicPr>
          <p:cNvPr id="106519" name="Picture 23" descr="0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07049" y="0"/>
            <a:ext cx="9579649" cy="685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A production possibilities curve shows the maximum combinations of goods and services that can be produced with a given amount of resources.</a:t>
            </a:r>
          </a:p>
          <a:p>
            <a:endParaRPr lang="en-US" sz="2800" b="1" dirty="0" smtClean="0">
              <a:solidFill>
                <a:srgbClr val="000000"/>
              </a:solidFill>
              <a:cs typeface="Arial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Can help determine how much of each item to produce, thus revealing the trade-offs and opportunity costs involved in each decision.</a:t>
            </a:r>
            <a:endParaRPr lang="en-US" sz="2800" b="1" dirty="0" smtClean="0">
              <a:solidFill>
                <a:srgbClr val="000000"/>
              </a:solidFill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7100" name="Picture 12" descr="FIG 1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031038" cy="508000"/>
          </a:xfrm>
          <a:prstGeom prst="rect">
            <a:avLst/>
          </a:prstGeom>
          <a:noFill/>
        </p:spPr>
      </p:pic>
      <p:pic>
        <p:nvPicPr>
          <p:cNvPr id="857101" name="Picture 13" descr="017_GMH_ETT_8747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9600"/>
            <a:ext cx="8695950" cy="5943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9144" name="Picture 8" descr="FIG 1-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172450" cy="496887"/>
          </a:xfrm>
          <a:prstGeom prst="rect">
            <a:avLst/>
          </a:prstGeom>
          <a:noFill/>
        </p:spPr>
      </p:pic>
      <p:pic>
        <p:nvPicPr>
          <p:cNvPr id="859145" name="Picture 9" descr="018_GMH_ETT_87476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190</Words>
  <Application>Microsoft Office PowerPoint</Application>
  <PresentationFormat>On-screen Show (4:3)</PresentationFormat>
  <Paragraphs>29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Other Activities/Ideas:</vt:lpstr>
      <vt:lpstr>Chapter 1 – part 2</vt:lpstr>
      <vt:lpstr>Slide 3</vt:lpstr>
      <vt:lpstr>Main Idea:  Economic decisions always involve trade-offs that have costs</vt:lpstr>
      <vt:lpstr>Figure 2</vt:lpstr>
      <vt:lpstr>Production Possibilities Curve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10</cp:revision>
  <dcterms:created xsi:type="dcterms:W3CDTF">2009-01-25T22:54:49Z</dcterms:created>
  <dcterms:modified xsi:type="dcterms:W3CDTF">2009-07-29T18:28:30Z</dcterms:modified>
</cp:coreProperties>
</file>