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22"/>
  </p:notesMasterIdLst>
  <p:sldIdLst>
    <p:sldId id="257" r:id="rId2"/>
    <p:sldId id="256" r:id="rId3"/>
    <p:sldId id="264" r:id="rId4"/>
    <p:sldId id="275" r:id="rId5"/>
    <p:sldId id="280" r:id="rId6"/>
    <p:sldId id="279" r:id="rId7"/>
    <p:sldId id="281" r:id="rId8"/>
    <p:sldId id="268" r:id="rId9"/>
    <p:sldId id="276" r:id="rId10"/>
    <p:sldId id="277" r:id="rId11"/>
    <p:sldId id="270" r:id="rId12"/>
    <p:sldId id="273" r:id="rId13"/>
    <p:sldId id="282" r:id="rId14"/>
    <p:sldId id="283" r:id="rId15"/>
    <p:sldId id="271" r:id="rId16"/>
    <p:sldId id="287" r:id="rId17"/>
    <p:sldId id="288" r:id="rId18"/>
    <p:sldId id="289" r:id="rId19"/>
    <p:sldId id="290" r:id="rId20"/>
    <p:sldId id="28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4660"/>
  </p:normalViewPr>
  <p:slideViewPr>
    <p:cSldViewPr snapToGrid="0">
      <p:cViewPr varScale="1">
        <p:scale>
          <a:sx n="80" d="100"/>
          <a:sy n="80"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ED89A2-7438-4BA2-9484-E0552B37959D}" type="datetimeFigureOut">
              <a:rPr lang="en-US" smtClean="0"/>
              <a:t>1/12/2015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187235-E29D-488D-8546-C4DBAC7735FA}" type="slidenum">
              <a:rPr lang="en-US" smtClean="0"/>
              <a:t>‹#›</a:t>
            </a:fld>
            <a:endParaRPr lang="en-US"/>
          </a:p>
        </p:txBody>
      </p:sp>
    </p:spTree>
    <p:extLst>
      <p:ext uri="{BB962C8B-B14F-4D97-AF65-F5344CB8AC3E}">
        <p14:creationId xmlns:p14="http://schemas.microsoft.com/office/powerpoint/2010/main" val="2077496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Describe yourself by age, marital status, gender, ethnic background, income level, and education level. Then, explain how all of these factors are used to describe demographics. Ask students to explain why politicians should be interested in the demographics of the district they hope to represent. Then, explain how knowing the demographics give an individual a better understanding of a selected population’s needs and wants. </a:t>
            </a:r>
          </a:p>
        </p:txBody>
      </p:sp>
      <p:sp>
        <p:nvSpPr>
          <p:cNvPr id="4" name="Slide Number Placeholder 3"/>
          <p:cNvSpPr>
            <a:spLocks noGrp="1"/>
          </p:cNvSpPr>
          <p:nvPr>
            <p:ph type="sldNum" sz="quarter" idx="10"/>
          </p:nvPr>
        </p:nvSpPr>
        <p:spPr/>
        <p:txBody>
          <a:bodyPr/>
          <a:lstStyle/>
          <a:p>
            <a:fld id="{52187235-E29D-488D-8546-C4DBAC7735FA}" type="slidenum">
              <a:rPr lang="en-US" smtClean="0"/>
              <a:t>4</a:t>
            </a:fld>
            <a:endParaRPr lang="en-US"/>
          </a:p>
        </p:txBody>
      </p:sp>
    </p:spTree>
    <p:extLst>
      <p:ext uri="{BB962C8B-B14F-4D97-AF65-F5344CB8AC3E}">
        <p14:creationId xmlns:p14="http://schemas.microsoft.com/office/powerpoint/2010/main" val="3091637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B8055BE4-A93F-4B68-976D-EA72C54C948C}" type="slidenum">
              <a:rPr lang="en-US" smtClean="0"/>
              <a:pPr/>
              <a:t>16</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r>
              <a:rPr lang="en-US" smtClean="0"/>
              <a:t>Sports marketing is a huge industry that has a major impact on universities, cities, and states. Numerous hospitality businesses benefit from sporting events.</a:t>
            </a:r>
          </a:p>
        </p:txBody>
      </p:sp>
    </p:spTree>
    <p:extLst>
      <p:ext uri="{BB962C8B-B14F-4D97-AF65-F5344CB8AC3E}">
        <p14:creationId xmlns:p14="http://schemas.microsoft.com/office/powerpoint/2010/main" val="3004890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D082724E-CC68-4C8B-B591-3EC694D55EBB}" type="slidenum">
              <a:rPr lang="en-US" smtClean="0"/>
              <a:pPr/>
              <a:t>17</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r>
              <a:rPr lang="en-US" smtClean="0"/>
              <a:t>Fans who become emotionally tied to their favorite teams tend to spend money on merchandise that represents their teams. Go to a college bookstore and a large section is devoted to sporting goods for that particular university. Professional teams have separate gift shops to sell related merchandise.</a:t>
            </a:r>
          </a:p>
        </p:txBody>
      </p:sp>
    </p:spTree>
    <p:extLst>
      <p:ext uri="{BB962C8B-B14F-4D97-AF65-F5344CB8AC3E}">
        <p14:creationId xmlns:p14="http://schemas.microsoft.com/office/powerpoint/2010/main" val="925279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B8225418-05C3-4FB5-B746-4084F768C7FA}" type="slidenum">
              <a:rPr lang="en-US" smtClean="0"/>
              <a:pPr/>
              <a:t>18</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r>
              <a:rPr lang="en-US" smtClean="0"/>
              <a:t>Popular sporting events bring big money to television networks. College teams want to be on television for national exposure and revenue.</a:t>
            </a:r>
          </a:p>
        </p:txBody>
      </p:sp>
    </p:spTree>
    <p:extLst>
      <p:ext uri="{BB962C8B-B14F-4D97-AF65-F5344CB8AC3E}">
        <p14:creationId xmlns:p14="http://schemas.microsoft.com/office/powerpoint/2010/main" val="18457829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3BE74605-504B-4BDE-9A37-12A09598F679}" type="slidenum">
              <a:rPr lang="en-US" smtClean="0"/>
              <a:pPr/>
              <a:t>19</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r>
              <a:rPr lang="en-US" smtClean="0"/>
              <a:t>Even small communities rally around sports. The community emotionally ties itself to the high school athletic team. Regional baseball and basketball tournaments held in the community generate more revenue for local businesses.</a:t>
            </a:r>
          </a:p>
        </p:txBody>
      </p:sp>
    </p:spTree>
    <p:extLst>
      <p:ext uri="{BB962C8B-B14F-4D97-AF65-F5344CB8AC3E}">
        <p14:creationId xmlns:p14="http://schemas.microsoft.com/office/powerpoint/2010/main" val="3759367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07021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5591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411524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844665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648383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232850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210554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50728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23372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15056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6710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35726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83354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83104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03403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07243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1/12/2015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29030413"/>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Happy Monday!</a:t>
            </a:r>
            <a:br>
              <a:rPr lang="en-US" dirty="0" smtClean="0"/>
            </a:br>
            <a:r>
              <a:rPr lang="en-US" dirty="0" smtClean="0"/>
              <a:t>January 12, 2014</a:t>
            </a:r>
            <a:endParaRPr lang="en-US" dirty="0"/>
          </a:p>
        </p:txBody>
      </p:sp>
      <p:sp>
        <p:nvSpPr>
          <p:cNvPr id="3" name="Content Placeholder 2"/>
          <p:cNvSpPr>
            <a:spLocks noGrp="1"/>
          </p:cNvSpPr>
          <p:nvPr>
            <p:ph idx="1"/>
          </p:nvPr>
        </p:nvSpPr>
        <p:spPr/>
        <p:txBody>
          <a:bodyPr/>
          <a:lstStyle/>
          <a:p>
            <a:r>
              <a:rPr lang="en-US" dirty="0" smtClean="0"/>
              <a:t>Please grab your name tents and your Marketing Mix / Core Standards of Marketing handout from the file holder at the front of the room</a:t>
            </a:r>
          </a:p>
          <a:p>
            <a:r>
              <a:rPr lang="en-US" dirty="0" smtClean="0"/>
              <a:t>CURRENT EVENTS!?!?! – Remember 1</a:t>
            </a:r>
            <a:r>
              <a:rPr lang="en-US" baseline="30000" dirty="0" smtClean="0"/>
              <a:t>st</a:t>
            </a:r>
            <a:r>
              <a:rPr lang="en-US" dirty="0" smtClean="0"/>
              <a:t> one is due by next Friday! – don’t put it off!</a:t>
            </a:r>
          </a:p>
          <a:p>
            <a:r>
              <a:rPr lang="en-US" dirty="0" smtClean="0"/>
              <a:t>Review – what are the 4 parts of the Marketing Mix?</a:t>
            </a:r>
          </a:p>
          <a:p>
            <a:r>
              <a:rPr lang="en-US" dirty="0" smtClean="0"/>
              <a:t>Review – what are the 7 Core Standards of Marketing (really 6 plus one extra)</a:t>
            </a:r>
          </a:p>
          <a:p>
            <a:pPr lvl="1"/>
            <a:r>
              <a:rPr lang="en-US" dirty="0" smtClean="0"/>
              <a:t>Group Activity – using the product given to your group, decide on how the 7 core standards of marketing went into the sell/purchase of such product.</a:t>
            </a:r>
          </a:p>
          <a:p>
            <a:pPr lvl="1"/>
            <a:r>
              <a:rPr lang="en-US" altLang="en-US" dirty="0"/>
              <a:t>Ideas for some of you on price—what could you have sold it for “then”, and what could you sell it for “now</a:t>
            </a:r>
            <a:r>
              <a:rPr lang="en-US" altLang="en-US" dirty="0" smtClean="0"/>
              <a:t>”.</a:t>
            </a:r>
          </a:p>
          <a:p>
            <a:pPr lvl="1"/>
            <a:r>
              <a:rPr lang="en-US" altLang="en-US" dirty="0" smtClean="0"/>
              <a:t>**Think of the sweatshirt and shoes from Friday</a:t>
            </a:r>
            <a:endParaRPr lang="en-US" altLang="en-US" dirty="0"/>
          </a:p>
          <a:p>
            <a:pPr lvl="1"/>
            <a:endParaRPr lang="en-US" dirty="0"/>
          </a:p>
        </p:txBody>
      </p:sp>
    </p:spTree>
    <p:extLst>
      <p:ext uri="{BB962C8B-B14F-4D97-AF65-F5344CB8AC3E}">
        <p14:creationId xmlns:p14="http://schemas.microsoft.com/office/powerpoint/2010/main" val="2975892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Sports, New Opportunities</a:t>
            </a:r>
            <a:endParaRPr lang="en-US" dirty="0"/>
          </a:p>
        </p:txBody>
      </p:sp>
      <p:sp>
        <p:nvSpPr>
          <p:cNvPr id="3" name="Content Placeholder 2"/>
          <p:cNvSpPr>
            <a:spLocks noGrp="1"/>
          </p:cNvSpPr>
          <p:nvPr>
            <p:ph idx="1"/>
          </p:nvPr>
        </p:nvSpPr>
        <p:spPr/>
        <p:txBody>
          <a:bodyPr/>
          <a:lstStyle/>
          <a:p>
            <a:r>
              <a:rPr lang="en-US" dirty="0" smtClean="0"/>
              <a:t>Sports marketers always search for new ways to appeal to customers</a:t>
            </a:r>
          </a:p>
          <a:p>
            <a:pPr lvl="1"/>
            <a:r>
              <a:rPr lang="en-US" dirty="0" smtClean="0"/>
              <a:t>Offer new opportunities for endorsement and marketing</a:t>
            </a:r>
          </a:p>
          <a:p>
            <a:pPr lvl="1"/>
            <a:r>
              <a:rPr lang="en-US" dirty="0" smtClean="0"/>
              <a:t>Think of skateboarding and snowboarding</a:t>
            </a:r>
          </a:p>
          <a:p>
            <a:pPr lvl="1"/>
            <a:r>
              <a:rPr lang="en-US" dirty="0" smtClean="0"/>
              <a:t>Arena Football</a:t>
            </a:r>
          </a:p>
          <a:p>
            <a:r>
              <a:rPr lang="en-US" dirty="0" smtClean="0"/>
              <a:t>New Sports = New Opportunities!</a:t>
            </a:r>
          </a:p>
        </p:txBody>
      </p:sp>
    </p:spTree>
    <p:extLst>
      <p:ext uri="{BB962C8B-B14F-4D97-AF65-F5344CB8AC3E}">
        <p14:creationId xmlns:p14="http://schemas.microsoft.com/office/powerpoint/2010/main" val="428544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dirty="0" smtClean="0"/>
              <a:t>Gross Impressions</a:t>
            </a:r>
          </a:p>
        </p:txBody>
      </p:sp>
      <p:sp>
        <p:nvSpPr>
          <p:cNvPr id="17411" name="Rectangle 3"/>
          <p:cNvSpPr>
            <a:spLocks noGrp="1" noChangeArrowheads="1"/>
          </p:cNvSpPr>
          <p:nvPr>
            <p:ph type="body" idx="1"/>
          </p:nvPr>
        </p:nvSpPr>
        <p:spPr/>
        <p:txBody>
          <a:bodyPr/>
          <a:lstStyle/>
          <a:p>
            <a:r>
              <a:rPr lang="en-US" altLang="en-US" dirty="0" smtClean="0"/>
              <a:t>The number of times per advertisement, game, or show that a product or service is associated with an athlete, team, or entertainer.</a:t>
            </a:r>
          </a:p>
          <a:p>
            <a:pPr lvl="1"/>
            <a:r>
              <a:rPr lang="en-US" altLang="en-US" dirty="0" smtClean="0"/>
              <a:t>Backs of shoes</a:t>
            </a:r>
          </a:p>
          <a:p>
            <a:pPr lvl="1"/>
            <a:r>
              <a:rPr lang="en-US" altLang="en-US" dirty="0" smtClean="0"/>
              <a:t>Scene in a movie (Talladega Nights)</a:t>
            </a:r>
          </a:p>
          <a:p>
            <a:pPr lvl="1"/>
            <a:r>
              <a:rPr lang="en-US" altLang="en-US" dirty="0" smtClean="0"/>
              <a:t>License-plate holder on a car</a:t>
            </a:r>
          </a:p>
          <a:p>
            <a:pPr lvl="1"/>
            <a:r>
              <a:rPr lang="en-US" altLang="en-US" dirty="0" smtClean="0"/>
              <a:t>Media mentioning a player, team or product (example Heisman Trophy)</a:t>
            </a:r>
          </a:p>
          <a:p>
            <a:pPr lvl="1"/>
            <a:r>
              <a:rPr lang="en-US" altLang="en-US" dirty="0" smtClean="0"/>
              <a:t>Logos on jerseys</a:t>
            </a:r>
          </a:p>
          <a:p>
            <a:pPr lvl="1"/>
            <a:r>
              <a:rPr lang="en-US" altLang="en-US" dirty="0" smtClean="0"/>
              <a:t>Fiesta Bowl (Tostitos)</a:t>
            </a:r>
          </a:p>
          <a:p>
            <a:pPr lvl="1"/>
            <a:r>
              <a:rPr lang="en-US" altLang="en-US" dirty="0" smtClean="0"/>
              <a:t>YOUR BRAIN RECORDS THAT IMAGE</a:t>
            </a:r>
          </a:p>
          <a:p>
            <a:pPr lvl="2"/>
            <a:r>
              <a:rPr lang="en-US" altLang="en-US" dirty="0" smtClean="0"/>
              <a:t>Marketers hope you remember it when it comes time to buy!</a:t>
            </a:r>
          </a:p>
        </p:txBody>
      </p:sp>
    </p:spTree>
    <p:extLst>
      <p:ext uri="{BB962C8B-B14F-4D97-AF65-F5344CB8AC3E}">
        <p14:creationId xmlns:p14="http://schemas.microsoft.com/office/powerpoint/2010/main" val="6460083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additive="base">
                                        <p:cTn id="13" dur="500" fill="hold"/>
                                        <p:tgtEl>
                                          <p:spTgt spid="174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4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7411">
                                            <p:txEl>
                                              <p:pRg st="2" end="2"/>
                                            </p:txEl>
                                          </p:spTgt>
                                        </p:tgtEl>
                                        <p:attrNameLst>
                                          <p:attrName>style.visibility</p:attrName>
                                        </p:attrNameLst>
                                      </p:cBhvr>
                                      <p:to>
                                        <p:strVal val="visible"/>
                                      </p:to>
                                    </p:set>
                                    <p:anim calcmode="lin" valueType="num">
                                      <p:cBhvr additive="base">
                                        <p:cTn id="19" dur="500" fill="hold"/>
                                        <p:tgtEl>
                                          <p:spTgt spid="1741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74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7411">
                                            <p:txEl>
                                              <p:pRg st="3" end="3"/>
                                            </p:txEl>
                                          </p:spTgt>
                                        </p:tgtEl>
                                        <p:attrNameLst>
                                          <p:attrName>style.visibility</p:attrName>
                                        </p:attrNameLst>
                                      </p:cBhvr>
                                      <p:to>
                                        <p:strVal val="visible"/>
                                      </p:to>
                                    </p:set>
                                    <p:anim calcmode="lin" valueType="num">
                                      <p:cBhvr additive="base">
                                        <p:cTn id="25" dur="500" fill="hold"/>
                                        <p:tgtEl>
                                          <p:spTgt spid="1741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74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7411">
                                            <p:txEl>
                                              <p:pRg st="4" end="4"/>
                                            </p:txEl>
                                          </p:spTgt>
                                        </p:tgtEl>
                                        <p:attrNameLst>
                                          <p:attrName>style.visibility</p:attrName>
                                        </p:attrNameLst>
                                      </p:cBhvr>
                                      <p:to>
                                        <p:strVal val="visible"/>
                                      </p:to>
                                    </p:set>
                                    <p:anim calcmode="lin" valueType="num">
                                      <p:cBhvr additive="base">
                                        <p:cTn id="31" dur="500" fill="hold"/>
                                        <p:tgtEl>
                                          <p:spTgt spid="1741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741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7411">
                                            <p:txEl>
                                              <p:pRg st="5" end="5"/>
                                            </p:txEl>
                                          </p:spTgt>
                                        </p:tgtEl>
                                        <p:attrNameLst>
                                          <p:attrName>style.visibility</p:attrName>
                                        </p:attrNameLst>
                                      </p:cBhvr>
                                      <p:to>
                                        <p:strVal val="visible"/>
                                      </p:to>
                                    </p:set>
                                    <p:anim calcmode="lin" valueType="num">
                                      <p:cBhvr additive="base">
                                        <p:cTn id="37" dur="500" fill="hold"/>
                                        <p:tgtEl>
                                          <p:spTgt spid="1741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741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7411">
                                            <p:txEl>
                                              <p:pRg st="6" end="6"/>
                                            </p:txEl>
                                          </p:spTgt>
                                        </p:tgtEl>
                                        <p:attrNameLst>
                                          <p:attrName>style.visibility</p:attrName>
                                        </p:attrNameLst>
                                      </p:cBhvr>
                                      <p:to>
                                        <p:strVal val="visible"/>
                                      </p:to>
                                    </p:set>
                                    <p:anim calcmode="lin" valueType="num">
                                      <p:cBhvr additive="base">
                                        <p:cTn id="43" dur="500" fill="hold"/>
                                        <p:tgtEl>
                                          <p:spTgt spid="17411">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741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7411">
                                            <p:txEl>
                                              <p:pRg st="7" end="7"/>
                                            </p:txEl>
                                          </p:spTgt>
                                        </p:tgtEl>
                                        <p:attrNameLst>
                                          <p:attrName>style.visibility</p:attrName>
                                        </p:attrNameLst>
                                      </p:cBhvr>
                                      <p:to>
                                        <p:strVal val="visible"/>
                                      </p:to>
                                    </p:set>
                                    <p:anim calcmode="lin" valueType="num">
                                      <p:cBhvr additive="base">
                                        <p:cTn id="49" dur="500" fill="hold"/>
                                        <p:tgtEl>
                                          <p:spTgt spid="17411">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7411">
                                            <p:txEl>
                                              <p:pRg st="7" end="7"/>
                                            </p:txEl>
                                          </p:spTgt>
                                        </p:tgtEl>
                                        <p:attrNameLst>
                                          <p:attrName>ppt_y</p:attrName>
                                        </p:attrNameLst>
                                      </p:cBhvr>
                                      <p:tavLst>
                                        <p:tav tm="0">
                                          <p:val>
                                            <p:strVal val="#ppt_y"/>
                                          </p:val>
                                        </p:tav>
                                        <p:tav tm="100000">
                                          <p:val>
                                            <p:strVal val="#ppt_y"/>
                                          </p:val>
                                        </p:tav>
                                      </p:tavLst>
                                    </p:anim>
                                  </p:childTnLst>
                                </p:cTn>
                              </p:par>
                              <p:par>
                                <p:cTn id="51" presetID="2" presetClass="entr" presetSubtype="8" fill="hold" grpId="0" nodeType="withEffect">
                                  <p:stCondLst>
                                    <p:cond delay="0"/>
                                  </p:stCondLst>
                                  <p:childTnLst>
                                    <p:set>
                                      <p:cBhvr>
                                        <p:cTn id="52" dur="1" fill="hold">
                                          <p:stCondLst>
                                            <p:cond delay="0"/>
                                          </p:stCondLst>
                                        </p:cTn>
                                        <p:tgtEl>
                                          <p:spTgt spid="17411">
                                            <p:txEl>
                                              <p:pRg st="8" end="8"/>
                                            </p:txEl>
                                          </p:spTgt>
                                        </p:tgtEl>
                                        <p:attrNameLst>
                                          <p:attrName>style.visibility</p:attrName>
                                        </p:attrNameLst>
                                      </p:cBhvr>
                                      <p:to>
                                        <p:strVal val="visible"/>
                                      </p:to>
                                    </p:set>
                                    <p:anim calcmode="lin" valueType="num">
                                      <p:cBhvr additive="base">
                                        <p:cTn id="53" dur="500" fill="hold"/>
                                        <p:tgtEl>
                                          <p:spTgt spid="17411">
                                            <p:txEl>
                                              <p:pRg st="8" end="8"/>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17411">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smtClean="0"/>
              <a:t>HOMEWORK</a:t>
            </a:r>
          </a:p>
        </p:txBody>
      </p:sp>
      <p:sp>
        <p:nvSpPr>
          <p:cNvPr id="34819" name="Rectangle 3"/>
          <p:cNvSpPr>
            <a:spLocks noGrp="1" noChangeArrowheads="1"/>
          </p:cNvSpPr>
          <p:nvPr>
            <p:ph type="body" idx="1"/>
          </p:nvPr>
        </p:nvSpPr>
        <p:spPr/>
        <p:txBody>
          <a:bodyPr/>
          <a:lstStyle/>
          <a:p>
            <a:r>
              <a:rPr lang="en-US" altLang="en-US" dirty="0" smtClean="0"/>
              <a:t>CFP National Championship Game is TONIGHT!</a:t>
            </a:r>
          </a:p>
          <a:p>
            <a:pPr lvl="1"/>
            <a:r>
              <a:rPr lang="en-US" altLang="en-US" dirty="0" smtClean="0"/>
              <a:t>Who is going to win? Spread?</a:t>
            </a:r>
          </a:p>
          <a:p>
            <a:r>
              <a:rPr lang="en-US" altLang="en-US" dirty="0" smtClean="0"/>
              <a:t>Watch a college or professional sporting event on TV.  Select a sports brand represented in this presentation and keep track of how many gross impressions were made during the telecast.</a:t>
            </a:r>
          </a:p>
          <a:p>
            <a:r>
              <a:rPr lang="en-US" altLang="en-US" dirty="0" smtClean="0"/>
              <a:t>YOU ONLY NEED TO WATCH ½ THE GAME</a:t>
            </a:r>
          </a:p>
        </p:txBody>
      </p:sp>
    </p:spTree>
    <p:extLst>
      <p:ext uri="{BB962C8B-B14F-4D97-AF65-F5344CB8AC3E}">
        <p14:creationId xmlns:p14="http://schemas.microsoft.com/office/powerpoint/2010/main" val="3233715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January 13</a:t>
            </a:r>
            <a:endParaRPr lang="en-US" dirty="0"/>
          </a:p>
        </p:txBody>
      </p:sp>
      <p:sp>
        <p:nvSpPr>
          <p:cNvPr id="3" name="Content Placeholder 2"/>
          <p:cNvSpPr>
            <a:spLocks noGrp="1"/>
          </p:cNvSpPr>
          <p:nvPr>
            <p:ph idx="1"/>
          </p:nvPr>
        </p:nvSpPr>
        <p:spPr/>
        <p:txBody>
          <a:bodyPr/>
          <a:lstStyle/>
          <a:p>
            <a:r>
              <a:rPr lang="en-US" dirty="0" smtClean="0"/>
              <a:t>Current Events?</a:t>
            </a:r>
          </a:p>
          <a:p>
            <a:r>
              <a:rPr lang="en-US" altLang="en-US" dirty="0" smtClean="0"/>
              <a:t>Discuss CFP </a:t>
            </a:r>
            <a:r>
              <a:rPr lang="en-US" altLang="en-US" dirty="0"/>
              <a:t>National Championship Game </a:t>
            </a:r>
            <a:endParaRPr lang="en-US" altLang="en-US" dirty="0" smtClean="0"/>
          </a:p>
          <a:p>
            <a:pPr lvl="1"/>
            <a:r>
              <a:rPr lang="en-US" altLang="en-US" dirty="0" smtClean="0"/>
              <a:t>Gross Impressions?</a:t>
            </a:r>
          </a:p>
          <a:p>
            <a:r>
              <a:rPr lang="en-US" altLang="en-US" dirty="0" smtClean="0"/>
              <a:t>3-2-1 Review </a:t>
            </a:r>
          </a:p>
          <a:p>
            <a:pPr lvl="1"/>
            <a:r>
              <a:rPr lang="en-US" altLang="en-US" dirty="0" smtClean="0"/>
              <a:t>3 – name 3 of the core standards or marketing and provide a description/example of each</a:t>
            </a:r>
          </a:p>
          <a:p>
            <a:pPr lvl="1"/>
            <a:r>
              <a:rPr lang="en-US" altLang="en-US" dirty="0" smtClean="0"/>
              <a:t>2 – Define the following 2 terms</a:t>
            </a:r>
          </a:p>
          <a:p>
            <a:pPr lvl="2"/>
            <a:r>
              <a:rPr lang="en-US" altLang="en-US" dirty="0" smtClean="0"/>
              <a:t>Sports Marketing </a:t>
            </a:r>
          </a:p>
          <a:p>
            <a:pPr lvl="2"/>
            <a:r>
              <a:rPr lang="en-US" altLang="en-US" dirty="0" smtClean="0"/>
              <a:t>Demographics</a:t>
            </a:r>
          </a:p>
          <a:p>
            <a:pPr lvl="1"/>
            <a:r>
              <a:rPr lang="en-US" altLang="en-US" dirty="0" smtClean="0"/>
              <a:t>1 – Provide 1 example of how gross impressions are used in the sports industry </a:t>
            </a:r>
          </a:p>
          <a:p>
            <a:endParaRPr lang="en-US" dirty="0"/>
          </a:p>
        </p:txBody>
      </p:sp>
    </p:spTree>
    <p:extLst>
      <p:ext uri="{BB962C8B-B14F-4D97-AF65-F5344CB8AC3E}">
        <p14:creationId xmlns:p14="http://schemas.microsoft.com/office/powerpoint/2010/main" val="29784116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Sports Marketing &amp; Demographics</a:t>
            </a:r>
            <a:endParaRPr lang="en-US" dirty="0"/>
          </a:p>
        </p:txBody>
      </p:sp>
      <p:sp>
        <p:nvSpPr>
          <p:cNvPr id="3" name="Content Placeholder 2"/>
          <p:cNvSpPr>
            <a:spLocks noGrp="1"/>
          </p:cNvSpPr>
          <p:nvPr>
            <p:ph idx="1"/>
          </p:nvPr>
        </p:nvSpPr>
        <p:spPr/>
        <p:txBody>
          <a:bodyPr/>
          <a:lstStyle/>
          <a:p>
            <a:r>
              <a:rPr lang="en-US" dirty="0"/>
              <a:t>OVERALL GOAL: use the right marketing mix to meet customer needs while still generating a profit! </a:t>
            </a:r>
          </a:p>
          <a:p>
            <a:pPr lvl="1"/>
            <a:r>
              <a:rPr lang="en-US" dirty="0"/>
              <a:t>Must consider 3 factors: new opportunities, gross impressions, and timing</a:t>
            </a:r>
          </a:p>
          <a:p>
            <a:endParaRPr lang="en-US" dirty="0"/>
          </a:p>
        </p:txBody>
      </p:sp>
    </p:spTree>
    <p:extLst>
      <p:ext uri="{BB962C8B-B14F-4D97-AF65-F5344CB8AC3E}">
        <p14:creationId xmlns:p14="http://schemas.microsoft.com/office/powerpoint/2010/main" val="543754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smtClean="0"/>
              <a:t>TIMING</a:t>
            </a:r>
          </a:p>
        </p:txBody>
      </p:sp>
      <p:sp>
        <p:nvSpPr>
          <p:cNvPr id="32771" name="Rectangle 3"/>
          <p:cNvSpPr>
            <a:spLocks noGrp="1" noChangeArrowheads="1"/>
          </p:cNvSpPr>
          <p:nvPr>
            <p:ph type="body" idx="1"/>
          </p:nvPr>
        </p:nvSpPr>
        <p:spPr/>
        <p:txBody>
          <a:bodyPr/>
          <a:lstStyle/>
          <a:p>
            <a:r>
              <a:rPr lang="en-US" altLang="en-US" dirty="0" smtClean="0"/>
              <a:t>Popularity is based almost completely on continued winning.</a:t>
            </a:r>
          </a:p>
          <a:p>
            <a:r>
              <a:rPr lang="en-US" altLang="en-US" dirty="0" smtClean="0"/>
              <a:t>Fans want to be associated with winning</a:t>
            </a:r>
          </a:p>
          <a:p>
            <a:r>
              <a:rPr lang="en-US" altLang="en-US" dirty="0" smtClean="0"/>
              <a:t>Competition has to be monitored so that a company’s marketing can remain unique</a:t>
            </a:r>
          </a:p>
          <a:p>
            <a:r>
              <a:rPr lang="en-US" altLang="en-US" dirty="0" smtClean="0"/>
              <a:t>15 minutes of fame</a:t>
            </a:r>
          </a:p>
          <a:p>
            <a:pPr lvl="1"/>
            <a:r>
              <a:rPr lang="en-US" altLang="en-US" dirty="0" smtClean="0"/>
              <a:t>Reality shows</a:t>
            </a:r>
          </a:p>
          <a:p>
            <a:r>
              <a:rPr lang="en-US" altLang="en-US" dirty="0" smtClean="0"/>
              <a:t>Concerts provide CDs and other merchandise related to the musician or group, merchandise is ready when a national or world championship is won</a:t>
            </a:r>
          </a:p>
          <a:p>
            <a:pPr lvl="1"/>
            <a:r>
              <a:rPr lang="en-US" altLang="en-US" dirty="0" smtClean="0"/>
              <a:t>What other examples can you think of that must be available to fans while teams/celebrities are “hot”?</a:t>
            </a:r>
          </a:p>
          <a:p>
            <a:endParaRPr lang="en-US" altLang="en-US" dirty="0"/>
          </a:p>
        </p:txBody>
      </p:sp>
    </p:spTree>
    <p:extLst>
      <p:ext uri="{BB962C8B-B14F-4D97-AF65-F5344CB8AC3E}">
        <p14:creationId xmlns:p14="http://schemas.microsoft.com/office/powerpoint/2010/main" val="439909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7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771">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2771">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2771">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27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mtClean="0"/>
              <a:t>Value of Sports Marketing</a:t>
            </a:r>
            <a:endParaRPr lang="en-US" smtClean="0"/>
          </a:p>
        </p:txBody>
      </p:sp>
      <p:sp>
        <p:nvSpPr>
          <p:cNvPr id="10243" name="Rectangle 3"/>
          <p:cNvSpPr>
            <a:spLocks noGrp="1" noChangeArrowheads="1"/>
          </p:cNvSpPr>
          <p:nvPr>
            <p:ph type="body" idx="1"/>
          </p:nvPr>
        </p:nvSpPr>
        <p:spPr/>
        <p:txBody>
          <a:bodyPr/>
          <a:lstStyle/>
          <a:p>
            <a:r>
              <a:rPr lang="en-US" dirty="0" smtClean="0"/>
              <a:t>A multi-billion-dollar global industry that has a major impact on the economy</a:t>
            </a:r>
          </a:p>
          <a:p>
            <a:pPr lvl="1"/>
            <a:r>
              <a:rPr lang="en-US" dirty="0" smtClean="0"/>
              <a:t>cities building stadiums and arenas to attract teams and sporting events</a:t>
            </a:r>
          </a:p>
          <a:p>
            <a:pPr lvl="1"/>
            <a:r>
              <a:rPr lang="en-US" dirty="0" smtClean="0"/>
              <a:t>hotels, restaurants, service stations, and other related businesses benefit for the sports industry</a:t>
            </a:r>
          </a:p>
          <a:p>
            <a:pPr lvl="1"/>
            <a:r>
              <a:rPr lang="en-US" dirty="0" smtClean="0"/>
              <a:t>Job opportunities – parking lot attendant to a marketing executive </a:t>
            </a:r>
          </a:p>
          <a:p>
            <a:pPr lvl="2"/>
            <a:r>
              <a:rPr lang="en-US" dirty="0" smtClean="0"/>
              <a:t>Building managers</a:t>
            </a:r>
          </a:p>
          <a:p>
            <a:pPr lvl="2"/>
            <a:r>
              <a:rPr lang="en-US" dirty="0" smtClean="0"/>
              <a:t>Horticulturalists</a:t>
            </a:r>
          </a:p>
          <a:p>
            <a:pPr lvl="2"/>
            <a:r>
              <a:rPr lang="en-US" dirty="0" smtClean="0"/>
              <a:t>Security</a:t>
            </a:r>
          </a:p>
          <a:p>
            <a:pPr lvl="2"/>
            <a:r>
              <a:rPr lang="en-US" dirty="0" smtClean="0"/>
              <a:t>Maintenance</a:t>
            </a:r>
          </a:p>
          <a:p>
            <a:pPr lvl="2"/>
            <a:r>
              <a:rPr lang="en-US" dirty="0" smtClean="0"/>
              <a:t>Trainers</a:t>
            </a:r>
            <a:endParaRPr lang="en-US" dirty="0" smtClean="0"/>
          </a:p>
        </p:txBody>
      </p:sp>
      <p:sp>
        <p:nvSpPr>
          <p:cNvPr id="10244" name="Slide Number Placeholder 6"/>
          <p:cNvSpPr>
            <a:spLocks noGrp="1"/>
          </p:cNvSpPr>
          <p:nvPr>
            <p:ph type="sldNum" sz="quarter" idx="12"/>
          </p:nvPr>
        </p:nvSpPr>
        <p:spPr/>
        <p:txBody>
          <a:bodyPr/>
          <a:lstStyle/>
          <a:p>
            <a:fld id="{8E8152D2-42B0-46A9-83EA-AD9D48D47EC7}" type="slidenum">
              <a:rPr lang="en-US" smtClean="0"/>
              <a:pPr/>
              <a:t>16</a:t>
            </a:fld>
            <a:endParaRPr lang="en-US" smtClean="0"/>
          </a:p>
        </p:txBody>
      </p:sp>
      <p:sp>
        <p:nvSpPr>
          <p:cNvPr id="10245" name="Rectangle 5"/>
          <p:cNvSpPr>
            <a:spLocks noChangeArrowheads="1"/>
          </p:cNvSpPr>
          <p:nvPr/>
        </p:nvSpPr>
        <p:spPr bwMode="auto">
          <a:xfrm>
            <a:off x="4343401" y="6324601"/>
            <a:ext cx="3821113" cy="246063"/>
          </a:xfrm>
          <a:prstGeom prst="rect">
            <a:avLst/>
          </a:prstGeom>
          <a:noFill/>
          <a:ln w="9525">
            <a:noFill/>
            <a:miter lim="800000"/>
            <a:headEnd/>
            <a:tailEnd/>
          </a:ln>
        </p:spPr>
        <p:txBody>
          <a:bodyPr wrap="none">
            <a:spAutoFit/>
          </a:bodyPr>
          <a:lstStyle/>
          <a:p>
            <a:pPr algn="ctr" eaLnBrk="1" hangingPunct="1"/>
            <a:r>
              <a:rPr lang="en-US" sz="1000">
                <a:solidFill>
                  <a:schemeClr val="tx2"/>
                </a:solidFill>
                <a:latin typeface="Arial" charset="0"/>
              </a:rPr>
              <a:t> Copyright © Texas Education Agency, 2011. All rights reserved</a:t>
            </a:r>
            <a:r>
              <a:rPr lang="en-US" sz="1000">
                <a:solidFill>
                  <a:srgbClr val="000000"/>
                </a:solidFill>
                <a:latin typeface="Arial" charset="0"/>
              </a:rPr>
              <a:t>.</a:t>
            </a:r>
            <a:endParaRPr lang="en-US" sz="100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9000785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mtClean="0"/>
              <a:t>Emotional Value of Sports</a:t>
            </a:r>
            <a:endParaRPr lang="en-US" smtClean="0"/>
          </a:p>
        </p:txBody>
      </p:sp>
      <p:sp>
        <p:nvSpPr>
          <p:cNvPr id="11267" name="Rectangle 3"/>
          <p:cNvSpPr>
            <a:spLocks noGrp="1" noChangeArrowheads="1"/>
          </p:cNvSpPr>
          <p:nvPr>
            <p:ph type="body" idx="1"/>
          </p:nvPr>
        </p:nvSpPr>
        <p:spPr/>
        <p:txBody>
          <a:bodyPr/>
          <a:lstStyle/>
          <a:p>
            <a:r>
              <a:rPr lang="en-US" dirty="0" smtClean="0"/>
              <a:t>Fans are emotionally tied to their favorite teams.</a:t>
            </a:r>
          </a:p>
          <a:p>
            <a:r>
              <a:rPr lang="en-US" dirty="0" smtClean="0"/>
              <a:t>This connection motivates fans to buy tickets to games</a:t>
            </a:r>
          </a:p>
          <a:p>
            <a:pPr lvl="1"/>
            <a:r>
              <a:rPr lang="en-US" dirty="0" smtClean="0"/>
              <a:t>And sometimes strange costumes! </a:t>
            </a:r>
            <a:r>
              <a:rPr lang="en-US" dirty="0" smtClean="0">
                <a:sym typeface="Wingdings" panose="05000000000000000000" pitchFamily="2" charset="2"/>
              </a:rPr>
              <a:t></a:t>
            </a:r>
            <a:endParaRPr lang="en-US" dirty="0" smtClean="0"/>
          </a:p>
          <a:p>
            <a:r>
              <a:rPr lang="en-US" dirty="0" smtClean="0"/>
              <a:t>Winning teams stimulate the sale of merchandise related to the team.</a:t>
            </a:r>
            <a:endParaRPr lang="en-US" dirty="0" smtClean="0"/>
          </a:p>
        </p:txBody>
      </p:sp>
      <p:sp>
        <p:nvSpPr>
          <p:cNvPr id="11268" name="Slide Number Placeholder 6"/>
          <p:cNvSpPr>
            <a:spLocks noGrp="1"/>
          </p:cNvSpPr>
          <p:nvPr>
            <p:ph type="sldNum" sz="quarter" idx="12"/>
          </p:nvPr>
        </p:nvSpPr>
        <p:spPr/>
        <p:txBody>
          <a:bodyPr/>
          <a:lstStyle/>
          <a:p>
            <a:fld id="{7CF8A139-FA38-413B-B665-4418A5796306}" type="slidenum">
              <a:rPr lang="en-US" smtClean="0"/>
              <a:pPr/>
              <a:t>17</a:t>
            </a:fld>
            <a:endParaRPr lang="en-US" smtClean="0"/>
          </a:p>
        </p:txBody>
      </p:sp>
      <p:sp>
        <p:nvSpPr>
          <p:cNvPr id="11269" name="Rectangle 5"/>
          <p:cNvSpPr>
            <a:spLocks noChangeArrowheads="1"/>
          </p:cNvSpPr>
          <p:nvPr/>
        </p:nvSpPr>
        <p:spPr bwMode="auto">
          <a:xfrm>
            <a:off x="4343401" y="6324601"/>
            <a:ext cx="3821113" cy="246063"/>
          </a:xfrm>
          <a:prstGeom prst="rect">
            <a:avLst/>
          </a:prstGeom>
          <a:noFill/>
          <a:ln w="9525">
            <a:noFill/>
            <a:miter lim="800000"/>
            <a:headEnd/>
            <a:tailEnd/>
          </a:ln>
        </p:spPr>
        <p:txBody>
          <a:bodyPr wrap="none">
            <a:spAutoFit/>
          </a:bodyPr>
          <a:lstStyle/>
          <a:p>
            <a:pPr algn="ctr" eaLnBrk="1" hangingPunct="1"/>
            <a:r>
              <a:rPr lang="en-US" sz="1000">
                <a:solidFill>
                  <a:schemeClr val="tx2"/>
                </a:solidFill>
                <a:latin typeface="Arial" charset="0"/>
              </a:rPr>
              <a:t> Copyright © Texas Education Agency, 2011. All rights reserved</a:t>
            </a:r>
            <a:r>
              <a:rPr lang="en-US" sz="1000">
                <a:solidFill>
                  <a:srgbClr val="000000"/>
                </a:solidFill>
                <a:latin typeface="Arial" charset="0"/>
              </a:rPr>
              <a:t>.</a:t>
            </a:r>
            <a:endParaRPr lang="en-US" sz="1000">
              <a:solidFill>
                <a:srgbClr val="000000"/>
              </a:solidFill>
              <a:latin typeface="Times New Roman" pitchFamily="18" charset="0"/>
              <a:cs typeface="Times New Roman" pitchFamily="18" charset="0"/>
            </a:endParaRPr>
          </a:p>
        </p:txBody>
      </p:sp>
      <p:pic>
        <p:nvPicPr>
          <p:cNvPr id="1026" name="Picture 2" descr="http://7thhouseontheleft.com/wp-content/uploads/2011/02/packerssteelersfan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7726" y="3778593"/>
            <a:ext cx="3507822" cy="2627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71897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Many Channels of Distribution for Sports</a:t>
            </a:r>
            <a:endParaRPr lang="en-US" smtClean="0"/>
          </a:p>
        </p:txBody>
      </p:sp>
      <p:sp>
        <p:nvSpPr>
          <p:cNvPr id="12291" name="Rectangle 3"/>
          <p:cNvSpPr>
            <a:spLocks noGrp="1" noChangeArrowheads="1"/>
          </p:cNvSpPr>
          <p:nvPr>
            <p:ph type="body" idx="1"/>
          </p:nvPr>
        </p:nvSpPr>
        <p:spPr/>
        <p:txBody>
          <a:bodyPr/>
          <a:lstStyle/>
          <a:p>
            <a:r>
              <a:rPr lang="en-US" dirty="0" smtClean="0"/>
              <a:t>High profile sporting events generate strong promotional revenues for broadcasters.</a:t>
            </a:r>
          </a:p>
          <a:p>
            <a:pPr lvl="1"/>
            <a:r>
              <a:rPr lang="en-US" dirty="0"/>
              <a:t>M</a:t>
            </a:r>
            <a:r>
              <a:rPr lang="en-US" dirty="0" smtClean="0"/>
              <a:t>ajor and cable television networks</a:t>
            </a:r>
          </a:p>
          <a:p>
            <a:pPr lvl="1"/>
            <a:r>
              <a:rPr lang="en-US" dirty="0"/>
              <a:t>R</a:t>
            </a:r>
            <a:r>
              <a:rPr lang="en-US" dirty="0" smtClean="0"/>
              <a:t>adio</a:t>
            </a:r>
          </a:p>
          <a:p>
            <a:pPr lvl="1"/>
            <a:r>
              <a:rPr lang="en-US" dirty="0" smtClean="0"/>
              <a:t>Internet (computer and cell phone)</a:t>
            </a:r>
          </a:p>
          <a:p>
            <a:pPr lvl="1"/>
            <a:r>
              <a:rPr lang="en-US" dirty="0" smtClean="0"/>
              <a:t>Pay for View</a:t>
            </a:r>
            <a:endParaRPr lang="en-US" dirty="0" smtClean="0"/>
          </a:p>
        </p:txBody>
      </p:sp>
      <p:sp>
        <p:nvSpPr>
          <p:cNvPr id="12293" name="Slide Number Placeholder 6"/>
          <p:cNvSpPr>
            <a:spLocks noGrp="1"/>
          </p:cNvSpPr>
          <p:nvPr>
            <p:ph type="sldNum" sz="quarter" idx="12"/>
          </p:nvPr>
        </p:nvSpPr>
        <p:spPr/>
        <p:txBody>
          <a:bodyPr/>
          <a:lstStyle/>
          <a:p>
            <a:fld id="{8617913D-4874-4E9A-8DDC-712B1A31EF97}" type="slidenum">
              <a:rPr lang="en-US" smtClean="0"/>
              <a:pPr/>
              <a:t>18</a:t>
            </a:fld>
            <a:endParaRPr lang="en-US" smtClean="0"/>
          </a:p>
        </p:txBody>
      </p:sp>
      <p:pic>
        <p:nvPicPr>
          <p:cNvPr id="12292" name="Picture 5" descr="63493818"/>
          <p:cNvPicPr>
            <a:picLocks noChangeAspect="1" noChangeArrowheads="1"/>
          </p:cNvPicPr>
          <p:nvPr/>
        </p:nvPicPr>
        <p:blipFill>
          <a:blip r:embed="rId3" cstate="email"/>
          <a:srcRect/>
          <a:stretch>
            <a:fillRect/>
          </a:stretch>
        </p:blipFill>
        <p:spPr bwMode="auto">
          <a:xfrm>
            <a:off x="8839200" y="3505200"/>
            <a:ext cx="1600200" cy="2414588"/>
          </a:xfrm>
          <a:prstGeom prst="rect">
            <a:avLst/>
          </a:prstGeom>
          <a:noFill/>
          <a:ln w="9525">
            <a:noFill/>
            <a:miter lim="800000"/>
            <a:headEnd/>
            <a:tailEnd/>
          </a:ln>
        </p:spPr>
      </p:pic>
      <p:sp>
        <p:nvSpPr>
          <p:cNvPr id="12294" name="Rectangle 6"/>
          <p:cNvSpPr>
            <a:spLocks noChangeArrowheads="1"/>
          </p:cNvSpPr>
          <p:nvPr/>
        </p:nvSpPr>
        <p:spPr bwMode="auto">
          <a:xfrm>
            <a:off x="4343401" y="6324601"/>
            <a:ext cx="3821113" cy="246063"/>
          </a:xfrm>
          <a:prstGeom prst="rect">
            <a:avLst/>
          </a:prstGeom>
          <a:noFill/>
          <a:ln w="9525">
            <a:noFill/>
            <a:miter lim="800000"/>
            <a:headEnd/>
            <a:tailEnd/>
          </a:ln>
        </p:spPr>
        <p:txBody>
          <a:bodyPr wrap="none">
            <a:spAutoFit/>
          </a:bodyPr>
          <a:lstStyle/>
          <a:p>
            <a:pPr algn="ctr" eaLnBrk="1" hangingPunct="1"/>
            <a:r>
              <a:rPr lang="en-US" sz="1000">
                <a:solidFill>
                  <a:schemeClr val="tx2"/>
                </a:solidFill>
                <a:latin typeface="Arial" charset="0"/>
              </a:rPr>
              <a:t> Copyright © Texas Education Agency, 2011. All rights reserved</a:t>
            </a:r>
            <a:r>
              <a:rPr lang="en-US" sz="1000">
                <a:solidFill>
                  <a:srgbClr val="000000"/>
                </a:solidFill>
                <a:latin typeface="Arial" charset="0"/>
              </a:rPr>
              <a:t>.</a:t>
            </a:r>
            <a:endParaRPr lang="en-US" sz="100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991295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mtClean="0"/>
              <a:t>Sports Marketing Helps Local Economies</a:t>
            </a:r>
            <a:endParaRPr lang="en-US" smtClean="0"/>
          </a:p>
        </p:txBody>
      </p:sp>
      <p:sp>
        <p:nvSpPr>
          <p:cNvPr id="13315" name="Rectangle 3"/>
          <p:cNvSpPr>
            <a:spLocks noGrp="1" noChangeArrowheads="1"/>
          </p:cNvSpPr>
          <p:nvPr>
            <p:ph type="body" idx="1"/>
          </p:nvPr>
        </p:nvSpPr>
        <p:spPr/>
        <p:txBody>
          <a:bodyPr/>
          <a:lstStyle/>
          <a:p>
            <a:r>
              <a:rPr lang="en-US" smtClean="0"/>
              <a:t>Ticket sales</a:t>
            </a:r>
          </a:p>
          <a:p>
            <a:r>
              <a:rPr lang="en-US" smtClean="0"/>
              <a:t>Food sales</a:t>
            </a:r>
          </a:p>
          <a:p>
            <a:r>
              <a:rPr lang="en-US" smtClean="0"/>
              <a:t>Lodging sales</a:t>
            </a:r>
          </a:p>
          <a:p>
            <a:r>
              <a:rPr lang="en-US" smtClean="0"/>
              <a:t>Gas sales</a:t>
            </a:r>
          </a:p>
          <a:p>
            <a:r>
              <a:rPr lang="en-US" smtClean="0"/>
              <a:t>Miscellaneous sale</a:t>
            </a:r>
          </a:p>
          <a:p>
            <a:r>
              <a:rPr lang="en-US" smtClean="0"/>
              <a:t>SUV sales</a:t>
            </a:r>
            <a:endParaRPr lang="en-US" smtClean="0"/>
          </a:p>
        </p:txBody>
      </p:sp>
      <p:sp>
        <p:nvSpPr>
          <p:cNvPr id="13317" name="Slide Number Placeholder 6"/>
          <p:cNvSpPr>
            <a:spLocks noGrp="1"/>
          </p:cNvSpPr>
          <p:nvPr>
            <p:ph type="sldNum" sz="quarter" idx="12"/>
          </p:nvPr>
        </p:nvSpPr>
        <p:spPr/>
        <p:txBody>
          <a:bodyPr/>
          <a:lstStyle/>
          <a:p>
            <a:fld id="{C32FDD3A-4922-4BBC-B78A-2BD5BA36B8B2}" type="slidenum">
              <a:rPr lang="en-US" smtClean="0"/>
              <a:pPr/>
              <a:t>19</a:t>
            </a:fld>
            <a:endParaRPr lang="en-US" smtClean="0"/>
          </a:p>
        </p:txBody>
      </p:sp>
      <p:pic>
        <p:nvPicPr>
          <p:cNvPr id="13316" name="Picture 5" descr="33408673"/>
          <p:cNvPicPr>
            <a:picLocks noChangeAspect="1" noChangeArrowheads="1"/>
          </p:cNvPicPr>
          <p:nvPr/>
        </p:nvPicPr>
        <p:blipFill>
          <a:blip r:embed="rId3" cstate="email"/>
          <a:srcRect/>
          <a:stretch>
            <a:fillRect/>
          </a:stretch>
        </p:blipFill>
        <p:spPr bwMode="auto">
          <a:xfrm>
            <a:off x="7670800" y="3810001"/>
            <a:ext cx="2673350" cy="2162175"/>
          </a:xfrm>
          <a:prstGeom prst="rect">
            <a:avLst/>
          </a:prstGeom>
          <a:noFill/>
          <a:ln w="9525">
            <a:noFill/>
            <a:miter lim="800000"/>
            <a:headEnd/>
            <a:tailEnd/>
          </a:ln>
        </p:spPr>
      </p:pic>
      <p:sp>
        <p:nvSpPr>
          <p:cNvPr id="13318" name="Rectangle 6"/>
          <p:cNvSpPr>
            <a:spLocks noChangeArrowheads="1"/>
          </p:cNvSpPr>
          <p:nvPr/>
        </p:nvSpPr>
        <p:spPr bwMode="auto">
          <a:xfrm>
            <a:off x="4343401" y="6324601"/>
            <a:ext cx="3821113" cy="246063"/>
          </a:xfrm>
          <a:prstGeom prst="rect">
            <a:avLst/>
          </a:prstGeom>
          <a:noFill/>
          <a:ln w="9525">
            <a:noFill/>
            <a:miter lim="800000"/>
            <a:headEnd/>
            <a:tailEnd/>
          </a:ln>
        </p:spPr>
        <p:txBody>
          <a:bodyPr wrap="none">
            <a:spAutoFit/>
          </a:bodyPr>
          <a:lstStyle/>
          <a:p>
            <a:pPr algn="ctr" eaLnBrk="1" hangingPunct="1"/>
            <a:r>
              <a:rPr lang="en-US" sz="1000">
                <a:solidFill>
                  <a:schemeClr val="tx2"/>
                </a:solidFill>
                <a:latin typeface="Arial" charset="0"/>
              </a:rPr>
              <a:t> Copyright © Texas Education Agency, 2011. All rights reserved</a:t>
            </a:r>
            <a:r>
              <a:rPr lang="en-US" sz="1000">
                <a:solidFill>
                  <a:srgbClr val="000000"/>
                </a:solidFill>
                <a:latin typeface="Arial" charset="0"/>
              </a:rPr>
              <a:t>.</a:t>
            </a:r>
            <a:endParaRPr lang="en-US" sz="100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912883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is Sports Marketing?</a:t>
            </a:r>
            <a:endParaRPr lang="en-US" dirty="0"/>
          </a:p>
        </p:txBody>
      </p:sp>
      <p:sp>
        <p:nvSpPr>
          <p:cNvPr id="3" name="Subtitle 2"/>
          <p:cNvSpPr>
            <a:spLocks noGrp="1"/>
          </p:cNvSpPr>
          <p:nvPr>
            <p:ph type="subTitle" idx="1"/>
          </p:nvPr>
        </p:nvSpPr>
        <p:spPr/>
        <p:txBody>
          <a:bodyPr/>
          <a:lstStyle/>
          <a:p>
            <a:r>
              <a:rPr lang="en-US" u="sng" dirty="0" smtClean="0"/>
              <a:t>Objective</a:t>
            </a:r>
            <a:r>
              <a:rPr lang="en-US" dirty="0" smtClean="0"/>
              <a:t>: Define/Discuss Sports Marketing, Target Markets/Demographics, and Gross Impressions</a:t>
            </a:r>
            <a:endParaRPr lang="en-US" dirty="0"/>
          </a:p>
        </p:txBody>
      </p:sp>
    </p:spTree>
    <p:extLst>
      <p:ext uri="{BB962C8B-B14F-4D97-AF65-F5344CB8AC3E}">
        <p14:creationId xmlns:p14="http://schemas.microsoft.com/office/powerpoint/2010/main" val="8944557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r>
              <a:rPr lang="en-US" dirty="0" smtClean="0"/>
              <a:t>College Football Research!</a:t>
            </a:r>
          </a:p>
          <a:p>
            <a:pPr lvl="1"/>
            <a:r>
              <a:rPr lang="en-US" smtClean="0"/>
              <a:t>Move to lab 215</a:t>
            </a:r>
            <a:endParaRPr lang="en-US" dirty="0"/>
          </a:p>
        </p:txBody>
      </p:sp>
    </p:spTree>
    <p:extLst>
      <p:ext uri="{BB962C8B-B14F-4D97-AF65-F5344CB8AC3E}">
        <p14:creationId xmlns:p14="http://schemas.microsoft.com/office/powerpoint/2010/main" val="3800162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dirty="0" smtClean="0"/>
              <a:t>What is SPORTS MARKETING?</a:t>
            </a:r>
            <a:endParaRPr lang="en-US" altLang="en-US" dirty="0"/>
          </a:p>
        </p:txBody>
      </p:sp>
      <p:sp>
        <p:nvSpPr>
          <p:cNvPr id="13315" name="Rectangle 3"/>
          <p:cNvSpPr>
            <a:spLocks noGrp="1" noChangeArrowheads="1"/>
          </p:cNvSpPr>
          <p:nvPr>
            <p:ph type="body" idx="1"/>
          </p:nvPr>
        </p:nvSpPr>
        <p:spPr/>
        <p:txBody>
          <a:bodyPr/>
          <a:lstStyle/>
          <a:p>
            <a:r>
              <a:rPr lang="en-US" altLang="en-US" dirty="0" smtClean="0"/>
              <a:t>Sports Marketing—using sports to market products.</a:t>
            </a:r>
          </a:p>
          <a:p>
            <a:pPr lvl="1"/>
            <a:r>
              <a:rPr lang="en-US" altLang="en-US" dirty="0" smtClean="0"/>
              <a:t>Wide array of products (food, apparel, equipment, automobiles)</a:t>
            </a:r>
          </a:p>
          <a:p>
            <a:endParaRPr lang="en-US" altLang="en-US" dirty="0"/>
          </a:p>
        </p:txBody>
      </p:sp>
    </p:spTree>
    <p:extLst>
      <p:ext uri="{BB962C8B-B14F-4D97-AF65-F5344CB8AC3E}">
        <p14:creationId xmlns:p14="http://schemas.microsoft.com/office/powerpoint/2010/main" val="8039661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bldLvl="2"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Demographics</a:t>
            </a:r>
            <a:endParaRPr lang="en-US" dirty="0"/>
          </a:p>
        </p:txBody>
      </p:sp>
      <p:sp>
        <p:nvSpPr>
          <p:cNvPr id="3" name="Content Placeholder 2"/>
          <p:cNvSpPr>
            <a:spLocks noGrp="1"/>
          </p:cNvSpPr>
          <p:nvPr>
            <p:ph idx="1"/>
          </p:nvPr>
        </p:nvSpPr>
        <p:spPr/>
        <p:txBody>
          <a:bodyPr>
            <a:normAutofit/>
          </a:bodyPr>
          <a:lstStyle/>
          <a:p>
            <a:r>
              <a:rPr lang="en-US" dirty="0"/>
              <a:t>D</a:t>
            </a:r>
            <a:r>
              <a:rPr lang="en-US" dirty="0" smtClean="0"/>
              <a:t>escribe yourself </a:t>
            </a:r>
          </a:p>
          <a:p>
            <a:pPr lvl="1"/>
            <a:r>
              <a:rPr lang="en-US" dirty="0" smtClean="0"/>
              <a:t>age</a:t>
            </a:r>
            <a:r>
              <a:rPr lang="en-US" dirty="0"/>
              <a:t>, marital status, gender, ethnic background, income level, and education </a:t>
            </a:r>
            <a:r>
              <a:rPr lang="en-US" dirty="0" smtClean="0"/>
              <a:t>level</a:t>
            </a:r>
          </a:p>
          <a:p>
            <a:r>
              <a:rPr lang="en-US" b="1" u="sng" dirty="0" smtClean="0"/>
              <a:t>Demographics</a:t>
            </a:r>
            <a:r>
              <a:rPr lang="en-US" dirty="0" smtClean="0"/>
              <a:t> – common characteristics of a group, such as age range, marital status, gender, ethnic background, income level, education level, attitudes, beliefs, etc.</a:t>
            </a:r>
          </a:p>
        </p:txBody>
      </p:sp>
    </p:spTree>
    <p:extLst>
      <p:ext uri="{BB962C8B-B14F-4D97-AF65-F5344CB8AC3E}">
        <p14:creationId xmlns:p14="http://schemas.microsoft.com/office/powerpoint/2010/main" val="2851441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Demographics – College Football</a:t>
            </a:r>
            <a:endParaRPr lang="en-US" dirty="0"/>
          </a:p>
        </p:txBody>
      </p:sp>
      <p:pic>
        <p:nvPicPr>
          <p:cNvPr id="2050" name="Picture 2" descr="http://m5.paperblog.com/i/8/85915/nebraska-football-michigan-state-gameday-thou-L-DNxPb5.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6793" y="2500479"/>
            <a:ext cx="4857750" cy="3238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57540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Demographics - College World Series</a:t>
            </a:r>
            <a:endParaRPr lang="en-US" dirty="0"/>
          </a:p>
        </p:txBody>
      </p:sp>
      <p:pic>
        <p:nvPicPr>
          <p:cNvPr id="1026" name="Picture 2" descr="http://dy.snimg.com/story-image/1/33/238071/238071-650-36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0043" y="2277896"/>
            <a:ext cx="6191250" cy="3486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66158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Demographics - NASCAR</a:t>
            </a:r>
            <a:endParaRPr lang="en-US" dirty="0"/>
          </a:p>
        </p:txBody>
      </p:sp>
      <p:pic>
        <p:nvPicPr>
          <p:cNvPr id="3074" name="Picture 2" descr="http://thewiseguise.com/wp-content/uploads/2012/06/Nasca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9896" y="1674394"/>
            <a:ext cx="5391543" cy="43267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50561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smtClean="0"/>
              <a:t>Spending Habit of Fans</a:t>
            </a:r>
          </a:p>
        </p:txBody>
      </p:sp>
      <p:sp>
        <p:nvSpPr>
          <p:cNvPr id="15363" name="Rectangle 3"/>
          <p:cNvSpPr>
            <a:spLocks noGrp="1" noChangeArrowheads="1"/>
          </p:cNvSpPr>
          <p:nvPr>
            <p:ph type="body" idx="1"/>
          </p:nvPr>
        </p:nvSpPr>
        <p:spPr/>
        <p:txBody>
          <a:bodyPr/>
          <a:lstStyle/>
          <a:p>
            <a:r>
              <a:rPr lang="en-US" altLang="en-US" smtClean="0"/>
              <a:t>Why is it important to know this?</a:t>
            </a:r>
          </a:p>
          <a:p>
            <a:r>
              <a:rPr lang="en-US" altLang="en-US" smtClean="0"/>
              <a:t>Maximize profits</a:t>
            </a:r>
          </a:p>
          <a:p>
            <a:r>
              <a:rPr lang="en-US" altLang="en-US" smtClean="0"/>
              <a:t>Example—Price people will spend on a ticket depends on:</a:t>
            </a:r>
          </a:p>
          <a:p>
            <a:pPr lvl="1"/>
            <a:r>
              <a:rPr lang="en-US" altLang="en-US" smtClean="0"/>
              <a:t>Interest of the target market</a:t>
            </a:r>
          </a:p>
          <a:p>
            <a:pPr lvl="1"/>
            <a:r>
              <a:rPr lang="en-US" altLang="en-US" smtClean="0"/>
              <a:t>National importance of the event (ex. –National title game)</a:t>
            </a:r>
          </a:p>
          <a:p>
            <a:pPr lvl="1"/>
            <a:r>
              <a:rPr lang="en-US" altLang="en-US" smtClean="0"/>
              <a:t>Popularity of the participating athletes (ex.- Heat v. Thunder)</a:t>
            </a:r>
          </a:p>
          <a:p>
            <a:pPr lvl="1"/>
            <a:r>
              <a:rPr lang="en-US" altLang="en-US" smtClean="0"/>
              <a:t>Rivalry associated with the contest (ex.-NU v. Texas)</a:t>
            </a:r>
          </a:p>
          <a:p>
            <a:r>
              <a:rPr lang="en-US" altLang="en-US" smtClean="0"/>
              <a:t>Example—fans are willing to pay for team (or celebrity) identified clothing or expenses (as well as food and travel to &amp; from a game)</a:t>
            </a:r>
            <a:endParaRPr lang="en-US" altLang="en-US"/>
          </a:p>
        </p:txBody>
      </p:sp>
    </p:spTree>
    <p:extLst>
      <p:ext uri="{BB962C8B-B14F-4D97-AF65-F5344CB8AC3E}">
        <p14:creationId xmlns:p14="http://schemas.microsoft.com/office/powerpoint/2010/main" val="20740603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additive="base">
                                        <p:cTn id="13" dur="500" fill="hold"/>
                                        <p:tgtEl>
                                          <p:spTgt spid="153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53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5363">
                                            <p:txEl>
                                              <p:pRg st="2" end="2"/>
                                            </p:txEl>
                                          </p:spTgt>
                                        </p:tgtEl>
                                        <p:attrNameLst>
                                          <p:attrName>style.visibility</p:attrName>
                                        </p:attrNameLst>
                                      </p:cBhvr>
                                      <p:to>
                                        <p:strVal val="visible"/>
                                      </p:to>
                                    </p:set>
                                    <p:anim calcmode="lin" valueType="num">
                                      <p:cBhvr additive="base">
                                        <p:cTn id="19" dur="500" fill="hold"/>
                                        <p:tgtEl>
                                          <p:spTgt spid="1536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53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5363">
                                            <p:txEl>
                                              <p:pRg st="3" end="3"/>
                                            </p:txEl>
                                          </p:spTgt>
                                        </p:tgtEl>
                                        <p:attrNameLst>
                                          <p:attrName>style.visibility</p:attrName>
                                        </p:attrNameLst>
                                      </p:cBhvr>
                                      <p:to>
                                        <p:strVal val="visible"/>
                                      </p:to>
                                    </p:set>
                                    <p:anim calcmode="lin" valueType="num">
                                      <p:cBhvr additive="base">
                                        <p:cTn id="25" dur="500" fill="hold"/>
                                        <p:tgtEl>
                                          <p:spTgt spid="1536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53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5363">
                                            <p:txEl>
                                              <p:pRg st="4" end="4"/>
                                            </p:txEl>
                                          </p:spTgt>
                                        </p:tgtEl>
                                        <p:attrNameLst>
                                          <p:attrName>style.visibility</p:attrName>
                                        </p:attrNameLst>
                                      </p:cBhvr>
                                      <p:to>
                                        <p:strVal val="visible"/>
                                      </p:to>
                                    </p:set>
                                    <p:anim calcmode="lin" valueType="num">
                                      <p:cBhvr additive="base">
                                        <p:cTn id="31" dur="500" fill="hold"/>
                                        <p:tgtEl>
                                          <p:spTgt spid="1536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536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5363">
                                            <p:txEl>
                                              <p:pRg st="5" end="5"/>
                                            </p:txEl>
                                          </p:spTgt>
                                        </p:tgtEl>
                                        <p:attrNameLst>
                                          <p:attrName>style.visibility</p:attrName>
                                        </p:attrNameLst>
                                      </p:cBhvr>
                                      <p:to>
                                        <p:strVal val="visible"/>
                                      </p:to>
                                    </p:set>
                                    <p:anim calcmode="lin" valueType="num">
                                      <p:cBhvr additive="base">
                                        <p:cTn id="37" dur="500" fill="hold"/>
                                        <p:tgtEl>
                                          <p:spTgt spid="1536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536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5363">
                                            <p:txEl>
                                              <p:pRg st="6" end="6"/>
                                            </p:txEl>
                                          </p:spTgt>
                                        </p:tgtEl>
                                        <p:attrNameLst>
                                          <p:attrName>style.visibility</p:attrName>
                                        </p:attrNameLst>
                                      </p:cBhvr>
                                      <p:to>
                                        <p:strVal val="visible"/>
                                      </p:to>
                                    </p:set>
                                    <p:anim calcmode="lin" valueType="num">
                                      <p:cBhvr additive="base">
                                        <p:cTn id="43" dur="500" fill="hold"/>
                                        <p:tgtEl>
                                          <p:spTgt spid="1536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536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5363">
                                            <p:txEl>
                                              <p:pRg st="7" end="7"/>
                                            </p:txEl>
                                          </p:spTgt>
                                        </p:tgtEl>
                                        <p:attrNameLst>
                                          <p:attrName>style.visibility</p:attrName>
                                        </p:attrNameLst>
                                      </p:cBhvr>
                                      <p:to>
                                        <p:strVal val="visible"/>
                                      </p:to>
                                    </p:set>
                                    <p:anim calcmode="lin" valueType="num">
                                      <p:cBhvr additive="base">
                                        <p:cTn id="49" dur="500" fill="hold"/>
                                        <p:tgtEl>
                                          <p:spTgt spid="1536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536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Sports Marketing and Demographics</a:t>
            </a:r>
            <a:endParaRPr lang="en-US" dirty="0"/>
          </a:p>
        </p:txBody>
      </p:sp>
      <p:sp>
        <p:nvSpPr>
          <p:cNvPr id="3" name="Content Placeholder 2"/>
          <p:cNvSpPr>
            <a:spLocks noGrp="1"/>
          </p:cNvSpPr>
          <p:nvPr>
            <p:ph idx="1"/>
          </p:nvPr>
        </p:nvSpPr>
        <p:spPr/>
        <p:txBody>
          <a:bodyPr/>
          <a:lstStyle/>
          <a:p>
            <a:r>
              <a:rPr lang="en-US" dirty="0" smtClean="0"/>
              <a:t>Research, research, research (remember Marketing-Information Management)</a:t>
            </a:r>
          </a:p>
          <a:p>
            <a:r>
              <a:rPr lang="en-US" dirty="0" smtClean="0"/>
              <a:t>Finding a group of spectators’ interests and planning a product or service that the spectators will buy</a:t>
            </a:r>
          </a:p>
          <a:p>
            <a:r>
              <a:rPr lang="en-US" dirty="0" smtClean="0"/>
              <a:t>OVERALL GOAL: use the right marketing mix to meet customer needs while still generating a profit! </a:t>
            </a:r>
          </a:p>
          <a:p>
            <a:pPr lvl="1"/>
            <a:r>
              <a:rPr lang="en-US" dirty="0" smtClean="0"/>
              <a:t>Must consider 3 factors: new opportunities, gross impressions, and timing</a:t>
            </a:r>
            <a:endParaRPr lang="en-US" dirty="0"/>
          </a:p>
        </p:txBody>
      </p:sp>
    </p:spTree>
    <p:extLst>
      <p:ext uri="{BB962C8B-B14F-4D97-AF65-F5344CB8AC3E}">
        <p14:creationId xmlns:p14="http://schemas.microsoft.com/office/powerpoint/2010/main" val="2949977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1007</TotalTime>
  <Words>1130</Words>
  <Application>Microsoft Office PowerPoint</Application>
  <PresentationFormat>Widescreen</PresentationFormat>
  <Paragraphs>125</Paragraphs>
  <Slides>20</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Times New Roman</vt:lpstr>
      <vt:lpstr>Trebuchet MS</vt:lpstr>
      <vt:lpstr>Wingdings</vt:lpstr>
      <vt:lpstr>Wingdings 3</vt:lpstr>
      <vt:lpstr>Facet</vt:lpstr>
      <vt:lpstr>Happy Monday! January 12, 2014</vt:lpstr>
      <vt:lpstr>What is Sports Marketing?</vt:lpstr>
      <vt:lpstr>What is SPORTS MARKETING?</vt:lpstr>
      <vt:lpstr>Demographics</vt:lpstr>
      <vt:lpstr>Demographics – College Football</vt:lpstr>
      <vt:lpstr>Demographics - College World Series</vt:lpstr>
      <vt:lpstr>Demographics - NASCAR</vt:lpstr>
      <vt:lpstr>Spending Habit of Fans</vt:lpstr>
      <vt:lpstr>Sports Marketing and Demographics</vt:lpstr>
      <vt:lpstr>New Sports, New Opportunities</vt:lpstr>
      <vt:lpstr>Gross Impressions</vt:lpstr>
      <vt:lpstr>HOMEWORK</vt:lpstr>
      <vt:lpstr>Tuesday, January 13</vt:lpstr>
      <vt:lpstr>Reminder: Sports Marketing &amp; Demographics</vt:lpstr>
      <vt:lpstr>TIMING</vt:lpstr>
      <vt:lpstr>Value of Sports Marketing</vt:lpstr>
      <vt:lpstr>Emotional Value of Sports</vt:lpstr>
      <vt:lpstr>Many Channels of Distribution for Sports</vt:lpstr>
      <vt:lpstr>Sports Marketing Helps Local Economies</vt:lpstr>
      <vt:lpstr>Assignment</vt:lpstr>
    </vt:vector>
  </TitlesOfParts>
  <Company>Lincoln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Happy Monday! January 12, 2014</dc:title>
  <dc:creator>Jocelyn Crabtree</dc:creator>
  <cp:lastModifiedBy>Jocelyn Crabtree</cp:lastModifiedBy>
  <cp:revision>16</cp:revision>
  <dcterms:created xsi:type="dcterms:W3CDTF">2015-01-11T23:27:03Z</dcterms:created>
  <dcterms:modified xsi:type="dcterms:W3CDTF">2015-01-12T21:34:11Z</dcterms:modified>
</cp:coreProperties>
</file>