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8" r:id="rId2"/>
    <p:sldId id="281" r:id="rId3"/>
    <p:sldId id="257" r:id="rId4"/>
    <p:sldId id="258" r:id="rId5"/>
    <p:sldId id="269" r:id="rId6"/>
    <p:sldId id="272" r:id="rId7"/>
    <p:sldId id="261" r:id="rId8"/>
    <p:sldId id="262" r:id="rId9"/>
    <p:sldId id="263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4" r:id="rId19"/>
    <p:sldId id="265" r:id="rId20"/>
    <p:sldId id="266" r:id="rId21"/>
    <p:sldId id="26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EFFC6-D8F4-4F8B-816B-9D026E38306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19E4941-81DB-439B-BEBB-2DDCE962136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 smtClean="0"/>
            <a:t>Positive Attitude</a:t>
          </a:r>
          <a:endParaRPr lang="en-US" sz="2400" dirty="0"/>
        </a:p>
      </dgm:t>
    </dgm:pt>
    <dgm:pt modelId="{23288160-2691-42B9-A9AB-DE7D089B08B1}" type="parTrans" cxnId="{802798AF-A793-4B46-8A21-A0DB38045E11}">
      <dgm:prSet/>
      <dgm:spPr/>
      <dgm:t>
        <a:bodyPr/>
        <a:lstStyle/>
        <a:p>
          <a:endParaRPr lang="en-US"/>
        </a:p>
      </dgm:t>
    </dgm:pt>
    <dgm:pt modelId="{E50DBB9F-6994-4511-977B-049258F3C16F}" type="sibTrans" cxnId="{802798AF-A793-4B46-8A21-A0DB38045E11}">
      <dgm:prSet/>
      <dgm:spPr/>
      <dgm:t>
        <a:bodyPr/>
        <a:lstStyle/>
        <a:p>
          <a:endParaRPr lang="en-US"/>
        </a:p>
      </dgm:t>
    </dgm:pt>
    <dgm:pt modelId="{A457431F-4432-47EB-A768-BADBAFBB1DA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smtClean="0"/>
            <a:t>Teamwork</a:t>
          </a:r>
          <a:endParaRPr lang="en-US" sz="2400" dirty="0"/>
        </a:p>
      </dgm:t>
    </dgm:pt>
    <dgm:pt modelId="{BC9B7957-92A3-495F-BA1E-2366B5F86056}" type="parTrans" cxnId="{D1508D37-26E0-45E7-9B57-F7DCBFE541BB}">
      <dgm:prSet/>
      <dgm:spPr/>
      <dgm:t>
        <a:bodyPr/>
        <a:lstStyle/>
        <a:p>
          <a:endParaRPr lang="en-US"/>
        </a:p>
      </dgm:t>
    </dgm:pt>
    <dgm:pt modelId="{D5580BA0-7E93-4C3B-90A8-46EB3B5D6CFD}" type="sibTrans" cxnId="{D1508D37-26E0-45E7-9B57-F7DCBFE541BB}">
      <dgm:prSet/>
      <dgm:spPr/>
      <dgm:t>
        <a:bodyPr/>
        <a:lstStyle/>
        <a:p>
          <a:endParaRPr lang="en-US"/>
        </a:p>
      </dgm:t>
    </dgm:pt>
    <dgm:pt modelId="{6C615CF7-0B40-44A6-BF87-F881903E1E7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EFA64287-3FD6-40A7-B93B-137A7752D5A9}" type="parTrans" cxnId="{DEDCBA3B-A88D-443D-8C1A-2D003ED0675B}">
      <dgm:prSet/>
      <dgm:spPr/>
      <dgm:t>
        <a:bodyPr/>
        <a:lstStyle/>
        <a:p>
          <a:endParaRPr lang="en-US"/>
        </a:p>
      </dgm:t>
    </dgm:pt>
    <dgm:pt modelId="{0FF1E77F-0594-4A83-9743-48FDFBEA7FC5}" type="sibTrans" cxnId="{DEDCBA3B-A88D-443D-8C1A-2D003ED0675B}">
      <dgm:prSet/>
      <dgm:spPr/>
      <dgm:t>
        <a:bodyPr/>
        <a:lstStyle/>
        <a:p>
          <a:endParaRPr lang="en-US"/>
        </a:p>
      </dgm:t>
    </dgm:pt>
    <dgm:pt modelId="{70A40F38-1C4F-46BF-A43A-4C181C638315}" type="pres">
      <dgm:prSet presAssocID="{B9FEFFC6-D8F4-4F8B-816B-9D026E38306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561008-AB2B-4BB7-82E9-2B51FC7D64D3}" type="pres">
      <dgm:prSet presAssocID="{119E4941-81DB-439B-BEBB-2DDCE962136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130B2-705C-4744-B60F-A6B2DDE25B57}" type="pres">
      <dgm:prSet presAssocID="{119E4941-81DB-439B-BEBB-2DDCE9621361}" presName="gear1srcNode" presStyleLbl="node1" presStyleIdx="0" presStyleCnt="3"/>
      <dgm:spPr/>
      <dgm:t>
        <a:bodyPr/>
        <a:lstStyle/>
        <a:p>
          <a:endParaRPr lang="en-US"/>
        </a:p>
      </dgm:t>
    </dgm:pt>
    <dgm:pt modelId="{D5A2BC30-99DD-4FE7-A15C-5961EB928EDB}" type="pres">
      <dgm:prSet presAssocID="{119E4941-81DB-439B-BEBB-2DDCE9621361}" presName="gear1dstNode" presStyleLbl="node1" presStyleIdx="0" presStyleCnt="3"/>
      <dgm:spPr/>
      <dgm:t>
        <a:bodyPr/>
        <a:lstStyle/>
        <a:p>
          <a:endParaRPr lang="en-US"/>
        </a:p>
      </dgm:t>
    </dgm:pt>
    <dgm:pt modelId="{009DECEA-350F-405B-B5DF-BA338F74FB6C}" type="pres">
      <dgm:prSet presAssocID="{A457431F-4432-47EB-A768-BADBAFBB1DA7}" presName="gear2" presStyleLbl="node1" presStyleIdx="1" presStyleCnt="3" custScaleX="1037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0AD15-CBAE-4EBE-847E-6FC61735BE03}" type="pres">
      <dgm:prSet presAssocID="{A457431F-4432-47EB-A768-BADBAFBB1DA7}" presName="gear2srcNode" presStyleLbl="node1" presStyleIdx="1" presStyleCnt="3"/>
      <dgm:spPr/>
      <dgm:t>
        <a:bodyPr/>
        <a:lstStyle/>
        <a:p>
          <a:endParaRPr lang="en-US"/>
        </a:p>
      </dgm:t>
    </dgm:pt>
    <dgm:pt modelId="{8160BB79-1436-47BC-89E3-FBC1127208D1}" type="pres">
      <dgm:prSet presAssocID="{A457431F-4432-47EB-A768-BADBAFBB1DA7}" presName="gear2dstNode" presStyleLbl="node1" presStyleIdx="1" presStyleCnt="3"/>
      <dgm:spPr/>
      <dgm:t>
        <a:bodyPr/>
        <a:lstStyle/>
        <a:p>
          <a:endParaRPr lang="en-US"/>
        </a:p>
      </dgm:t>
    </dgm:pt>
    <dgm:pt modelId="{02DE7609-6444-492E-AC3D-2F28D4D4CA29}" type="pres">
      <dgm:prSet presAssocID="{6C615CF7-0B40-44A6-BF87-F881903E1E74}" presName="gear3" presStyleLbl="node1" presStyleIdx="2" presStyleCnt="3"/>
      <dgm:spPr/>
      <dgm:t>
        <a:bodyPr/>
        <a:lstStyle/>
        <a:p>
          <a:endParaRPr lang="en-US"/>
        </a:p>
      </dgm:t>
    </dgm:pt>
    <dgm:pt modelId="{63C4D571-FA38-410C-B6A9-620FEDD7AB5A}" type="pres">
      <dgm:prSet presAssocID="{6C615CF7-0B40-44A6-BF87-F881903E1E7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B2BD8-3299-4532-8E35-871A12AD845B}" type="pres">
      <dgm:prSet presAssocID="{6C615CF7-0B40-44A6-BF87-F881903E1E74}" presName="gear3srcNode" presStyleLbl="node1" presStyleIdx="2" presStyleCnt="3"/>
      <dgm:spPr/>
      <dgm:t>
        <a:bodyPr/>
        <a:lstStyle/>
        <a:p>
          <a:endParaRPr lang="en-US"/>
        </a:p>
      </dgm:t>
    </dgm:pt>
    <dgm:pt modelId="{12D4F903-E09D-4FDF-87F0-1B5D0BF10F3C}" type="pres">
      <dgm:prSet presAssocID="{6C615CF7-0B40-44A6-BF87-F881903E1E74}" presName="gear3dstNode" presStyleLbl="node1" presStyleIdx="2" presStyleCnt="3"/>
      <dgm:spPr/>
      <dgm:t>
        <a:bodyPr/>
        <a:lstStyle/>
        <a:p>
          <a:endParaRPr lang="en-US"/>
        </a:p>
      </dgm:t>
    </dgm:pt>
    <dgm:pt modelId="{5F477B65-3B51-4163-9C29-A7D2CF625017}" type="pres">
      <dgm:prSet presAssocID="{E50DBB9F-6994-4511-977B-049258F3C16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6507C17-3A2F-40E9-BF7A-066709FE63B8}" type="pres">
      <dgm:prSet presAssocID="{D5580BA0-7E93-4C3B-90A8-46EB3B5D6CF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B2719CD-7F0C-412D-9DAD-E9B80756D90D}" type="pres">
      <dgm:prSet presAssocID="{0FF1E77F-0594-4A83-9743-48FDFBEA7FC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AB14F55-EF69-48C8-8A17-4082D9585ABA}" type="presOf" srcId="{6C615CF7-0B40-44A6-BF87-F881903E1E74}" destId="{624B2BD8-3299-4532-8E35-871A12AD845B}" srcOrd="2" destOrd="0" presId="urn:microsoft.com/office/officeart/2005/8/layout/gear1"/>
    <dgm:cxn modelId="{CFD555F5-FF24-4A38-B540-72A3DB327390}" type="presOf" srcId="{D5580BA0-7E93-4C3B-90A8-46EB3B5D6CFD}" destId="{66507C17-3A2F-40E9-BF7A-066709FE63B8}" srcOrd="0" destOrd="0" presId="urn:microsoft.com/office/officeart/2005/8/layout/gear1"/>
    <dgm:cxn modelId="{A42CB14C-BD90-45D2-8A13-15076DCA02F0}" type="presOf" srcId="{6C615CF7-0B40-44A6-BF87-F881903E1E74}" destId="{02DE7609-6444-492E-AC3D-2F28D4D4CA29}" srcOrd="0" destOrd="0" presId="urn:microsoft.com/office/officeart/2005/8/layout/gear1"/>
    <dgm:cxn modelId="{D1508D37-26E0-45E7-9B57-F7DCBFE541BB}" srcId="{B9FEFFC6-D8F4-4F8B-816B-9D026E383068}" destId="{A457431F-4432-47EB-A768-BADBAFBB1DA7}" srcOrd="1" destOrd="0" parTransId="{BC9B7957-92A3-495F-BA1E-2366B5F86056}" sibTransId="{D5580BA0-7E93-4C3B-90A8-46EB3B5D6CFD}"/>
    <dgm:cxn modelId="{CFF90780-FE4E-499E-BDF8-4BDFC5866036}" type="presOf" srcId="{119E4941-81DB-439B-BEBB-2DDCE9621361}" destId="{031130B2-705C-4744-B60F-A6B2DDE25B57}" srcOrd="1" destOrd="0" presId="urn:microsoft.com/office/officeart/2005/8/layout/gear1"/>
    <dgm:cxn modelId="{A09E90B9-471E-4D3F-889C-5AD09CB1EB70}" type="presOf" srcId="{6C615CF7-0B40-44A6-BF87-F881903E1E74}" destId="{12D4F903-E09D-4FDF-87F0-1B5D0BF10F3C}" srcOrd="3" destOrd="0" presId="urn:microsoft.com/office/officeart/2005/8/layout/gear1"/>
    <dgm:cxn modelId="{62B92085-1AD5-4AFB-B0EB-B0823A942344}" type="presOf" srcId="{E50DBB9F-6994-4511-977B-049258F3C16F}" destId="{5F477B65-3B51-4163-9C29-A7D2CF625017}" srcOrd="0" destOrd="0" presId="urn:microsoft.com/office/officeart/2005/8/layout/gear1"/>
    <dgm:cxn modelId="{B647ABCE-AE18-422F-81A8-AF118DF41BEB}" type="presOf" srcId="{A457431F-4432-47EB-A768-BADBAFBB1DA7}" destId="{8160BB79-1436-47BC-89E3-FBC1127208D1}" srcOrd="2" destOrd="0" presId="urn:microsoft.com/office/officeart/2005/8/layout/gear1"/>
    <dgm:cxn modelId="{72DA5D27-AEC3-4F9B-9D08-6BC0F2B1E8AF}" type="presOf" srcId="{A457431F-4432-47EB-A768-BADBAFBB1DA7}" destId="{EC30AD15-CBAE-4EBE-847E-6FC61735BE03}" srcOrd="1" destOrd="0" presId="urn:microsoft.com/office/officeart/2005/8/layout/gear1"/>
    <dgm:cxn modelId="{121F4AC6-402A-44F1-AD96-D34788A447E4}" type="presOf" srcId="{0FF1E77F-0594-4A83-9743-48FDFBEA7FC5}" destId="{5B2719CD-7F0C-412D-9DAD-E9B80756D90D}" srcOrd="0" destOrd="0" presId="urn:microsoft.com/office/officeart/2005/8/layout/gear1"/>
    <dgm:cxn modelId="{53D32A6C-3F92-4E79-91CA-F37205C8C468}" type="presOf" srcId="{119E4941-81DB-439B-BEBB-2DDCE9621361}" destId="{FF561008-AB2B-4BB7-82E9-2B51FC7D64D3}" srcOrd="0" destOrd="0" presId="urn:microsoft.com/office/officeart/2005/8/layout/gear1"/>
    <dgm:cxn modelId="{52F680DC-3CB1-490F-ABC4-98964FC9A671}" type="presOf" srcId="{6C615CF7-0B40-44A6-BF87-F881903E1E74}" destId="{63C4D571-FA38-410C-B6A9-620FEDD7AB5A}" srcOrd="1" destOrd="0" presId="urn:microsoft.com/office/officeart/2005/8/layout/gear1"/>
    <dgm:cxn modelId="{802798AF-A793-4B46-8A21-A0DB38045E11}" srcId="{B9FEFFC6-D8F4-4F8B-816B-9D026E383068}" destId="{119E4941-81DB-439B-BEBB-2DDCE9621361}" srcOrd="0" destOrd="0" parTransId="{23288160-2691-42B9-A9AB-DE7D089B08B1}" sibTransId="{E50DBB9F-6994-4511-977B-049258F3C16F}"/>
    <dgm:cxn modelId="{8931B0AA-AA42-4D99-BC19-5DDB29055774}" type="presOf" srcId="{119E4941-81DB-439B-BEBB-2DDCE9621361}" destId="{D5A2BC30-99DD-4FE7-A15C-5961EB928EDB}" srcOrd="2" destOrd="0" presId="urn:microsoft.com/office/officeart/2005/8/layout/gear1"/>
    <dgm:cxn modelId="{DEDCBA3B-A88D-443D-8C1A-2D003ED0675B}" srcId="{B9FEFFC6-D8F4-4F8B-816B-9D026E383068}" destId="{6C615CF7-0B40-44A6-BF87-F881903E1E74}" srcOrd="2" destOrd="0" parTransId="{EFA64287-3FD6-40A7-B93B-137A7752D5A9}" sibTransId="{0FF1E77F-0594-4A83-9743-48FDFBEA7FC5}"/>
    <dgm:cxn modelId="{61324FD6-7B76-428E-A5D5-44EEEB2FB4F2}" type="presOf" srcId="{B9FEFFC6-D8F4-4F8B-816B-9D026E383068}" destId="{70A40F38-1C4F-46BF-A43A-4C181C638315}" srcOrd="0" destOrd="0" presId="urn:microsoft.com/office/officeart/2005/8/layout/gear1"/>
    <dgm:cxn modelId="{1EFB00B4-465C-4F4C-A724-7E40A2A5E6A7}" type="presOf" srcId="{A457431F-4432-47EB-A768-BADBAFBB1DA7}" destId="{009DECEA-350F-405B-B5DF-BA338F74FB6C}" srcOrd="0" destOrd="0" presId="urn:microsoft.com/office/officeart/2005/8/layout/gear1"/>
    <dgm:cxn modelId="{09B4F497-878A-4CBC-AAB2-DAC8230A83D1}" type="presParOf" srcId="{70A40F38-1C4F-46BF-A43A-4C181C638315}" destId="{FF561008-AB2B-4BB7-82E9-2B51FC7D64D3}" srcOrd="0" destOrd="0" presId="urn:microsoft.com/office/officeart/2005/8/layout/gear1"/>
    <dgm:cxn modelId="{B480C618-4918-40D8-847C-5AD4E79230B3}" type="presParOf" srcId="{70A40F38-1C4F-46BF-A43A-4C181C638315}" destId="{031130B2-705C-4744-B60F-A6B2DDE25B57}" srcOrd="1" destOrd="0" presId="urn:microsoft.com/office/officeart/2005/8/layout/gear1"/>
    <dgm:cxn modelId="{91321307-05E1-4F5B-A2B8-91843A1202ED}" type="presParOf" srcId="{70A40F38-1C4F-46BF-A43A-4C181C638315}" destId="{D5A2BC30-99DD-4FE7-A15C-5961EB928EDB}" srcOrd="2" destOrd="0" presId="urn:microsoft.com/office/officeart/2005/8/layout/gear1"/>
    <dgm:cxn modelId="{72ED5802-CEB8-48D5-9985-D0EA35720EB3}" type="presParOf" srcId="{70A40F38-1C4F-46BF-A43A-4C181C638315}" destId="{009DECEA-350F-405B-B5DF-BA338F74FB6C}" srcOrd="3" destOrd="0" presId="urn:microsoft.com/office/officeart/2005/8/layout/gear1"/>
    <dgm:cxn modelId="{DE478BAA-39BE-4BDC-AE7C-0B71DCB4F837}" type="presParOf" srcId="{70A40F38-1C4F-46BF-A43A-4C181C638315}" destId="{EC30AD15-CBAE-4EBE-847E-6FC61735BE03}" srcOrd="4" destOrd="0" presId="urn:microsoft.com/office/officeart/2005/8/layout/gear1"/>
    <dgm:cxn modelId="{CB300C1E-0C91-42AB-B9FD-B56955EE733D}" type="presParOf" srcId="{70A40F38-1C4F-46BF-A43A-4C181C638315}" destId="{8160BB79-1436-47BC-89E3-FBC1127208D1}" srcOrd="5" destOrd="0" presId="urn:microsoft.com/office/officeart/2005/8/layout/gear1"/>
    <dgm:cxn modelId="{820E5BAB-59C3-44FE-8118-C4308E383193}" type="presParOf" srcId="{70A40F38-1C4F-46BF-A43A-4C181C638315}" destId="{02DE7609-6444-492E-AC3D-2F28D4D4CA29}" srcOrd="6" destOrd="0" presId="urn:microsoft.com/office/officeart/2005/8/layout/gear1"/>
    <dgm:cxn modelId="{E0D9D278-9DEF-4B18-AA3C-8E60AF0437F1}" type="presParOf" srcId="{70A40F38-1C4F-46BF-A43A-4C181C638315}" destId="{63C4D571-FA38-410C-B6A9-620FEDD7AB5A}" srcOrd="7" destOrd="0" presId="urn:microsoft.com/office/officeart/2005/8/layout/gear1"/>
    <dgm:cxn modelId="{88DB60B0-CAAD-4431-8765-3F2EEB2202BE}" type="presParOf" srcId="{70A40F38-1C4F-46BF-A43A-4C181C638315}" destId="{624B2BD8-3299-4532-8E35-871A12AD845B}" srcOrd="8" destOrd="0" presId="urn:microsoft.com/office/officeart/2005/8/layout/gear1"/>
    <dgm:cxn modelId="{73D2D145-4B6E-47F7-988A-3F92659D4F06}" type="presParOf" srcId="{70A40F38-1C4F-46BF-A43A-4C181C638315}" destId="{12D4F903-E09D-4FDF-87F0-1B5D0BF10F3C}" srcOrd="9" destOrd="0" presId="urn:microsoft.com/office/officeart/2005/8/layout/gear1"/>
    <dgm:cxn modelId="{1E57C185-4209-44E8-9DB7-EF70C4C87190}" type="presParOf" srcId="{70A40F38-1C4F-46BF-A43A-4C181C638315}" destId="{5F477B65-3B51-4163-9C29-A7D2CF625017}" srcOrd="10" destOrd="0" presId="urn:microsoft.com/office/officeart/2005/8/layout/gear1"/>
    <dgm:cxn modelId="{33B75736-C315-464C-B0CB-4CFB1D924773}" type="presParOf" srcId="{70A40F38-1C4F-46BF-A43A-4C181C638315}" destId="{66507C17-3A2F-40E9-BF7A-066709FE63B8}" srcOrd="11" destOrd="0" presId="urn:microsoft.com/office/officeart/2005/8/layout/gear1"/>
    <dgm:cxn modelId="{1741A678-11EB-4F0F-BBD3-3C262474E9CA}" type="presParOf" srcId="{70A40F38-1C4F-46BF-A43A-4C181C638315}" destId="{5B2719CD-7F0C-412D-9DAD-E9B80756D90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64505-7EBE-4D93-900D-F50D9B6C127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9B956-F221-40FF-83D9-0770007F48C9}">
      <dgm:prSet phldrT="[Text]" custT="1"/>
      <dgm:spPr/>
      <dgm:t>
        <a:bodyPr/>
        <a:lstStyle/>
        <a:p>
          <a:r>
            <a:rPr lang="en-US" sz="3200" b="1" dirty="0" smtClean="0"/>
            <a:t>GRIT</a:t>
          </a:r>
          <a:endParaRPr lang="en-US" sz="1700" b="1" dirty="0"/>
        </a:p>
      </dgm:t>
    </dgm:pt>
    <dgm:pt modelId="{688ECCA3-4461-4574-B771-DA3A9B04BF99}" type="parTrans" cxnId="{8201B756-9E58-444E-A133-E7A983A81214}">
      <dgm:prSet/>
      <dgm:spPr/>
      <dgm:t>
        <a:bodyPr/>
        <a:lstStyle/>
        <a:p>
          <a:endParaRPr lang="en-US"/>
        </a:p>
      </dgm:t>
    </dgm:pt>
    <dgm:pt modelId="{F8422C92-44F7-484A-855F-8EA0D821775D}" type="sibTrans" cxnId="{8201B756-9E58-444E-A133-E7A983A81214}">
      <dgm:prSet/>
      <dgm:spPr/>
      <dgm:t>
        <a:bodyPr/>
        <a:lstStyle/>
        <a:p>
          <a:endParaRPr lang="en-US"/>
        </a:p>
      </dgm:t>
    </dgm:pt>
    <dgm:pt modelId="{B99CCD53-DCA6-400C-9E04-97098009BE1E}">
      <dgm:prSet phldrT="[Text]" custT="1"/>
      <dgm:spPr/>
      <dgm:t>
        <a:bodyPr/>
        <a:lstStyle/>
        <a:p>
          <a:r>
            <a:rPr lang="en-US" sz="2400" b="1" dirty="0" smtClean="0"/>
            <a:t>Self-control</a:t>
          </a:r>
          <a:endParaRPr lang="en-US" sz="1700" b="1" dirty="0"/>
        </a:p>
      </dgm:t>
    </dgm:pt>
    <dgm:pt modelId="{229E3A42-C532-4641-ACBA-5A5CF8B1C3FE}" type="parTrans" cxnId="{E57ABF91-3CE2-4081-912C-F97AAEBEF649}">
      <dgm:prSet/>
      <dgm:spPr/>
      <dgm:t>
        <a:bodyPr/>
        <a:lstStyle/>
        <a:p>
          <a:endParaRPr lang="en-US"/>
        </a:p>
      </dgm:t>
    </dgm:pt>
    <dgm:pt modelId="{A3BE61C0-A8C1-4527-8457-6B974E6B31C3}" type="sibTrans" cxnId="{E57ABF91-3CE2-4081-912C-F97AAEBEF649}">
      <dgm:prSet/>
      <dgm:spPr/>
      <dgm:t>
        <a:bodyPr/>
        <a:lstStyle/>
        <a:p>
          <a:endParaRPr lang="en-US"/>
        </a:p>
      </dgm:t>
    </dgm:pt>
    <dgm:pt modelId="{9303B974-9918-421E-9CBF-897C0D053DDB}">
      <dgm:prSet phldrT="[Text]" custT="1"/>
      <dgm:spPr/>
      <dgm:t>
        <a:bodyPr/>
        <a:lstStyle/>
        <a:p>
          <a:r>
            <a:rPr lang="en-US" sz="1600" b="1" dirty="0" smtClean="0"/>
            <a:t>Motivation</a:t>
          </a:r>
          <a:endParaRPr lang="en-US" sz="1700" b="1" dirty="0"/>
        </a:p>
      </dgm:t>
    </dgm:pt>
    <dgm:pt modelId="{797F5250-E676-4A4B-AA21-F9CAE80B87D5}" type="parTrans" cxnId="{5E3BEFEF-6115-451C-B730-75BA932E34EE}">
      <dgm:prSet/>
      <dgm:spPr/>
      <dgm:t>
        <a:bodyPr/>
        <a:lstStyle/>
        <a:p>
          <a:endParaRPr lang="en-US"/>
        </a:p>
      </dgm:t>
    </dgm:pt>
    <dgm:pt modelId="{5A38B67A-DD59-467B-A990-FCF355D2ABA3}" type="sibTrans" cxnId="{5E3BEFEF-6115-451C-B730-75BA932E34EE}">
      <dgm:prSet/>
      <dgm:spPr/>
      <dgm:t>
        <a:bodyPr/>
        <a:lstStyle/>
        <a:p>
          <a:endParaRPr lang="en-US"/>
        </a:p>
      </dgm:t>
    </dgm:pt>
    <dgm:pt modelId="{4585DCB8-9781-49E4-B5D8-3CC162C69761}" type="pres">
      <dgm:prSet presAssocID="{4BF64505-7EBE-4D93-900D-F50D9B6C127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6985F8B-0159-498E-AC5E-A1C375CA6CAB}" type="pres">
      <dgm:prSet presAssocID="{A4A9B956-F221-40FF-83D9-0770007F48C9}" presName="Accent1" presStyleCnt="0"/>
      <dgm:spPr/>
    </dgm:pt>
    <dgm:pt modelId="{8AAC90C7-A194-4745-919E-B9FF8D1861D1}" type="pres">
      <dgm:prSet presAssocID="{A4A9B956-F221-40FF-83D9-0770007F48C9}" presName="Accent" presStyleLbl="node1" presStyleIdx="0" presStyleCnt="3"/>
      <dgm:spPr>
        <a:solidFill>
          <a:srgbClr val="C00000"/>
        </a:solidFill>
      </dgm:spPr>
    </dgm:pt>
    <dgm:pt modelId="{E01A052C-391E-4F00-9E2E-34E66D712168}" type="pres">
      <dgm:prSet presAssocID="{A4A9B956-F221-40FF-83D9-0770007F48C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819F0-92DC-466B-B1B9-F28419B8AE73}" type="pres">
      <dgm:prSet presAssocID="{B99CCD53-DCA6-400C-9E04-97098009BE1E}" presName="Accent2" presStyleCnt="0"/>
      <dgm:spPr/>
    </dgm:pt>
    <dgm:pt modelId="{8E33A741-1640-4B6E-9E1E-03A4F906D234}" type="pres">
      <dgm:prSet presAssocID="{B99CCD53-DCA6-400C-9E04-97098009BE1E}" presName="Accent" presStyleLbl="node1" presStyleIdx="1" presStyleCnt="3"/>
      <dgm:spPr>
        <a:solidFill>
          <a:srgbClr val="002060"/>
        </a:solidFill>
      </dgm:spPr>
    </dgm:pt>
    <dgm:pt modelId="{FC1E2D99-DF85-4548-9ABE-B5691007C721}" type="pres">
      <dgm:prSet presAssocID="{B99CCD53-DCA6-400C-9E04-97098009BE1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F7DFB-BE21-47DE-A35A-09FFA0488B81}" type="pres">
      <dgm:prSet presAssocID="{9303B974-9918-421E-9CBF-897C0D053DDB}" presName="Accent3" presStyleCnt="0"/>
      <dgm:spPr/>
    </dgm:pt>
    <dgm:pt modelId="{661DB558-6D0D-410C-98E6-165D8CE67F97}" type="pres">
      <dgm:prSet presAssocID="{9303B974-9918-421E-9CBF-897C0D053DDB}" presName="Accent" presStyleLbl="node1" presStyleIdx="2" presStyleCnt="3" custLinFactNeighborX="2010" custLinFactNeighborY="0"/>
      <dgm:spPr>
        <a:solidFill>
          <a:srgbClr val="00B050"/>
        </a:solidFill>
      </dgm:spPr>
    </dgm:pt>
    <dgm:pt modelId="{6E6D1DF1-D023-4DDB-9D6E-D1335B4EDEB1}" type="pres">
      <dgm:prSet presAssocID="{9303B974-9918-421E-9CBF-897C0D053DD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AE131-5108-4CC8-8A96-996F5893E818}" type="presOf" srcId="{A4A9B956-F221-40FF-83D9-0770007F48C9}" destId="{E01A052C-391E-4F00-9E2E-34E66D712168}" srcOrd="0" destOrd="0" presId="urn:microsoft.com/office/officeart/2009/layout/CircleArrowProcess"/>
    <dgm:cxn modelId="{E57ABF91-3CE2-4081-912C-F97AAEBEF649}" srcId="{4BF64505-7EBE-4D93-900D-F50D9B6C1273}" destId="{B99CCD53-DCA6-400C-9E04-97098009BE1E}" srcOrd="1" destOrd="0" parTransId="{229E3A42-C532-4641-ACBA-5A5CF8B1C3FE}" sibTransId="{A3BE61C0-A8C1-4527-8457-6B974E6B31C3}"/>
    <dgm:cxn modelId="{B1DE2561-8862-46CA-A483-2BCCF114D24E}" type="presOf" srcId="{4BF64505-7EBE-4D93-900D-F50D9B6C1273}" destId="{4585DCB8-9781-49E4-B5D8-3CC162C69761}" srcOrd="0" destOrd="0" presId="urn:microsoft.com/office/officeart/2009/layout/CircleArrowProcess"/>
    <dgm:cxn modelId="{663367E5-28D8-4301-99E5-B7F9C9C9EF2C}" type="presOf" srcId="{B99CCD53-DCA6-400C-9E04-97098009BE1E}" destId="{FC1E2D99-DF85-4548-9ABE-B5691007C721}" srcOrd="0" destOrd="0" presId="urn:microsoft.com/office/officeart/2009/layout/CircleArrowProcess"/>
    <dgm:cxn modelId="{8201B756-9E58-444E-A133-E7A983A81214}" srcId="{4BF64505-7EBE-4D93-900D-F50D9B6C1273}" destId="{A4A9B956-F221-40FF-83D9-0770007F48C9}" srcOrd="0" destOrd="0" parTransId="{688ECCA3-4461-4574-B771-DA3A9B04BF99}" sibTransId="{F8422C92-44F7-484A-855F-8EA0D821775D}"/>
    <dgm:cxn modelId="{5E3BEFEF-6115-451C-B730-75BA932E34EE}" srcId="{4BF64505-7EBE-4D93-900D-F50D9B6C1273}" destId="{9303B974-9918-421E-9CBF-897C0D053DDB}" srcOrd="2" destOrd="0" parTransId="{797F5250-E676-4A4B-AA21-F9CAE80B87D5}" sibTransId="{5A38B67A-DD59-467B-A990-FCF355D2ABA3}"/>
    <dgm:cxn modelId="{CD1B22D1-9BA8-4402-8EC8-7EF2D0CF9A7C}" type="presOf" srcId="{9303B974-9918-421E-9CBF-897C0D053DDB}" destId="{6E6D1DF1-D023-4DDB-9D6E-D1335B4EDEB1}" srcOrd="0" destOrd="0" presId="urn:microsoft.com/office/officeart/2009/layout/CircleArrowProcess"/>
    <dgm:cxn modelId="{F1B030B0-510B-4900-AA08-5F3A47DF7EEA}" type="presParOf" srcId="{4585DCB8-9781-49E4-B5D8-3CC162C69761}" destId="{86985F8B-0159-498E-AC5E-A1C375CA6CAB}" srcOrd="0" destOrd="0" presId="urn:microsoft.com/office/officeart/2009/layout/CircleArrowProcess"/>
    <dgm:cxn modelId="{203EED45-F9A2-45C2-B45F-F21E0D4D4007}" type="presParOf" srcId="{86985F8B-0159-498E-AC5E-A1C375CA6CAB}" destId="{8AAC90C7-A194-4745-919E-B9FF8D1861D1}" srcOrd="0" destOrd="0" presId="urn:microsoft.com/office/officeart/2009/layout/CircleArrowProcess"/>
    <dgm:cxn modelId="{4206EF98-8B85-446F-A057-38C154562140}" type="presParOf" srcId="{4585DCB8-9781-49E4-B5D8-3CC162C69761}" destId="{E01A052C-391E-4F00-9E2E-34E66D712168}" srcOrd="1" destOrd="0" presId="urn:microsoft.com/office/officeart/2009/layout/CircleArrowProcess"/>
    <dgm:cxn modelId="{71E14739-6A34-4EB0-AD44-4D561582919F}" type="presParOf" srcId="{4585DCB8-9781-49E4-B5D8-3CC162C69761}" destId="{C85819F0-92DC-466B-B1B9-F28419B8AE73}" srcOrd="2" destOrd="0" presId="urn:microsoft.com/office/officeart/2009/layout/CircleArrowProcess"/>
    <dgm:cxn modelId="{82AFA225-0D1D-4A20-910B-5DC9E1B2197D}" type="presParOf" srcId="{C85819F0-92DC-466B-B1B9-F28419B8AE73}" destId="{8E33A741-1640-4B6E-9E1E-03A4F906D234}" srcOrd="0" destOrd="0" presId="urn:microsoft.com/office/officeart/2009/layout/CircleArrowProcess"/>
    <dgm:cxn modelId="{673D47C0-39D5-438B-AC5D-F8F5118D808B}" type="presParOf" srcId="{4585DCB8-9781-49E4-B5D8-3CC162C69761}" destId="{FC1E2D99-DF85-4548-9ABE-B5691007C721}" srcOrd="3" destOrd="0" presId="urn:microsoft.com/office/officeart/2009/layout/CircleArrowProcess"/>
    <dgm:cxn modelId="{C511CD9F-EECE-437F-82A6-66C7561D93BC}" type="presParOf" srcId="{4585DCB8-9781-49E4-B5D8-3CC162C69761}" destId="{48BF7DFB-BE21-47DE-A35A-09FFA0488B81}" srcOrd="4" destOrd="0" presId="urn:microsoft.com/office/officeart/2009/layout/CircleArrowProcess"/>
    <dgm:cxn modelId="{B727C9D8-13CA-4E10-9737-284F3007AB85}" type="presParOf" srcId="{48BF7DFB-BE21-47DE-A35A-09FFA0488B81}" destId="{661DB558-6D0D-410C-98E6-165D8CE67F97}" srcOrd="0" destOrd="0" presId="urn:microsoft.com/office/officeart/2009/layout/CircleArrowProcess"/>
    <dgm:cxn modelId="{F66AECF1-9BBB-46AC-8E63-E73C4ED58F69}" type="presParOf" srcId="{4585DCB8-9781-49E4-B5D8-3CC162C69761}" destId="{6E6D1DF1-D023-4DDB-9D6E-D1335B4EDEB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61008-AB2B-4BB7-82E9-2B51FC7D64D3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Positive Attitude</a:t>
          </a:r>
          <a:endParaRPr lang="en-US" sz="2400" kern="1200" dirty="0"/>
        </a:p>
      </dsp:txBody>
      <dsp:txXfrm>
        <a:off x="3294175" y="2352385"/>
        <a:ext cx="1336450" cy="1148939"/>
      </dsp:txXfrm>
    </dsp:sp>
    <dsp:sp modelId="{009DECEA-350F-405B-B5DF-BA338F74FB6C}">
      <dsp:nvSpPr>
        <dsp:cNvPr id="0" name=""/>
        <dsp:cNvSpPr/>
      </dsp:nvSpPr>
      <dsp:spPr>
        <a:xfrm>
          <a:off x="1513840" y="1300480"/>
          <a:ext cx="1686560" cy="1625600"/>
        </a:xfrm>
        <a:prstGeom prst="gear6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Teamwork</a:t>
          </a:r>
          <a:endParaRPr lang="en-US" sz="2400" kern="1200" dirty="0"/>
        </a:p>
      </dsp:txBody>
      <dsp:txXfrm>
        <a:off x="1931951" y="1712203"/>
        <a:ext cx="850338" cy="802154"/>
      </dsp:txXfrm>
    </dsp:sp>
    <dsp:sp modelId="{02DE7609-6444-492E-AC3D-2F28D4D4CA29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Communication</a:t>
          </a:r>
          <a:endParaRPr lang="en-US" sz="1000" kern="1200" dirty="0"/>
        </a:p>
      </dsp:txBody>
      <dsp:txXfrm rot="-20700000">
        <a:off x="2804160" y="528320"/>
        <a:ext cx="894080" cy="894080"/>
      </dsp:txXfrm>
    </dsp:sp>
    <dsp:sp modelId="{5F477B65-3B51-4163-9C29-A7D2CF625017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07C17-3A2F-40E9-BF7A-066709FE63B8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719CD-7F0C-412D-9DAD-E9B80756D90D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90C7-A194-4745-919E-B9FF8D1861D1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A052C-391E-4F00-9E2E-34E66D712168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GRIT</a:t>
          </a:r>
          <a:endParaRPr lang="en-US" sz="1700" b="1" kern="1200" dirty="0"/>
        </a:p>
      </dsp:txBody>
      <dsp:txXfrm>
        <a:off x="2773960" y="706323"/>
        <a:ext cx="1086973" cy="543356"/>
      </dsp:txXfrm>
    </dsp:sp>
    <dsp:sp modelId="{8E33A741-1640-4B6E-9E1E-03A4F906D234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E2D99-DF85-4548-9ABE-B5691007C721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Self-control</a:t>
          </a:r>
          <a:endParaRPr lang="en-US" sz="1700" b="1" kern="1200" dirty="0"/>
        </a:p>
      </dsp:txBody>
      <dsp:txXfrm>
        <a:off x="2232861" y="1836927"/>
        <a:ext cx="1086973" cy="543356"/>
      </dsp:txXfrm>
    </dsp:sp>
    <dsp:sp modelId="{661DB558-6D0D-410C-98E6-165D8CE67F97}">
      <dsp:nvSpPr>
        <dsp:cNvPr id="0" name=""/>
        <dsp:cNvSpPr/>
      </dsp:nvSpPr>
      <dsp:spPr>
        <a:xfrm>
          <a:off x="251459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D1DF1-D023-4DDB-9D6E-D1335B4EDEB1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Motivation</a:t>
          </a:r>
          <a:endParaRPr lang="en-US" sz="1700" b="1" kern="1200" dirty="0"/>
        </a:p>
      </dsp:txBody>
      <dsp:txXfrm>
        <a:off x="2776532" y="2969158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3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0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7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3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0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3C8AF5-91AA-4999-BD7B-8F1398C9426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D147A94-B0C6-4914-ADD0-64D3EA8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51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hyperlink" Target="https://www.ted.com/talks/angela_lee_duckworth_grit_the_power_of_passion_and_perseverance?language=en#t-35404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Readiness Skills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862148"/>
            <a:ext cx="115062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(AKA: Soft Skills)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8474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Grit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GRIT?</a:t>
            </a:r>
          </a:p>
          <a:p>
            <a:r>
              <a:rPr lang="en-US" dirty="0" smtClean="0"/>
              <a:t>Why is GRIT important for YOU now?</a:t>
            </a:r>
          </a:p>
          <a:p>
            <a:r>
              <a:rPr lang="en-US" dirty="0" smtClean="0"/>
              <a:t>Why might GRIT be important for YOU in the future?</a:t>
            </a:r>
          </a:p>
          <a:p>
            <a:r>
              <a:rPr lang="en-US" dirty="0" smtClean="0"/>
              <a:t>How GRITTY are you? </a:t>
            </a:r>
          </a:p>
          <a:p>
            <a:pPr lvl="1"/>
            <a:r>
              <a:rPr lang="en-US" dirty="0" smtClean="0"/>
              <a:t>Grit Scale Questions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741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12-Item grit Scale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 have overcome setbacks to conquer an important challenge.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Not like me at 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ideas and projects sometimes distract me from previous ones.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12-Item grit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My interests change from year to year.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Setbacks don’t discourage me.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3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12-Item grit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I have been obsessed with a certain idea or project for a short time but later lost interest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I am a hard worker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12-Item grit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I often set a goal but later choose to pursue a different one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  <a:endParaRPr lang="en-US" dirty="0"/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I have difficulty maintaining my focus on projects that take more than a few months to complete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4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12-Item grit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I finish whatever I begin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  <a:endParaRPr lang="en-US" dirty="0"/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I have achieved a goal that took years of work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12-Item grit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/>
              <a:t>I become interested in new pursuits every few months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  <a:endParaRPr lang="en-US" dirty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I am diligent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Mostly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Somewhat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Not like me at </a:t>
            </a:r>
            <a:r>
              <a:rPr lang="en-US" dirty="0" smtClean="0"/>
              <a:t>all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6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12-Item grit </a:t>
            </a:r>
            <a:r>
              <a:rPr lang="en-US" dirty="0" smtClean="0"/>
              <a:t>Scale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questions 1, 4, 6, 9, 10 and 12 assign the following points: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5 pts - Very  </a:t>
            </a:r>
            <a:r>
              <a:rPr lang="en-US" dirty="0"/>
              <a:t>much like </a:t>
            </a:r>
            <a:r>
              <a:rPr lang="en-US" dirty="0" smtClean="0"/>
              <a:t>me 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4 pts - Mostly </a:t>
            </a:r>
            <a:r>
              <a:rPr lang="en-US" dirty="0"/>
              <a:t>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3 pts - Somewhat </a:t>
            </a:r>
            <a:r>
              <a:rPr lang="en-US" dirty="0"/>
              <a:t>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2 pts - Not </a:t>
            </a:r>
            <a:r>
              <a:rPr lang="en-US" dirty="0"/>
              <a:t>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1 </a:t>
            </a:r>
            <a:r>
              <a:rPr lang="en-US" dirty="0" err="1" smtClean="0"/>
              <a:t>pt</a:t>
            </a:r>
            <a:r>
              <a:rPr lang="en-US" dirty="0" smtClean="0"/>
              <a:t> - Not </a:t>
            </a:r>
            <a:r>
              <a:rPr lang="en-US" dirty="0"/>
              <a:t>like me at all</a:t>
            </a:r>
          </a:p>
          <a:p>
            <a:r>
              <a:rPr lang="en-US" dirty="0" smtClean="0"/>
              <a:t>For questions 2, 3, 5, 7, 8 and 11 assign the following points: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1 </a:t>
            </a:r>
            <a:r>
              <a:rPr lang="en-US" dirty="0" err="1" smtClean="0"/>
              <a:t>pt</a:t>
            </a:r>
            <a:r>
              <a:rPr lang="en-US" dirty="0" smtClean="0"/>
              <a:t> - Very  </a:t>
            </a:r>
            <a:r>
              <a:rPr lang="en-US" dirty="0"/>
              <a:t>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2 pts - Mostly </a:t>
            </a:r>
            <a:r>
              <a:rPr lang="en-US" dirty="0"/>
              <a:t>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3 pts - Somewhat </a:t>
            </a:r>
            <a:r>
              <a:rPr lang="en-US" dirty="0"/>
              <a:t>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4 pts - Not </a:t>
            </a:r>
            <a:r>
              <a:rPr lang="en-US" dirty="0"/>
              <a:t>much like 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5 pts - Not </a:t>
            </a:r>
            <a:r>
              <a:rPr lang="en-US" dirty="0"/>
              <a:t>like me at all</a:t>
            </a:r>
          </a:p>
          <a:p>
            <a:r>
              <a:rPr lang="en-US" dirty="0" smtClean="0"/>
              <a:t>Add up all the points and divide by 12. The maximum score on this scale is 5 (extremely gritty), and the lowest score on this scale is 1 (not at all gritty).</a:t>
            </a:r>
          </a:p>
        </p:txBody>
      </p:sp>
    </p:spTree>
    <p:extLst>
      <p:ext uri="{BB962C8B-B14F-4D97-AF65-F5344CB8AC3E}">
        <p14:creationId xmlns:p14="http://schemas.microsoft.com/office/powerpoint/2010/main" val="285325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04222" y="1819214"/>
            <a:ext cx="7543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>
                <a:latin typeface="Arial" panose="020B0604020202020204" pitchFamily="34" charset="0"/>
              </a:rPr>
              <a:t>Think of a task that you started but did not finish. What happened to stop your progress?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>
                <a:latin typeface="Arial" panose="020B0604020202020204" pitchFamily="34" charset="0"/>
              </a:rPr>
              <a:t>Think of an activity that required you to do lots of practice before you got good at it. Why did you stick with it?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>
                <a:latin typeface="Arial" panose="020B0604020202020204" pitchFamily="34" charset="0"/>
              </a:rPr>
              <a:t>Who is a person in your life or a famous person you admire who never seems to give up on a goal?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4100" y="228600"/>
            <a:ext cx="6858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Perseverance</a:t>
            </a:r>
          </a:p>
        </p:txBody>
      </p:sp>
      <p:pic>
        <p:nvPicPr>
          <p:cNvPr id="22532" name="Picture 2" descr="http://nyuwassermanblog.career.admin.nyu.edu/wp-content/uploads/2012/05/persever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796" y="1538339"/>
            <a:ext cx="3619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914401" y="1502058"/>
            <a:ext cx="46974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The capacity to experience and express feelings in ways that are appropriate and effective in a given situation as well as the capacity to understand and sympathize with the feelings and experiences of others.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Emotional competence includes empathy, emotion management, self-awareness, and social awareness.</a:t>
            </a:r>
          </a:p>
        </p:txBody>
      </p:sp>
      <p:pic>
        <p:nvPicPr>
          <p:cNvPr id="15363" name="Picture 4" descr="http://www.beyondphilosophy.com/wp-content/uploads/2012/11/Emolarg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1447801"/>
            <a:ext cx="4075113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438400" y="527050"/>
            <a:ext cx="6770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u="sng">
                <a:latin typeface="Arial" panose="020B0604020202020204" pitchFamily="34" charset="0"/>
              </a:rPr>
              <a:t>Emotional Competence </a:t>
            </a:r>
            <a:r>
              <a:rPr lang="en-US" altLang="en-US" sz="44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0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3812"/>
            <a:ext cx="44100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676400" y="1066801"/>
            <a:ext cx="8991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Have you ever felt an emotion but didn’t understand why?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How much do you care about how other people are feeling? Are there some people whose feelings you care about more than others?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Have you ever been surprised at how someone felt about something?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How well do you manage feelings of anger and frustration?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327275" y="185739"/>
            <a:ext cx="7564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>
                <a:latin typeface="Arial" panose="020B0604020202020204" pitchFamily="34" charset="0"/>
              </a:rPr>
              <a:t>Emotional Competence </a:t>
            </a:r>
            <a:r>
              <a:rPr lang="en-US" altLang="en-US" sz="4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4580" name="Picture 2" descr="http://5cblog.files.wordpress.com/2012/09/empathy-955006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44914"/>
            <a:ext cx="5888038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025650" y="304801"/>
            <a:ext cx="8305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Qualities of a successful _____________________: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Persistence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Independence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Positive attitude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Self-discipline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Energetic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Confident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Creative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Organized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6151563" y="1066801"/>
            <a:ext cx="41148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Work Ethic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Risk-Taker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Action-oriented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Strong desire to achieve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Good business sense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Goal Setter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Good communicator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/>
              <a:t>Tolerance for uncertainty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/>
          </a:p>
        </p:txBody>
      </p:sp>
      <p:sp>
        <p:nvSpPr>
          <p:cNvPr id="2" name="Rectangle 1"/>
          <p:cNvSpPr/>
          <p:nvPr/>
        </p:nvSpPr>
        <p:spPr>
          <a:xfrm>
            <a:off x="1998519" y="5092282"/>
            <a:ext cx="859468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Soft Skills are important for EVERY job!</a:t>
            </a:r>
          </a:p>
        </p:txBody>
      </p:sp>
    </p:spTree>
    <p:extLst>
      <p:ext uri="{BB962C8B-B14F-4D97-AF65-F5344CB8AC3E}">
        <p14:creationId xmlns:p14="http://schemas.microsoft.com/office/powerpoint/2010/main" val="10698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3812"/>
            <a:ext cx="44100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6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9100" y="381000"/>
            <a:ext cx="76438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Character, Work </a:t>
            </a:r>
          </a:p>
          <a:p>
            <a:pPr algn="ctr">
              <a:defRPr/>
            </a:pP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Ethic and  Soft Skills :</a:t>
            </a:r>
          </a:p>
        </p:txBody>
      </p:sp>
      <p:pic>
        <p:nvPicPr>
          <p:cNvPr id="9219" name="Picture 2" descr="http://thecynicalgirl.com/wp-content/uploads/2013/05/work-ethic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6" y="2071688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0800" y="2209800"/>
            <a:ext cx="3581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you want your references to say about you!</a:t>
            </a:r>
          </a:p>
        </p:txBody>
      </p:sp>
    </p:spTree>
    <p:extLst>
      <p:ext uri="{BB962C8B-B14F-4D97-AF65-F5344CB8AC3E}">
        <p14:creationId xmlns:p14="http://schemas.microsoft.com/office/powerpoint/2010/main" val="30748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40835" y="4568119"/>
            <a:ext cx="8305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Soft </a:t>
            </a:r>
            <a:r>
              <a:rPr lang="en-US" altLang="en-US" sz="2400" b="1" u="sng" dirty="0" smtClean="0">
                <a:latin typeface="Arial" panose="020B0604020202020204" pitchFamily="34" charset="0"/>
              </a:rPr>
              <a:t>skills-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personal attributes that enhance an individual's interactions, job performance and career prospects.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Hard </a:t>
            </a:r>
            <a:r>
              <a:rPr lang="en-US" altLang="en-US" sz="2400" b="1" u="sng" dirty="0" smtClean="0">
                <a:latin typeface="Arial" panose="020B0604020202020204" pitchFamily="34" charset="0"/>
              </a:rPr>
              <a:t>skills-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about a person's skill set and ability to perform a certain type of task or activity.</a:t>
            </a:r>
          </a:p>
        </p:txBody>
      </p:sp>
      <p:pic>
        <p:nvPicPr>
          <p:cNvPr id="16387" name="Picture 2" descr="http://heragenda.com/wp-content/uploads/2013/02/soft-skills-hard-skills-her-agenda-branding-muse-guest-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5129213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9946909"/>
              </p:ext>
            </p:extLst>
          </p:nvPr>
        </p:nvGraphicFramePr>
        <p:xfrm>
          <a:off x="6114733" y="2915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otched Right Arrow 5"/>
          <p:cNvSpPr/>
          <p:nvPr/>
        </p:nvSpPr>
        <p:spPr>
          <a:xfrm>
            <a:off x="5480818" y="3219835"/>
            <a:ext cx="3073400" cy="1219200"/>
          </a:xfrm>
          <a:prstGeom prst="notchedRightArrow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Top 3</a:t>
            </a:r>
          </a:p>
        </p:txBody>
      </p:sp>
    </p:spTree>
    <p:extLst>
      <p:ext uri="{BB962C8B-B14F-4D97-AF65-F5344CB8AC3E}">
        <p14:creationId xmlns:p14="http://schemas.microsoft.com/office/powerpoint/2010/main" val="19461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Graphic spid="5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409" y="1932264"/>
            <a:ext cx="8664498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sz="2800" dirty="0" smtClean="0">
                <a:latin typeface="Lato"/>
              </a:rPr>
              <a:t>Communication</a:t>
            </a:r>
            <a:endParaRPr lang="en-US" sz="2800" dirty="0">
              <a:latin typeface="Lato"/>
            </a:endParaRPr>
          </a:p>
          <a:p>
            <a:pPr fontAlgn="base">
              <a:buFont typeface="+mj-lt"/>
              <a:buAutoNum type="arabicPeriod"/>
            </a:pPr>
            <a:r>
              <a:rPr lang="en-US" sz="2800" dirty="0">
                <a:latin typeface="Lato"/>
              </a:rPr>
              <a:t>Enthusiasm and Attitude</a:t>
            </a:r>
          </a:p>
          <a:p>
            <a:pPr fontAlgn="base">
              <a:buFont typeface="+mj-lt"/>
              <a:buAutoNum type="arabicPeriod"/>
            </a:pPr>
            <a:r>
              <a:rPr lang="en-US" sz="2800" dirty="0">
                <a:latin typeface="Lato"/>
              </a:rPr>
              <a:t>Teamwork</a:t>
            </a:r>
          </a:p>
          <a:p>
            <a:pPr fontAlgn="base">
              <a:buFont typeface="+mj-lt"/>
              <a:buAutoNum type="arabicPeriod"/>
            </a:pPr>
            <a:r>
              <a:rPr lang="en-US" sz="2800" dirty="0">
                <a:latin typeface="Lato"/>
              </a:rPr>
              <a:t>Networking</a:t>
            </a:r>
          </a:p>
          <a:p>
            <a:pPr fontAlgn="base">
              <a:buFont typeface="+mj-lt"/>
              <a:buAutoNum type="arabicPeriod"/>
            </a:pPr>
            <a:r>
              <a:rPr lang="en-US" sz="2800" dirty="0">
                <a:latin typeface="Lato"/>
              </a:rPr>
              <a:t>Problem Solving and Critical Thinking</a:t>
            </a:r>
          </a:p>
          <a:p>
            <a:pPr fontAlgn="base">
              <a:spcAft>
                <a:spcPts val="1600"/>
              </a:spcAft>
              <a:buFont typeface="+mj-lt"/>
              <a:buAutoNum type="arabicPeriod"/>
            </a:pPr>
            <a:r>
              <a:rPr lang="en-US" sz="2800" dirty="0">
                <a:latin typeface="Lato"/>
              </a:rPr>
              <a:t>Professionalism</a:t>
            </a:r>
          </a:p>
          <a:p>
            <a:r>
              <a:rPr lang="en-US" sz="2000" u="sng" dirty="0">
                <a:solidFill>
                  <a:srgbClr val="F55E61"/>
                </a:solidFill>
                <a:latin typeface="Lato"/>
              </a:rPr>
              <a:t>77 % of businesses</a:t>
            </a:r>
            <a:r>
              <a:rPr lang="en-US" sz="2000" dirty="0">
                <a:latin typeface="Lato"/>
              </a:rPr>
              <a:t>- believe that soft skills (less tangible skills associated with one’s personality, such as a positive attitude) are just as important as hard skills (skills that are learned to perform a specific job function and can be measured, such as operating a computer program). </a:t>
            </a:r>
            <a:r>
              <a:rPr lang="en-US" sz="2000" u="sng" dirty="0">
                <a:solidFill>
                  <a:srgbClr val="F55E61"/>
                </a:solidFill>
                <a:latin typeface="Lato"/>
              </a:rPr>
              <a:t>16% of employers</a:t>
            </a:r>
            <a:r>
              <a:rPr lang="en-US" sz="2000" dirty="0">
                <a:solidFill>
                  <a:srgbClr val="F55E61"/>
                </a:solidFill>
                <a:latin typeface="Lato"/>
              </a:rPr>
              <a:t> </a:t>
            </a:r>
            <a:r>
              <a:rPr lang="en-US" sz="2000" dirty="0">
                <a:latin typeface="Lato"/>
              </a:rPr>
              <a:t>said soft skills are more important than hard skills when evaluating candidates for a job.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Soft skills…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3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“It’s not what you know, it’s who you know.” This common when it comes to finding a job, you’ve got to network! </a:t>
            </a:r>
            <a:endParaRPr lang="en-US" sz="2800" dirty="0"/>
          </a:p>
          <a:p>
            <a:r>
              <a:rPr lang="en-US" sz="2800" dirty="0"/>
              <a:t>According to Cornell University’s Career Center, 80% of available jobs are not advertised. These jobs are often referred to as the “hidden job market.” </a:t>
            </a:r>
            <a:endParaRPr lang="en-US" sz="2800" dirty="0"/>
          </a:p>
          <a:p>
            <a:r>
              <a:rPr lang="en-US" sz="2800" dirty="0"/>
              <a:t>Everyone has a network, even if you don’t realize it, and when it comes to job searching, this network may be just as important as your skills and experience. A personal network is that group of people with whom you interact every day – family, friends, parents of friends, friends of friends, neighbors, teachers, bosses, and co-workers.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166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600200"/>
            <a:ext cx="6477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866900" y="1062038"/>
            <a:ext cx="845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Perseverance garners most attention in soft skills poll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7625"/>
            <a:ext cx="57912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135" y="2323659"/>
            <a:ext cx="553708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The </a:t>
            </a:r>
            <a:r>
              <a:rPr lang="en-US" sz="3400" dirty="0"/>
              <a:t>capacity to stick to a goal or complete a task despite difficulties.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Qualities like grit, tenacity, delayed gratification, self-discipline, self-control, and passion for long-term goals.</a:t>
            </a:r>
          </a:p>
        </p:txBody>
      </p:sp>
      <p:pic>
        <p:nvPicPr>
          <p:cNvPr id="20483" name="Picture 5" descr="http://www.quotesvalley.com/images/09/perseverance-is-the-hard-work-you-do-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24" y="2011680"/>
            <a:ext cx="6096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perseverance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600200" y="1066800"/>
            <a:ext cx="9067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Personal Grit as Key to Success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latin typeface="Arial" panose="020B0604020202020204" pitchFamily="34" charset="0"/>
              </a:rPr>
              <a:t>Passion, perseverance, and stamina outweigh IQ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latin typeface="Arial" panose="020B0604020202020204" pitchFamily="34" charset="0"/>
              </a:rPr>
              <a:t>as a predictor of success.</a:t>
            </a:r>
          </a:p>
        </p:txBody>
      </p:sp>
      <p:pic>
        <p:nvPicPr>
          <p:cNvPr id="501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91" y="2667001"/>
            <a:ext cx="446722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4" y="152400"/>
            <a:ext cx="5286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5105400" y="22320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824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76</TotalTime>
  <Words>1125</Words>
  <Application>Microsoft Office PowerPoint</Application>
  <PresentationFormat>Widescreen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Constantia</vt:lpstr>
      <vt:lpstr>Corbel</vt:lpstr>
      <vt:lpstr>Lato</vt:lpstr>
      <vt:lpstr>Wingdings</vt:lpstr>
      <vt:lpstr>Banded</vt:lpstr>
      <vt:lpstr>Career Readiness Skills </vt:lpstr>
      <vt:lpstr>PowerPoint Presentation</vt:lpstr>
      <vt:lpstr>PowerPoint Presentation</vt:lpstr>
      <vt:lpstr>PowerPoint Presentation</vt:lpstr>
      <vt:lpstr>Six Soft skills…</vt:lpstr>
      <vt:lpstr>Networking</vt:lpstr>
      <vt:lpstr>PowerPoint Presentation</vt:lpstr>
      <vt:lpstr>perseverance</vt:lpstr>
      <vt:lpstr>PowerPoint Presentation</vt:lpstr>
      <vt:lpstr>Grit Discussion</vt:lpstr>
      <vt:lpstr>12-Item grit Scale</vt:lpstr>
      <vt:lpstr>12-Item grit Scale</vt:lpstr>
      <vt:lpstr>12-Item grit Scale</vt:lpstr>
      <vt:lpstr>12-Item grit Scale</vt:lpstr>
      <vt:lpstr>12-Item grit Scale</vt:lpstr>
      <vt:lpstr>12-Item grit Scale</vt:lpstr>
      <vt:lpstr>12-Item grit Scale Scoring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Gehr</dc:creator>
  <cp:lastModifiedBy>Jocelyn Crabtree</cp:lastModifiedBy>
  <cp:revision>10</cp:revision>
  <dcterms:created xsi:type="dcterms:W3CDTF">2013-11-20T19:56:18Z</dcterms:created>
  <dcterms:modified xsi:type="dcterms:W3CDTF">2016-10-06T16:15:08Z</dcterms:modified>
</cp:coreProperties>
</file>