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A00"/>
    <a:srgbClr val="D9DD89"/>
    <a:srgbClr val="FFFFAF"/>
    <a:srgbClr val="4D4D4D"/>
    <a:srgbClr val="663300"/>
    <a:srgbClr val="63A0D7"/>
    <a:srgbClr val="230F9D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56" d="100"/>
          <a:sy n="56" d="100"/>
        </p:scale>
        <p:origin x="-91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9B1F650-8A98-49E0-ACA6-216A46B6D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6CED3FC-A85F-4501-BC84-15B0D4C60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5CA317-1505-478E-BA9A-58742C6EB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86743-C0AE-4ED7-90AD-0FF8E2654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2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2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0D493-ABB4-49D2-B4D4-C71721937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A317-1505-478E-BA9A-58742C6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AACA-DD88-4FC0-B9CD-02ED94F8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CC8-CF27-4BD1-8FA9-1770882AC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6A56-8006-4C70-95CA-893627241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A284-FB0E-4517-B918-0D5FD1A04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30C2-D6E2-440E-88F0-E3AF4B4A6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61B-A05F-4CFB-BF26-D26CADAF0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D5F5-308C-4A39-933F-189DEE67C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AACA-DD88-4FC0-B9CD-02ED94F8E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66F4-436F-403E-99B2-C3D288EE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6743-C0AE-4ED7-90AD-0FF8E265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D493-ABB4-49D2-B4D4-C71721937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1ACC8-CF27-4BD1-8FA9-1770882AC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66A56-8006-4C70-95CA-893627241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A284-FB0E-4517-B918-0D5FD1A04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30C2-D6E2-440E-88F0-E3AF4B4A6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261B-A05F-4CFB-BF26-D26CADAF0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DD5F5-308C-4A39-933F-189DEE67C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66F4-436F-403E-99B2-C3D288EE0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1C12D1C-E904-4C63-A59D-E183154BEC0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2D1C-E904-4C63-A59D-E183154BE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Saving &amp; Investing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Now or Later</a:t>
            </a:r>
            <a:endParaRPr lang="en-US" dirty="0"/>
          </a:p>
        </p:txBody>
      </p:sp>
      <p:pic>
        <p:nvPicPr>
          <p:cNvPr id="4" name="Picture 19" descr="144_GMH_ETT_8747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286"/>
          <a:stretch>
            <a:fillRect/>
          </a:stretch>
        </p:blipFill>
        <p:spPr bwMode="auto">
          <a:xfrm>
            <a:off x="0" y="13716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(or Bell Ringer):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447801"/>
          <a:ext cx="8382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981200"/>
                <a:gridCol w="2095500"/>
                <a:gridCol w="2095500"/>
              </a:tblGrid>
              <a:tr h="93478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Savings Account</a:t>
                      </a:r>
                      <a:endParaRPr lang="en-US" sz="2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CD</a:t>
                      </a:r>
                      <a:endParaRPr lang="en-US" sz="2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Money Market</a:t>
                      </a:r>
                      <a:endParaRPr lang="en-US" sz="2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76824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Advantage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9757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Disadvantage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25908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Access Any Time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724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Lower Interest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590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Higher Interest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648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Time Deposit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743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Best Interest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4958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High Deposit Needed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F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942"/>
            <a:ext cx="9144000" cy="731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Save?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447801"/>
            <a:ext cx="8642350" cy="5214938"/>
          </a:xfrm>
        </p:spPr>
        <p:txBody>
          <a:bodyPr/>
          <a:lstStyle/>
          <a:p>
            <a:r>
              <a:rPr lang="en-US" dirty="0" smtClean="0"/>
              <a:t>Savings consist of income set aside for future use.</a:t>
            </a:r>
          </a:p>
          <a:p>
            <a:endParaRPr lang="en-US" dirty="0"/>
          </a:p>
          <a:p>
            <a:r>
              <a:rPr lang="en-US" dirty="0" smtClean="0"/>
              <a:t>How does that benefit YOU </a:t>
            </a:r>
            <a:r>
              <a:rPr lang="en-US" sz="2000" dirty="0" smtClean="0"/>
              <a:t>(the individual)?</a:t>
            </a:r>
          </a:p>
          <a:p>
            <a:pPr lvl="1"/>
            <a:r>
              <a:rPr lang="en-US" sz="2400" dirty="0" smtClean="0">
                <a:cs typeface="Arial" charset="0"/>
              </a:rPr>
              <a:t>A person receives </a:t>
            </a:r>
            <a:r>
              <a:rPr lang="en-US" sz="2400" i="1" u="sng" dirty="0" smtClean="0">
                <a:cs typeface="Arial" charset="0"/>
              </a:rPr>
              <a:t>interest</a:t>
            </a:r>
            <a:r>
              <a:rPr lang="en-US" sz="2400" dirty="0" smtClean="0">
                <a:cs typeface="Arial" charset="0"/>
              </a:rPr>
              <a:t> on a savings plan for as long as the funds are in the account.</a:t>
            </a:r>
          </a:p>
          <a:p>
            <a:r>
              <a:rPr lang="en-US" dirty="0" smtClean="0"/>
              <a:t>How does that benefit </a:t>
            </a:r>
            <a:r>
              <a:rPr lang="en-US" smtClean="0"/>
              <a:t>THE ECONOMY</a:t>
            </a:r>
            <a:r>
              <a:rPr lang="en-US" dirty="0" smtClean="0"/>
              <a:t>?</a:t>
            </a:r>
          </a:p>
          <a:p>
            <a:pPr marL="685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It provides funds for others to invest or spend. </a:t>
            </a:r>
          </a:p>
          <a:p>
            <a:pPr marL="685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It allows businesses to expand, which provides increased income for consumers and raises the standard of living.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Some savings plans allow </a:t>
            </a:r>
            <a:r>
              <a:rPr lang="en-US" i="1" dirty="0" smtClean="0">
                <a:cs typeface="Arial" charset="0"/>
              </a:rPr>
              <a:t>immediate access </a:t>
            </a:r>
            <a:r>
              <a:rPr lang="en-US" dirty="0" smtClean="0">
                <a:cs typeface="Arial" charset="0"/>
              </a:rPr>
              <a:t>to your funds but pay a </a:t>
            </a:r>
            <a:r>
              <a:rPr lang="en-US" i="1" dirty="0" smtClean="0">
                <a:cs typeface="Arial" charset="0"/>
              </a:rPr>
              <a:t>low rate</a:t>
            </a:r>
            <a:r>
              <a:rPr lang="en-US" dirty="0" smtClean="0">
                <a:cs typeface="Arial" charset="0"/>
              </a:rPr>
              <a:t> of interest. 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Others pay </a:t>
            </a:r>
            <a:r>
              <a:rPr lang="en-US" i="1" dirty="0" smtClean="0">
                <a:cs typeface="Arial" charset="0"/>
              </a:rPr>
              <a:t>higher interest </a:t>
            </a:r>
            <a:r>
              <a:rPr lang="en-US" dirty="0" smtClean="0">
                <a:cs typeface="Arial" charset="0"/>
              </a:rPr>
              <a:t>and allow </a:t>
            </a:r>
            <a:r>
              <a:rPr lang="en-US" i="1" dirty="0" smtClean="0">
                <a:cs typeface="Arial" charset="0"/>
              </a:rPr>
              <a:t>immediate</a:t>
            </a:r>
            <a:r>
              <a:rPr lang="en-US" dirty="0" smtClean="0">
                <a:cs typeface="Arial" charset="0"/>
              </a:rPr>
              <a:t> use of your funds, but require a </a:t>
            </a:r>
            <a:r>
              <a:rPr lang="en-US" i="1" dirty="0" smtClean="0">
                <a:cs typeface="Arial" charset="0"/>
              </a:rPr>
              <a:t>large minimum balance.</a:t>
            </a:r>
          </a:p>
          <a:p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1"/>
            <a:ext cx="8642350" cy="5062538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Savings Account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Account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pays interest, has no maturity date, and from which funds can be withdrawn at any time without penalty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u="sng" dirty="0"/>
              <a:t>Money Market Deposit Account (MMDA) </a:t>
            </a:r>
            <a:r>
              <a:rPr lang="en-US" dirty="0"/>
              <a:t>pays relatively high rates of interest, requires a minimum balance of $1,000 to $2,500, and allows immediate access to funds.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require savers to leave their funds on deposit for certain periods of time, or </a:t>
            </a:r>
            <a:r>
              <a:rPr lang="en-US" b="1" dirty="0" smtClean="0">
                <a:cs typeface="Arial" charset="0"/>
              </a:rPr>
              <a:t>maturity.</a:t>
            </a:r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Time deposits are often called </a:t>
            </a:r>
            <a:r>
              <a:rPr lang="en-US" b="1" dirty="0" smtClean="0">
                <a:cs typeface="Arial" charset="0"/>
                <a:hlinkClick r:id="" action="ppaction://noaction"/>
              </a:rPr>
              <a:t>certificates of deposit</a:t>
            </a:r>
            <a:r>
              <a:rPr lang="en-US" dirty="0" smtClean="0">
                <a:cs typeface="Arial" charset="0"/>
              </a:rPr>
              <a:t> (CDs), or savings certificates.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1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16539" b="4333"/>
          <a:stretch>
            <a:fillRect/>
          </a:stretch>
        </p:blipFill>
        <p:spPr bwMode="auto">
          <a:xfrm>
            <a:off x="0" y="0"/>
            <a:ext cx="9144000" cy="682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Insuring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After the stock market crash of 1929, the Federal Deposit Insurance Corporation (FDIC) was created to protect peoples’ funds.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Insures up to $250,000 for each separate </a:t>
            </a:r>
            <a:r>
              <a:rPr lang="en-US" dirty="0" smtClean="0">
                <a:cs typeface="Arial" charset="0"/>
              </a:rPr>
              <a:t>account</a:t>
            </a:r>
            <a:endParaRPr lang="en-US" dirty="0">
              <a:cs typeface="Arial" charset="0"/>
            </a:endParaRPr>
          </a:p>
          <a:p>
            <a:pPr lvl="1"/>
            <a:r>
              <a:rPr lang="en-US" dirty="0" smtClean="0">
                <a:cs typeface="Arial" charset="0"/>
              </a:rPr>
              <a:t>1/1/2011 that </a:t>
            </a:r>
            <a:r>
              <a:rPr lang="en-US" dirty="0" smtClean="0">
                <a:cs typeface="Arial" charset="0"/>
              </a:rPr>
              <a:t>was </a:t>
            </a:r>
            <a:r>
              <a:rPr lang="en-US" dirty="0" smtClean="0">
                <a:cs typeface="Arial" charset="0"/>
              </a:rPr>
              <a:t>adjusted for inflation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llstreet design template">
  <a:themeElements>
    <a:clrScheme name="Competition 1">
      <a:dk1>
        <a:srgbClr val="5C1F00"/>
      </a:dk1>
      <a:lt1>
        <a:srgbClr val="FFFFFF"/>
      </a:lt1>
      <a:dk2>
        <a:srgbClr val="000066"/>
      </a:dk2>
      <a:lt2>
        <a:srgbClr val="FFFFFF"/>
      </a:lt2>
      <a:accent1>
        <a:srgbClr val="2104FA"/>
      </a:accent1>
      <a:accent2>
        <a:srgbClr val="381AEA"/>
      </a:accent2>
      <a:accent3>
        <a:srgbClr val="AAAAB8"/>
      </a:accent3>
      <a:accent4>
        <a:srgbClr val="DADADA"/>
      </a:accent4>
      <a:accent5>
        <a:srgbClr val="ABAAFC"/>
      </a:accent5>
      <a:accent6>
        <a:srgbClr val="3216D4"/>
      </a:accent6>
      <a:hlink>
        <a:srgbClr val="000099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000066"/>
        </a:dk2>
        <a:lt2>
          <a:srgbClr val="FFFFFF"/>
        </a:lt2>
        <a:accent1>
          <a:srgbClr val="2104FA"/>
        </a:accent1>
        <a:accent2>
          <a:srgbClr val="381AEA"/>
        </a:accent2>
        <a:accent3>
          <a:srgbClr val="AAAAB8"/>
        </a:accent3>
        <a:accent4>
          <a:srgbClr val="DADADA"/>
        </a:accent4>
        <a:accent5>
          <a:srgbClr val="ABAAFC"/>
        </a:accent5>
        <a:accent6>
          <a:srgbClr val="3216D4"/>
        </a:accent6>
        <a:hlink>
          <a:srgbClr val="00009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Wallstreet design template</Template>
  <TotalTime>58</TotalTime>
  <Words>286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Wallstreet design template</vt:lpstr>
      <vt:lpstr>Office Theme</vt:lpstr>
      <vt:lpstr>Saving &amp; Investing</vt:lpstr>
      <vt:lpstr>Why Save?</vt:lpstr>
      <vt:lpstr>Main Idea:</vt:lpstr>
      <vt:lpstr>Trade-Offs</vt:lpstr>
      <vt:lpstr>PowerPoint Presentation</vt:lpstr>
      <vt:lpstr>Savings Accounts</vt:lpstr>
      <vt:lpstr>Time Deposits</vt:lpstr>
      <vt:lpstr>PowerPoint Presentation</vt:lpstr>
      <vt:lpstr>Insuring Deposits</vt:lpstr>
      <vt:lpstr>Money Now or Later</vt:lpstr>
      <vt:lpstr>Review (or Bell Ringer):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&amp; Investing</dc:title>
  <dc:creator>owner</dc:creator>
  <cp:lastModifiedBy>LPS</cp:lastModifiedBy>
  <cp:revision>12</cp:revision>
  <dcterms:created xsi:type="dcterms:W3CDTF">2008-11-04T04:33:20Z</dcterms:created>
  <dcterms:modified xsi:type="dcterms:W3CDTF">2013-09-19T13:37:49Z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TC011408191033</vt:lpwstr>
  </property>
</Properties>
</file>