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0"/>
  </p:notesMasterIdLst>
  <p:sldIdLst>
    <p:sldId id="323" r:id="rId2"/>
    <p:sldId id="324" r:id="rId3"/>
    <p:sldId id="270" r:id="rId4"/>
    <p:sldId id="284" r:id="rId5"/>
    <p:sldId id="287" r:id="rId6"/>
    <p:sldId id="286" r:id="rId7"/>
    <p:sldId id="288" r:id="rId8"/>
    <p:sldId id="351" r:id="rId9"/>
    <p:sldId id="278" r:id="rId10"/>
    <p:sldId id="350" r:id="rId11"/>
    <p:sldId id="289" r:id="rId12"/>
    <p:sldId id="290" r:id="rId13"/>
    <p:sldId id="293" r:id="rId14"/>
    <p:sldId id="291" r:id="rId15"/>
    <p:sldId id="292" r:id="rId16"/>
    <p:sldId id="294" r:id="rId17"/>
    <p:sldId id="279" r:id="rId18"/>
    <p:sldId id="347" r:id="rId19"/>
    <p:sldId id="296" r:id="rId20"/>
    <p:sldId id="353" r:id="rId21"/>
    <p:sldId id="295" r:id="rId22"/>
    <p:sldId id="297" r:id="rId23"/>
    <p:sldId id="280" r:id="rId24"/>
    <p:sldId id="352" r:id="rId25"/>
    <p:sldId id="281" r:id="rId26"/>
    <p:sldId id="341" r:id="rId27"/>
    <p:sldId id="345" r:id="rId28"/>
    <p:sldId id="343" r:id="rId29"/>
    <p:sldId id="346" r:id="rId30"/>
    <p:sldId id="342" r:id="rId31"/>
    <p:sldId id="282" r:id="rId32"/>
    <p:sldId id="298" r:id="rId33"/>
    <p:sldId id="299" r:id="rId34"/>
    <p:sldId id="274" r:id="rId35"/>
    <p:sldId id="283" r:id="rId36"/>
    <p:sldId id="354" r:id="rId37"/>
    <p:sldId id="355" r:id="rId38"/>
    <p:sldId id="35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4" autoAdjust="0"/>
    <p:restoredTop sz="94718" autoAdjust="0"/>
  </p:normalViewPr>
  <p:slideViewPr>
    <p:cSldViewPr>
      <p:cViewPr varScale="1">
        <p:scale>
          <a:sx n="13" d="100"/>
          <a:sy n="13" d="100"/>
        </p:scale>
        <p:origin x="38" y="1214"/>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CB98B-5355-436B-AA2F-4F116205C163}" type="datetimeFigureOut">
              <a:rPr lang="en-US" smtClean="0"/>
              <a:pPr/>
              <a:t>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81652-012F-47CD-9B91-E722A2FCA3FC}" type="slidenum">
              <a:rPr lang="en-US" smtClean="0"/>
              <a:pPr/>
              <a:t>‹#›</a:t>
            </a:fld>
            <a:endParaRPr lang="en-US"/>
          </a:p>
        </p:txBody>
      </p:sp>
    </p:spTree>
    <p:extLst>
      <p:ext uri="{BB962C8B-B14F-4D97-AF65-F5344CB8AC3E}">
        <p14:creationId xmlns:p14="http://schemas.microsoft.com/office/powerpoint/2010/main" val="402861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58F7F47-CF0B-4D9A-B16C-89B22284921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8F7F47-CF0B-4D9A-B16C-89B22284921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58F7F47-CF0B-4D9A-B16C-89B22284921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E1F744-608F-455F-892A-42B92F110CB8}" type="datetimeFigureOut">
              <a:rPr lang="en-US" smtClean="0"/>
              <a:pPr/>
              <a:t>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8F7F47-CF0B-4D9A-B16C-89B2228492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DE1F744-608F-455F-892A-42B92F110CB8}" type="datetimeFigureOut">
              <a:rPr lang="en-US" smtClean="0"/>
              <a:pPr/>
              <a:t>3/1/2015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58F7F47-CF0B-4D9A-B16C-89B2228492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DE1F744-608F-455F-892A-42B92F110CB8}" type="datetimeFigureOut">
              <a:rPr lang="en-US" smtClean="0"/>
              <a:pPr/>
              <a:t>3/1/2015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58F7F47-CF0B-4D9A-B16C-89B22284921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dorman@hps.k12.ar.us"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bsnews.com/news/plagiarism-stopping-word-thieves/"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bsnews.com/news/how-celebs-make-a-living-after-death-19-06-2010/" TargetMode="Externa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bsnews.com/video/watch/?id=5486510n"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www.wsj.com/video/do-scandals-hurt-sports-merchandise-sales/9C844E3A-830F-436B-8C5E-18E92A3E6AA0.htm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wsj.com/video/do-scandals-hurt-sports-merchandise-sales/9C844E3A-830F-436B-8C5E-18E92A3E6AA0.html"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youtu.be/AzoxlNPj0VY"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b="1" dirty="0" smtClean="0">
                <a:solidFill>
                  <a:schemeClr val="tx1"/>
                </a:solidFill>
                <a:latin typeface="Arial" pitchFamily="34" charset="0"/>
                <a:cs typeface="Arial" pitchFamily="34" charset="0"/>
              </a:rPr>
              <a:t>Sports &amp; Entertainment Marketing</a:t>
            </a:r>
            <a:endParaRPr lang="en-US" b="1"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457200" y="1295400"/>
            <a:ext cx="8374856" cy="972699"/>
          </a:xfrm>
        </p:spPr>
        <p:txBody>
          <a:bodyPr>
            <a:normAutofit/>
          </a:bodyPr>
          <a:lstStyle/>
          <a:p>
            <a:pPr marL="68580" indent="0" algn="ctr">
              <a:buNone/>
            </a:pPr>
            <a:r>
              <a:rPr lang="en-US" sz="4000" dirty="0" smtClean="0">
                <a:latin typeface="Arial" pitchFamily="34" charset="0"/>
                <a:cs typeface="Arial" pitchFamily="34" charset="0"/>
              </a:rPr>
              <a:t>Legal Aspects of SEM</a:t>
            </a:r>
          </a:p>
        </p:txBody>
      </p:sp>
      <p:pic>
        <p:nvPicPr>
          <p:cNvPr id="1026" name="Picture 2" descr="http://adsoftheworld.com/files/images/Running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444557"/>
            <a:ext cx="4630881" cy="3513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a:hlinkClick r:id="rId3"/>
          </p:cNvPr>
          <p:cNvSpPr txBox="1">
            <a:spLocks noChangeArrowheads="1"/>
          </p:cNvSpPr>
          <p:nvPr/>
        </p:nvSpPr>
        <p:spPr bwMode="auto">
          <a:xfrm>
            <a:off x="76200" y="6596390"/>
            <a:ext cx="6323356" cy="2616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1" u="none" strike="noStrike" kern="1200" cap="none" spc="0" normalizeH="0" baseline="0" noProof="0" dirty="0" smtClean="0">
                <a:ln>
                  <a:noFill/>
                </a:ln>
                <a:effectLst/>
                <a:uLnTx/>
                <a:uFillTx/>
                <a:latin typeface="Arial" charset="0"/>
                <a:ea typeface="+mn-ea"/>
                <a:cs typeface="+mn-cs"/>
              </a:rPr>
              <a:t>Chris Dorman – Harrison High School – Harrison, Arkansas </a:t>
            </a:r>
            <a:endParaRPr kumimoji="0" lang="en-US" sz="1100" b="0" i="1" u="none" strike="noStrike" kern="1200" cap="none" spc="0" normalizeH="0" baseline="0" noProof="0" dirty="0">
              <a:ln>
                <a:noFill/>
              </a:ln>
              <a:effectLst/>
              <a:uLnTx/>
              <a:uFillTx/>
              <a:latin typeface="Arial" charset="0"/>
              <a:ea typeface="+mn-ea"/>
              <a:cs typeface="+mn-cs"/>
            </a:endParaRPr>
          </a:p>
        </p:txBody>
      </p:sp>
    </p:spTree>
    <p:extLst>
      <p:ext uri="{BB962C8B-B14F-4D97-AF65-F5344CB8AC3E}">
        <p14:creationId xmlns:p14="http://schemas.microsoft.com/office/powerpoint/2010/main" val="347225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533400" y="1066800"/>
            <a:ext cx="8077200" cy="1524000"/>
          </a:xfrm>
        </p:spPr>
        <p:txBody>
          <a:bodyPr>
            <a:normAutofit/>
          </a:bodyPr>
          <a:lstStyle/>
          <a:p>
            <a:pPr>
              <a:buFont typeface="Wingdings" pitchFamily="2" charset="2"/>
              <a:buChar char="§"/>
            </a:pPr>
            <a:r>
              <a:rPr lang="en-US" sz="3000" dirty="0" smtClean="0">
                <a:latin typeface="Arial" pitchFamily="34" charset="0"/>
                <a:cs typeface="Arial" pitchFamily="34" charset="0"/>
              </a:rPr>
              <a:t>Copying someone else’s creative work and passing it off as your own is plagiarism and a violation of their copyright. </a:t>
            </a:r>
            <a:endParaRPr lang="en-US" sz="3200" dirty="0" smtClean="0">
              <a:latin typeface="Arial" pitchFamily="34" charset="0"/>
              <a:cs typeface="Arial" pitchFamily="34" charset="0"/>
            </a:endParaRPr>
          </a:p>
        </p:txBody>
      </p:sp>
      <p:sp>
        <p:nvSpPr>
          <p:cNvPr id="4" name="Rectangle 3"/>
          <p:cNvSpPr/>
          <p:nvPr/>
        </p:nvSpPr>
        <p:spPr>
          <a:xfrm>
            <a:off x="228600" y="2566214"/>
            <a:ext cx="8610600" cy="1200329"/>
          </a:xfrm>
          <a:prstGeom prst="rect">
            <a:avLst/>
          </a:prstGeom>
        </p:spPr>
        <p:txBody>
          <a:bodyPr wrap="square">
            <a:spAutoFit/>
          </a:bodyPr>
          <a:lstStyle/>
          <a:p>
            <a:pPr algn="ctr"/>
            <a:r>
              <a:rPr lang="en-US" sz="3600" b="1" dirty="0" smtClean="0">
                <a:latin typeface="Arial" pitchFamily="34" charset="0"/>
                <a:cs typeface="Arial" pitchFamily="34" charset="0"/>
                <a:hlinkClick r:id="rId2"/>
              </a:rPr>
              <a:t>Plagiarism</a:t>
            </a:r>
            <a:r>
              <a:rPr lang="en-US" sz="3600" b="1" dirty="0">
                <a:latin typeface="Arial" pitchFamily="34" charset="0"/>
                <a:cs typeface="Arial" pitchFamily="34" charset="0"/>
                <a:hlinkClick r:id="rId2"/>
              </a:rPr>
              <a:t>: Stopping </a:t>
            </a:r>
            <a:r>
              <a:rPr lang="en-US" sz="3600" b="1" dirty="0" smtClean="0">
                <a:latin typeface="Arial" pitchFamily="34" charset="0"/>
                <a:cs typeface="Arial" pitchFamily="34" charset="0"/>
                <a:hlinkClick r:id="rId2"/>
              </a:rPr>
              <a:t>Word Thieves</a:t>
            </a:r>
            <a:endParaRPr lang="en-US" sz="3600" b="1" dirty="0">
              <a:latin typeface="Arial" pitchFamily="34" charset="0"/>
              <a:cs typeface="Arial" pitchFamily="34" charset="0"/>
            </a:endParaRPr>
          </a:p>
          <a:p>
            <a:pPr algn="ctr"/>
            <a:r>
              <a:rPr lang="en-US" dirty="0">
                <a:latin typeface="Arial" pitchFamily="34" charset="0"/>
                <a:cs typeface="Arial" pitchFamily="34" charset="0"/>
              </a:rPr>
              <a:t>The Internet and cut-and-paste have made stealing others' writing easier than ever - and technology also makes catching plagiarists easier, </a:t>
            </a:r>
            <a:r>
              <a:rPr lang="en-US" dirty="0" smtClean="0">
                <a:latin typeface="Arial" pitchFamily="34" charset="0"/>
                <a:cs typeface="Arial" pitchFamily="34" charset="0"/>
              </a:rPr>
              <a:t>too.</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52118"/>
            <a:ext cx="223678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992" b="19847"/>
          <a:stretch/>
        </p:blipFill>
        <p:spPr bwMode="auto">
          <a:xfrm>
            <a:off x="381000" y="4306476"/>
            <a:ext cx="5768340" cy="225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385560" y="5609556"/>
            <a:ext cx="2362200" cy="523220"/>
          </a:xfrm>
          <a:prstGeom prst="rect">
            <a:avLst/>
          </a:prstGeom>
        </p:spPr>
        <p:txBody>
          <a:bodyPr wrap="square">
            <a:spAutoFit/>
          </a:bodyPr>
          <a:lstStyle/>
          <a:p>
            <a:pPr algn="ctr"/>
            <a:r>
              <a:rPr lang="en-US" sz="1400" b="1" dirty="0" smtClean="0">
                <a:latin typeface="Arial" pitchFamily="34" charset="0"/>
                <a:cs typeface="Arial" pitchFamily="34" charset="0"/>
              </a:rPr>
              <a:t>See handout if video is unavailable.</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53196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5540" name="Picture 4" descr="Image Detail"/>
          <p:cNvPicPr>
            <a:picLocks noChangeAspect="1" noChangeArrowheads="1"/>
          </p:cNvPicPr>
          <p:nvPr/>
        </p:nvPicPr>
        <p:blipFill>
          <a:blip r:embed="rId2"/>
          <a:srcRect b="10605"/>
          <a:stretch>
            <a:fillRect/>
          </a:stretch>
        </p:blipFill>
        <p:spPr bwMode="auto">
          <a:xfrm>
            <a:off x="838200" y="1295400"/>
            <a:ext cx="762000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4514" name="Picture 2" descr="Image Detail"/>
          <p:cNvPicPr>
            <a:picLocks noChangeAspect="1" noChangeArrowheads="1"/>
          </p:cNvPicPr>
          <p:nvPr/>
        </p:nvPicPr>
        <p:blipFill>
          <a:blip r:embed="rId2" cstate="print"/>
          <a:srcRect/>
          <a:stretch>
            <a:fillRect/>
          </a:stretch>
        </p:blipFill>
        <p:spPr bwMode="auto">
          <a:xfrm>
            <a:off x="457200" y="1066800"/>
            <a:ext cx="4419600" cy="5507844"/>
          </a:xfrm>
          <a:prstGeom prst="rect">
            <a:avLst/>
          </a:prstGeom>
          <a:noFill/>
        </p:spPr>
      </p:pic>
      <p:sp>
        <p:nvSpPr>
          <p:cNvPr id="5" name="Content Placeholder 2"/>
          <p:cNvSpPr>
            <a:spLocks noGrp="1"/>
          </p:cNvSpPr>
          <p:nvPr>
            <p:ph sz="half" idx="1"/>
          </p:nvPr>
        </p:nvSpPr>
        <p:spPr>
          <a:xfrm>
            <a:off x="4876800" y="1066800"/>
            <a:ext cx="3962400" cy="5105400"/>
          </a:xfrm>
        </p:spPr>
        <p:txBody>
          <a:bodyPr>
            <a:normAutofit/>
          </a:bodyPr>
          <a:lstStyle/>
          <a:p>
            <a:pPr>
              <a:buFont typeface="Wingdings" pitchFamily="2" charset="2"/>
              <a:buChar char="§"/>
            </a:pPr>
            <a:r>
              <a:rPr lang="en-US" dirty="0" smtClean="0">
                <a:latin typeface="Arial" pitchFamily="34" charset="0"/>
                <a:cs typeface="Arial" pitchFamily="34" charset="0"/>
              </a:rPr>
              <a:t>Suzanne Collins , author of the </a:t>
            </a:r>
            <a:r>
              <a:rPr lang="en-US" b="1" i="1" dirty="0" smtClean="0">
                <a:latin typeface="Arial" pitchFamily="34" charset="0"/>
                <a:cs typeface="Arial" pitchFamily="34" charset="0"/>
              </a:rPr>
              <a:t>Hunger Games, </a:t>
            </a:r>
            <a:r>
              <a:rPr lang="en-US" dirty="0" smtClean="0">
                <a:latin typeface="Arial" pitchFamily="34" charset="0"/>
                <a:cs typeface="Arial" pitchFamily="34" charset="0"/>
              </a:rPr>
              <a:t>sold the movie rights to her series of novels for </a:t>
            </a:r>
            <a:r>
              <a:rPr lang="en-US" b="1" u="sng" dirty="0" smtClean="0">
                <a:latin typeface="Arial" pitchFamily="34" charset="0"/>
                <a:cs typeface="Arial" pitchFamily="34" charset="0"/>
              </a:rPr>
              <a:t>$17</a:t>
            </a:r>
            <a:r>
              <a:rPr lang="en-US" dirty="0" smtClean="0">
                <a:latin typeface="Arial" pitchFamily="34" charset="0"/>
                <a:cs typeface="Arial" pitchFamily="34" charset="0"/>
              </a:rPr>
              <a:t> million.</a:t>
            </a:r>
          </a:p>
          <a:p>
            <a:pPr>
              <a:buFont typeface="Wingdings" pitchFamily="2" charset="2"/>
              <a:buChar char="§"/>
            </a:pPr>
            <a:r>
              <a:rPr lang="en-US" dirty="0" smtClean="0">
                <a:latin typeface="Arial" pitchFamily="34" charset="0"/>
                <a:cs typeface="Arial" pitchFamily="34" charset="0"/>
              </a:rPr>
              <a:t>She will own her copyrighted novels for the remainder of her life – plus 70 years.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7588" name="Picture 4" descr="The War of the Worlds"/>
          <p:cNvPicPr>
            <a:picLocks noChangeAspect="1" noChangeArrowheads="1"/>
          </p:cNvPicPr>
          <p:nvPr/>
        </p:nvPicPr>
        <p:blipFill>
          <a:blip r:embed="rId2"/>
          <a:srcRect/>
          <a:stretch>
            <a:fillRect/>
          </a:stretch>
        </p:blipFill>
        <p:spPr bwMode="auto">
          <a:xfrm>
            <a:off x="4953000" y="990600"/>
            <a:ext cx="3581400" cy="4766018"/>
          </a:xfrm>
          <a:prstGeom prst="rect">
            <a:avLst/>
          </a:prstGeom>
          <a:noFill/>
        </p:spPr>
      </p:pic>
      <p:pic>
        <p:nvPicPr>
          <p:cNvPr id="7" name="Picture 4" descr="The Time Machine"/>
          <p:cNvPicPr>
            <a:picLocks noChangeAspect="1" noChangeArrowheads="1"/>
          </p:cNvPicPr>
          <p:nvPr/>
        </p:nvPicPr>
        <p:blipFill>
          <a:blip r:embed="rId3"/>
          <a:srcRect/>
          <a:stretch>
            <a:fillRect/>
          </a:stretch>
        </p:blipFill>
        <p:spPr bwMode="auto">
          <a:xfrm>
            <a:off x="533400" y="1143000"/>
            <a:ext cx="3810000" cy="4766019"/>
          </a:xfrm>
          <a:prstGeom prst="rect">
            <a:avLst/>
          </a:prstGeom>
          <a:noFill/>
        </p:spPr>
      </p:pic>
      <p:sp>
        <p:nvSpPr>
          <p:cNvPr id="8" name="Title 1"/>
          <p:cNvSpPr txBox="1">
            <a:spLocks/>
          </p:cNvSpPr>
          <p:nvPr/>
        </p:nvSpPr>
        <p:spPr>
          <a:xfrm>
            <a:off x="152400" y="5943600"/>
            <a:ext cx="6477000" cy="914400"/>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100" normalizeH="0" baseline="0" noProof="0" dirty="0" smtClean="0">
                <a:ln>
                  <a:noFill/>
                </a:ln>
                <a:solidFill>
                  <a:schemeClr val="tx1"/>
                </a:solidFill>
                <a:effectLst/>
                <a:uLnTx/>
                <a:uFillTx/>
                <a:latin typeface="Arial" pitchFamily="34" charset="0"/>
                <a:ea typeface="+mj-ea"/>
                <a:cs typeface="Arial" pitchFamily="34" charset="0"/>
              </a:rPr>
              <a:t>These books</a:t>
            </a:r>
            <a:r>
              <a:rPr kumimoji="0" lang="en-US" sz="2400" i="0" u="none" strike="noStrike" kern="1200" cap="none" spc="-100" normalizeH="0" noProof="0" dirty="0" smtClean="0">
                <a:ln>
                  <a:noFill/>
                </a:ln>
                <a:solidFill>
                  <a:schemeClr val="tx1"/>
                </a:solidFill>
                <a:effectLst/>
                <a:uLnTx/>
                <a:uFillTx/>
                <a:latin typeface="Arial" pitchFamily="34" charset="0"/>
                <a:ea typeface="+mj-ea"/>
                <a:cs typeface="Arial" pitchFamily="34" charset="0"/>
              </a:rPr>
              <a:t> have passed into the public domain and are essentially </a:t>
            </a:r>
            <a:r>
              <a:rPr kumimoji="0" lang="en-US" sz="2400" b="1" i="0" u="sng" strike="noStrike" kern="1200" cap="none" spc="-100" normalizeH="0" noProof="0" dirty="0" smtClean="0">
                <a:ln>
                  <a:noFill/>
                </a:ln>
                <a:solidFill>
                  <a:schemeClr val="tx1"/>
                </a:solidFill>
                <a:effectLst/>
                <a:uLnTx/>
                <a:uFillTx/>
                <a:latin typeface="Arial" pitchFamily="34" charset="0"/>
                <a:ea typeface="+mj-ea"/>
                <a:cs typeface="Arial" pitchFamily="34" charset="0"/>
              </a:rPr>
              <a:t>free</a:t>
            </a:r>
            <a:r>
              <a:rPr kumimoji="0" lang="en-US" sz="2400" i="0" u="none" strike="noStrike" kern="1200" cap="none" spc="-100" normalizeH="0" noProof="0" dirty="0" smtClean="0">
                <a:ln>
                  <a:noFill/>
                </a:ln>
                <a:solidFill>
                  <a:schemeClr val="tx1"/>
                </a:solidFill>
                <a:effectLst/>
                <a:uLnTx/>
                <a:uFillTx/>
                <a:latin typeface="Arial" pitchFamily="34" charset="0"/>
                <a:ea typeface="+mj-ea"/>
                <a:cs typeface="Arial" pitchFamily="34" charset="0"/>
              </a:rPr>
              <a:t>.</a:t>
            </a:r>
            <a:endParaRPr kumimoji="0" lang="en-US" sz="2400" i="0" u="none" strike="noStrike" kern="1200" cap="none" spc="-10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3490" name="Picture 2" descr="Dracula"/>
          <p:cNvPicPr>
            <a:picLocks noChangeAspect="1" noChangeArrowheads="1"/>
          </p:cNvPicPr>
          <p:nvPr/>
        </p:nvPicPr>
        <p:blipFill>
          <a:blip r:embed="rId2"/>
          <a:srcRect/>
          <a:stretch>
            <a:fillRect/>
          </a:stretch>
        </p:blipFill>
        <p:spPr bwMode="auto">
          <a:xfrm>
            <a:off x="609600" y="1066800"/>
            <a:ext cx="3505200" cy="5513949"/>
          </a:xfrm>
          <a:prstGeom prst="rect">
            <a:avLst/>
          </a:prstGeom>
          <a:noFill/>
        </p:spPr>
      </p:pic>
      <p:pic>
        <p:nvPicPr>
          <p:cNvPr id="63492" name="Picture 4" descr="Frankenstein"/>
          <p:cNvPicPr>
            <a:picLocks noChangeAspect="1" noChangeArrowheads="1"/>
          </p:cNvPicPr>
          <p:nvPr/>
        </p:nvPicPr>
        <p:blipFill>
          <a:blip r:embed="rId3"/>
          <a:srcRect/>
          <a:stretch>
            <a:fillRect/>
          </a:stretch>
        </p:blipFill>
        <p:spPr bwMode="auto">
          <a:xfrm>
            <a:off x="4800600" y="1041008"/>
            <a:ext cx="3657600" cy="48674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8610" name="Picture 2" descr="The Adventures of Tom Sawyer"/>
          <p:cNvPicPr>
            <a:picLocks noChangeAspect="1" noChangeArrowheads="1"/>
          </p:cNvPicPr>
          <p:nvPr/>
        </p:nvPicPr>
        <p:blipFill>
          <a:blip r:embed="rId2"/>
          <a:srcRect/>
          <a:stretch>
            <a:fillRect/>
          </a:stretch>
        </p:blipFill>
        <p:spPr bwMode="auto">
          <a:xfrm>
            <a:off x="609600" y="1143000"/>
            <a:ext cx="4038160" cy="5373860"/>
          </a:xfrm>
          <a:prstGeom prst="rect">
            <a:avLst/>
          </a:prstGeom>
          <a:noFill/>
        </p:spPr>
      </p:pic>
      <p:pic>
        <p:nvPicPr>
          <p:cNvPr id="7" name="Picture 2" descr="The Adventures of Sherlock Holmes"/>
          <p:cNvPicPr>
            <a:picLocks noChangeAspect="1" noChangeArrowheads="1"/>
          </p:cNvPicPr>
          <p:nvPr/>
        </p:nvPicPr>
        <p:blipFill>
          <a:blip r:embed="rId3"/>
          <a:srcRect/>
          <a:stretch>
            <a:fillRect/>
          </a:stretch>
        </p:blipFill>
        <p:spPr bwMode="auto">
          <a:xfrm>
            <a:off x="5257800" y="1143000"/>
            <a:ext cx="3619500" cy="481672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6562" name="Picture 2" descr="The Curious Case of Benjamin Button"/>
          <p:cNvPicPr>
            <a:picLocks noChangeAspect="1" noChangeArrowheads="1"/>
          </p:cNvPicPr>
          <p:nvPr/>
        </p:nvPicPr>
        <p:blipFill>
          <a:blip r:embed="rId2"/>
          <a:srcRect/>
          <a:stretch>
            <a:fillRect/>
          </a:stretch>
        </p:blipFill>
        <p:spPr bwMode="auto">
          <a:xfrm>
            <a:off x="685800" y="1066800"/>
            <a:ext cx="3924300" cy="5222340"/>
          </a:xfrm>
          <a:prstGeom prst="rect">
            <a:avLst/>
          </a:prstGeom>
          <a:noFill/>
        </p:spPr>
      </p:pic>
      <p:pic>
        <p:nvPicPr>
          <p:cNvPr id="66564" name="Picture 4" descr="Alice's Adventures in Wonderland"/>
          <p:cNvPicPr>
            <a:picLocks noChangeAspect="1" noChangeArrowheads="1"/>
          </p:cNvPicPr>
          <p:nvPr/>
        </p:nvPicPr>
        <p:blipFill>
          <a:blip r:embed="rId3"/>
          <a:srcRect/>
          <a:stretch>
            <a:fillRect/>
          </a:stretch>
        </p:blipFill>
        <p:spPr bwMode="auto">
          <a:xfrm>
            <a:off x="5105400" y="1219200"/>
            <a:ext cx="3543300" cy="47153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381000" y="1143000"/>
            <a:ext cx="8534400" cy="3200400"/>
          </a:xfrm>
        </p:spPr>
        <p:txBody>
          <a:bodyPr>
            <a:normAutofit/>
          </a:bodyPr>
          <a:lstStyle/>
          <a:p>
            <a:pPr>
              <a:buFont typeface="Wingdings" pitchFamily="2" charset="2"/>
              <a:buChar char="§"/>
            </a:pPr>
            <a:r>
              <a:rPr lang="en-US" sz="3200" b="1" u="sng" dirty="0" smtClean="0">
                <a:latin typeface="Arial" pitchFamily="34" charset="0"/>
                <a:cs typeface="Arial" pitchFamily="34" charset="0"/>
              </a:rPr>
              <a:t>Intellectual property</a:t>
            </a:r>
            <a:r>
              <a:rPr lang="en-US" sz="3200" dirty="0" smtClean="0">
                <a:latin typeface="Arial" pitchFamily="34" charset="0"/>
                <a:cs typeface="Arial" pitchFamily="34" charset="0"/>
              </a:rPr>
              <a:t> refers to the unique works of writers, artists, and musicians that can be protected under copyright laws.</a:t>
            </a:r>
          </a:p>
          <a:p>
            <a:pPr>
              <a:buFont typeface="Wingdings" pitchFamily="2" charset="2"/>
              <a:buChar char="§"/>
            </a:pPr>
            <a:r>
              <a:rPr lang="en-US" sz="3200" b="1" u="sng" dirty="0" smtClean="0">
                <a:latin typeface="Arial" pitchFamily="34" charset="0"/>
                <a:cs typeface="Arial" pitchFamily="34" charset="0"/>
              </a:rPr>
              <a:t>Royalty</a:t>
            </a:r>
            <a:r>
              <a:rPr lang="en-US" sz="3200" dirty="0" smtClean="0">
                <a:latin typeface="Arial" pitchFamily="34" charset="0"/>
                <a:cs typeface="Arial" pitchFamily="34" charset="0"/>
              </a:rPr>
              <a:t> is a payment for material that has been copyrighted or legally declared as belonging to the creator.</a:t>
            </a:r>
          </a:p>
          <a:p>
            <a:pPr>
              <a:buNone/>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14400"/>
          </a:xfrm>
        </p:spPr>
        <p:txBody>
          <a:bodyPr>
            <a:normAutofit/>
          </a:bodyPr>
          <a:lstStyle/>
          <a:p>
            <a:r>
              <a:rPr lang="en-US" sz="3200" b="1" dirty="0" smtClean="0">
                <a:solidFill>
                  <a:schemeClr val="tx1"/>
                </a:solidFill>
                <a:latin typeface="Arial" pitchFamily="34" charset="0"/>
                <a:cs typeface="Arial" pitchFamily="34" charset="0"/>
              </a:rPr>
              <a:t>The Intellectual Property of Dead Celebrities</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228600" y="1655513"/>
            <a:ext cx="5715000" cy="3733800"/>
          </a:xfrm>
        </p:spPr>
        <p:txBody>
          <a:bodyPr>
            <a:normAutofit lnSpcReduction="10000"/>
          </a:bodyPr>
          <a:lstStyle/>
          <a:p>
            <a:pPr marL="525780" indent="-457200">
              <a:buClr>
                <a:schemeClr val="tx1"/>
              </a:buClr>
              <a:buFont typeface="+mj-lt"/>
              <a:buAutoNum type="arabicPeriod"/>
            </a:pPr>
            <a:r>
              <a:rPr lang="en-US" sz="2400" dirty="0" smtClean="0">
                <a:latin typeface="Arial" pitchFamily="34" charset="0"/>
                <a:cs typeface="Arial" pitchFamily="34" charset="0"/>
              </a:rPr>
              <a:t>Who owns the likeness and intellectual property of dead celebrities? (These people also receive royalties due the deceased celebrity.) </a:t>
            </a:r>
          </a:p>
          <a:p>
            <a:pPr marL="525780" indent="-457200">
              <a:buClr>
                <a:schemeClr val="tx1"/>
              </a:buClr>
              <a:buFont typeface="+mj-lt"/>
              <a:buAutoNum type="arabicPeriod"/>
            </a:pPr>
            <a:r>
              <a:rPr lang="en-US" sz="2400" dirty="0" smtClean="0">
                <a:latin typeface="Arial" pitchFamily="34" charset="0"/>
                <a:cs typeface="Arial" pitchFamily="34" charset="0"/>
              </a:rPr>
              <a:t>How has technology enhanced the earning power of dead celebrities?</a:t>
            </a:r>
          </a:p>
          <a:p>
            <a:pPr marL="525780" indent="-457200">
              <a:buClr>
                <a:schemeClr val="tx1"/>
              </a:buClr>
              <a:buFont typeface="+mj-lt"/>
              <a:buAutoNum type="arabicPeriod"/>
            </a:pPr>
            <a:r>
              <a:rPr lang="en-US" sz="2400" dirty="0" smtClean="0">
                <a:latin typeface="Arial" pitchFamily="34" charset="0"/>
                <a:cs typeface="Arial" pitchFamily="34" charset="0"/>
              </a:rPr>
              <a:t>In terms of risk management what are the advantages of hiring dead celebrities to endorse products?</a:t>
            </a:r>
          </a:p>
          <a:p>
            <a:pPr>
              <a:buFont typeface="Wingdings" pitchFamily="2" charset="2"/>
              <a:buChar char="§"/>
            </a:pPr>
            <a:endParaRPr lang="en-US" sz="2400" dirty="0" smtClean="0">
              <a:latin typeface="Arial" pitchFamily="34" charset="0"/>
              <a:cs typeface="Arial" pitchFamily="34" charset="0"/>
            </a:endParaRPr>
          </a:p>
          <a:p>
            <a:pPr>
              <a:buNone/>
            </a:pPr>
            <a:endParaRPr lang="en-US" sz="3200" dirty="0" smtClean="0">
              <a:latin typeface="Arial" pitchFamily="34" charset="0"/>
              <a:cs typeface="Arial" pitchFamily="34" charset="0"/>
            </a:endParaRPr>
          </a:p>
        </p:txBody>
      </p:sp>
      <p:sp>
        <p:nvSpPr>
          <p:cNvPr id="4" name="Rectangle 3"/>
          <p:cNvSpPr/>
          <p:nvPr/>
        </p:nvSpPr>
        <p:spPr>
          <a:xfrm>
            <a:off x="152400" y="783848"/>
            <a:ext cx="8839200" cy="892552"/>
          </a:xfrm>
          <a:prstGeom prst="rect">
            <a:avLst/>
          </a:prstGeom>
        </p:spPr>
        <p:txBody>
          <a:bodyPr wrap="square">
            <a:spAutoFit/>
          </a:bodyPr>
          <a:lstStyle/>
          <a:p>
            <a:pPr algn="ctr"/>
            <a:r>
              <a:rPr lang="en-US" sz="2600" dirty="0">
                <a:hlinkClick r:id="rId2"/>
              </a:rPr>
              <a:t>http://www.cbsnews.com/news/how-celebs-make-a-living-after-death-19-06-2010</a:t>
            </a:r>
            <a:r>
              <a:rPr lang="en-US" sz="2600" dirty="0" smtClean="0">
                <a:hlinkClick r:id="rId2"/>
              </a:rPr>
              <a:t>/</a:t>
            </a:r>
            <a:r>
              <a:rPr lang="en-US" sz="2600" dirty="0" smtClean="0"/>
              <a:t> </a:t>
            </a:r>
            <a:endParaRPr lang="en-US" sz="2600"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6" t="3998" r="1609" b="3276"/>
          <a:stretch/>
        </p:blipFill>
        <p:spPr bwMode="auto">
          <a:xfrm>
            <a:off x="1760220" y="5503276"/>
            <a:ext cx="2209800" cy="10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mages2.fanpop.com/image/photos/12800000/Marilyn-Monroe-marilyn-monroe-12892778-1000-129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68" t="4271" r="17390" b="6329"/>
          <a:stretch/>
        </p:blipFill>
        <p:spPr bwMode="auto">
          <a:xfrm>
            <a:off x="6149340" y="1655513"/>
            <a:ext cx="2667000" cy="444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1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5" name="Rectangle 4"/>
          <p:cNvSpPr/>
          <p:nvPr/>
        </p:nvSpPr>
        <p:spPr>
          <a:xfrm>
            <a:off x="4953000" y="1524000"/>
            <a:ext cx="3581400" cy="4031873"/>
          </a:xfrm>
          <a:prstGeom prst="rect">
            <a:avLst/>
          </a:prstGeom>
        </p:spPr>
        <p:txBody>
          <a:bodyPr wrap="square">
            <a:spAutoFit/>
          </a:bodyPr>
          <a:lstStyle/>
          <a:p>
            <a:pPr algn="ctr"/>
            <a:r>
              <a:rPr lang="en-US" sz="3200" dirty="0" smtClean="0">
                <a:latin typeface="Arial" pitchFamily="34" charset="0"/>
                <a:cs typeface="Arial" pitchFamily="34" charset="0"/>
              </a:rPr>
              <a:t>The band Aerosmith has made more money from royalties off Guitar Hero than it has from any of their actual </a:t>
            </a:r>
            <a:r>
              <a:rPr lang="en-US" sz="3200" b="1" u="sng" dirty="0" smtClean="0">
                <a:latin typeface="Arial" pitchFamily="34" charset="0"/>
                <a:cs typeface="Arial" pitchFamily="34" charset="0"/>
              </a:rPr>
              <a:t>albums</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pic>
        <p:nvPicPr>
          <p:cNvPr id="1026" name="Picture 2" descr="Image Detail"/>
          <p:cNvPicPr>
            <a:picLocks noChangeAspect="1" noChangeArrowheads="1"/>
          </p:cNvPicPr>
          <p:nvPr/>
        </p:nvPicPr>
        <p:blipFill>
          <a:blip r:embed="rId2"/>
          <a:srcRect/>
          <a:stretch>
            <a:fillRect/>
          </a:stretch>
        </p:blipFill>
        <p:spPr bwMode="auto">
          <a:xfrm>
            <a:off x="381000" y="990600"/>
            <a:ext cx="4038600" cy="56907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1392936"/>
          </a:xfrm>
        </p:spPr>
        <p:txBody>
          <a:bodyPr/>
          <a:lstStyle/>
          <a:p>
            <a:pPr algn="ctr"/>
            <a:r>
              <a:rPr lang="en-US" dirty="0" smtClean="0">
                <a:solidFill>
                  <a:schemeClr val="tx1"/>
                </a:solidFill>
                <a:latin typeface="Arial" pitchFamily="34" charset="0"/>
                <a:cs typeface="Arial" pitchFamily="34" charset="0"/>
              </a:rPr>
              <a:t>The Pepsi Cola Company Partners With the National Football League</a:t>
            </a:r>
            <a:endParaRPr lang="en-US"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457200" y="1828800"/>
            <a:ext cx="4419600" cy="4499609"/>
          </a:xfrm>
        </p:spPr>
        <p:txBody>
          <a:bodyPr/>
          <a:lstStyle/>
          <a:p>
            <a:pPr marL="68580" indent="0" algn="ctr">
              <a:buNone/>
            </a:pPr>
            <a:r>
              <a:rPr lang="en-US" sz="3200" dirty="0" smtClean="0">
                <a:latin typeface="Arial" pitchFamily="34" charset="0"/>
                <a:cs typeface="Arial" pitchFamily="34" charset="0"/>
              </a:rPr>
              <a:t>The Pepsi Cola Company, owner of  </a:t>
            </a:r>
            <a:r>
              <a:rPr lang="en-US" sz="3200" dirty="0">
                <a:latin typeface="Arial" pitchFamily="34" charset="0"/>
                <a:cs typeface="Arial" pitchFamily="34" charset="0"/>
              </a:rPr>
              <a:t>Gatorade, Frito-Lay, </a:t>
            </a:r>
            <a:r>
              <a:rPr lang="en-US" sz="3200" dirty="0" smtClean="0">
                <a:latin typeface="Arial" pitchFamily="34" charset="0"/>
                <a:cs typeface="Arial" pitchFamily="34" charset="0"/>
              </a:rPr>
              <a:t>Tropicana, </a:t>
            </a:r>
            <a:r>
              <a:rPr lang="en-US" sz="3200" dirty="0">
                <a:latin typeface="Arial" pitchFamily="34" charset="0"/>
                <a:cs typeface="Arial" pitchFamily="34" charset="0"/>
              </a:rPr>
              <a:t>and Quaker Oats </a:t>
            </a:r>
            <a:r>
              <a:rPr lang="en-US" sz="3200" dirty="0" smtClean="0">
                <a:latin typeface="Arial" pitchFamily="34" charset="0"/>
                <a:cs typeface="Arial" pitchFamily="34" charset="0"/>
              </a:rPr>
              <a:t>is an official </a:t>
            </a:r>
            <a:r>
              <a:rPr lang="en-US" sz="3200" dirty="0">
                <a:latin typeface="Arial" pitchFamily="34" charset="0"/>
                <a:cs typeface="Arial" pitchFamily="34" charset="0"/>
              </a:rPr>
              <a:t>marketing </a:t>
            </a:r>
            <a:r>
              <a:rPr lang="en-US" sz="3200" dirty="0" smtClean="0">
                <a:latin typeface="Arial" pitchFamily="34" charset="0"/>
                <a:cs typeface="Arial" pitchFamily="34" charset="0"/>
              </a:rPr>
              <a:t>partner </a:t>
            </a:r>
            <a:r>
              <a:rPr lang="en-US" sz="3200" dirty="0">
                <a:latin typeface="Arial" pitchFamily="34" charset="0"/>
                <a:cs typeface="Arial" pitchFamily="34" charset="0"/>
              </a:rPr>
              <a:t>of the </a:t>
            </a:r>
            <a:r>
              <a:rPr lang="en-US" sz="3200" dirty="0" smtClean="0">
                <a:latin typeface="Arial" pitchFamily="34" charset="0"/>
                <a:cs typeface="Arial" pitchFamily="34" charset="0"/>
              </a:rPr>
              <a:t>NFL </a:t>
            </a:r>
            <a:r>
              <a:rPr lang="en-US" sz="3200" dirty="0">
                <a:latin typeface="Arial" pitchFamily="34" charset="0"/>
                <a:cs typeface="Arial" pitchFamily="34" charset="0"/>
              </a:rPr>
              <a:t>at a cost of nearly </a:t>
            </a:r>
            <a:r>
              <a:rPr lang="en-US" sz="3200" b="1" u="sng" dirty="0">
                <a:latin typeface="Arial" pitchFamily="34" charset="0"/>
                <a:cs typeface="Arial" pitchFamily="34" charset="0"/>
              </a:rPr>
              <a:t>$100 million</a:t>
            </a:r>
            <a:r>
              <a:rPr lang="en-US" sz="3200" dirty="0">
                <a:latin typeface="Arial" pitchFamily="34" charset="0"/>
                <a:cs typeface="Arial" pitchFamily="34" charset="0"/>
              </a:rPr>
              <a:t> a year</a:t>
            </a:r>
            <a:r>
              <a:rPr lang="en-US" dirty="0">
                <a:latin typeface="Arial" pitchFamily="34" charset="0"/>
                <a:cs typeface="Arial" pitchFamily="34" charset="0"/>
              </a:rPr>
              <a:t>.</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87" b="15794"/>
          <a:stretch/>
        </p:blipFill>
        <p:spPr bwMode="auto">
          <a:xfrm>
            <a:off x="5280660" y="1676400"/>
            <a:ext cx="2968776" cy="504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2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5" name="Rectangle 4"/>
          <p:cNvSpPr/>
          <p:nvPr/>
        </p:nvSpPr>
        <p:spPr>
          <a:xfrm>
            <a:off x="5756910" y="995303"/>
            <a:ext cx="2895600" cy="4031873"/>
          </a:xfrm>
          <a:prstGeom prst="rect">
            <a:avLst/>
          </a:prstGeom>
        </p:spPr>
        <p:txBody>
          <a:bodyPr wrap="square">
            <a:spAutoFit/>
          </a:bodyPr>
          <a:lstStyle/>
          <a:p>
            <a:pPr algn="ctr"/>
            <a:r>
              <a:rPr lang="en-US" sz="3200" dirty="0" smtClean="0">
                <a:latin typeface="Arial" pitchFamily="34" charset="0"/>
                <a:cs typeface="Arial" pitchFamily="34" charset="0"/>
              </a:rPr>
              <a:t>The most money ever spent for a song placed in a movie was for ACDC’s song Thunderstruck.  </a:t>
            </a:r>
            <a:endParaRPr lang="en-US" sz="3200" dirty="0">
              <a:latin typeface="Arial" pitchFamily="34" charset="0"/>
              <a:cs typeface="Arial" pitchFamily="34" charset="0"/>
            </a:endParaRPr>
          </a:p>
        </p:txBody>
      </p:sp>
      <p:pic>
        <p:nvPicPr>
          <p:cNvPr id="3" name="Picture 2" descr="http://ecx.images-amazon.com/images/I/711Gn%2BllELL._SL119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9670"/>
            <a:ext cx="5055272" cy="509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26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7" name="Picture 2" descr="Image Detail"/>
          <p:cNvPicPr>
            <a:picLocks noChangeAspect="1" noChangeArrowheads="1"/>
          </p:cNvPicPr>
          <p:nvPr/>
        </p:nvPicPr>
        <p:blipFill>
          <a:blip r:embed="rId2"/>
          <a:srcRect b="13287"/>
          <a:stretch>
            <a:fillRect/>
          </a:stretch>
        </p:blipFill>
        <p:spPr bwMode="auto">
          <a:xfrm>
            <a:off x="5334000" y="1143000"/>
            <a:ext cx="3160395" cy="3536106"/>
          </a:xfrm>
          <a:prstGeom prst="rect">
            <a:avLst/>
          </a:prstGeom>
          <a:noFill/>
        </p:spPr>
      </p:pic>
      <p:pic>
        <p:nvPicPr>
          <p:cNvPr id="2050" name="Picture 2" descr="Image Detail"/>
          <p:cNvPicPr>
            <a:picLocks noChangeAspect="1" noChangeArrowheads="1"/>
          </p:cNvPicPr>
          <p:nvPr/>
        </p:nvPicPr>
        <p:blipFill>
          <a:blip r:embed="rId3"/>
          <a:srcRect l="27492" t="11291" r="22961" b="4839"/>
          <a:stretch>
            <a:fillRect/>
          </a:stretch>
        </p:blipFill>
        <p:spPr bwMode="auto">
          <a:xfrm>
            <a:off x="381000" y="1066800"/>
            <a:ext cx="4343400" cy="5508702"/>
          </a:xfrm>
          <a:prstGeom prst="rect">
            <a:avLst/>
          </a:prstGeom>
          <a:noFill/>
        </p:spPr>
      </p:pic>
      <p:sp>
        <p:nvSpPr>
          <p:cNvPr id="9" name="Content Placeholder 2"/>
          <p:cNvSpPr>
            <a:spLocks noGrp="1"/>
          </p:cNvSpPr>
          <p:nvPr>
            <p:ph sz="half" idx="1"/>
          </p:nvPr>
        </p:nvSpPr>
        <p:spPr>
          <a:xfrm>
            <a:off x="4953000" y="4800600"/>
            <a:ext cx="3886200" cy="2057400"/>
          </a:xfrm>
        </p:spPr>
        <p:txBody>
          <a:bodyPr>
            <a:noAutofit/>
          </a:bodyPr>
          <a:lstStyle/>
          <a:p>
            <a:pPr marL="115888" indent="-47625" algn="ctr">
              <a:buNone/>
            </a:pPr>
            <a:r>
              <a:rPr lang="en-US" sz="2400" dirty="0" smtClean="0">
                <a:latin typeface="Arial" pitchFamily="34" charset="0"/>
                <a:cs typeface="Arial" pitchFamily="34" charset="0"/>
              </a:rPr>
              <a:t>George Lucas will make more money from royalties than any other writer, producer, or director in Hollywood.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564856" cy="5087499"/>
          </a:xfrm>
        </p:spPr>
        <p:txBody>
          <a:bodyPr>
            <a:normAutofit/>
          </a:bodyPr>
          <a:lstStyle/>
          <a:p>
            <a:r>
              <a:rPr lang="en-US" sz="3200" dirty="0" smtClean="0">
                <a:latin typeface="Arial" pitchFamily="34" charset="0"/>
                <a:cs typeface="Arial" pitchFamily="34" charset="0"/>
              </a:rPr>
              <a:t>The word </a:t>
            </a:r>
            <a:r>
              <a:rPr lang="en-US" sz="3200" b="1" u="sng" dirty="0" smtClean="0">
                <a:latin typeface="Arial" pitchFamily="34" charset="0"/>
                <a:cs typeface="Arial" pitchFamily="34" charset="0"/>
              </a:rPr>
              <a:t>“droid”</a:t>
            </a:r>
            <a:r>
              <a:rPr lang="en-US" sz="3200" b="1" dirty="0" smtClean="0">
                <a:latin typeface="Arial" pitchFamily="34" charset="0"/>
                <a:cs typeface="Arial" pitchFamily="34" charset="0"/>
              </a:rPr>
              <a:t> </a:t>
            </a:r>
            <a:r>
              <a:rPr lang="en-US" sz="3200" dirty="0" smtClean="0">
                <a:latin typeface="Arial" pitchFamily="34" charset="0"/>
                <a:cs typeface="Arial" pitchFamily="34" charset="0"/>
              </a:rPr>
              <a:t>is a trademarked term owned by George Lucas . </a:t>
            </a:r>
          </a:p>
          <a:p>
            <a:r>
              <a:rPr lang="en-US" sz="3200" dirty="0" smtClean="0">
                <a:latin typeface="Arial" pitchFamily="34" charset="0"/>
                <a:cs typeface="Arial" pitchFamily="34" charset="0"/>
              </a:rPr>
              <a:t>Motorola pays a royalty fee to the creator of Star Wars for every “droid” phone sold in the United States.</a:t>
            </a:r>
          </a:p>
        </p:txBody>
      </p:sp>
      <p:pic>
        <p:nvPicPr>
          <p:cNvPr id="53250" name="Picture 2" descr="Image Detail"/>
          <p:cNvPicPr>
            <a:picLocks noChangeAspect="1" noChangeArrowheads="1"/>
          </p:cNvPicPr>
          <p:nvPr/>
        </p:nvPicPr>
        <p:blipFill>
          <a:blip r:embed="rId2"/>
          <a:srcRect l="11651" t="2859" r="12621" b="5645"/>
          <a:stretch>
            <a:fillRect/>
          </a:stretch>
        </p:blipFill>
        <p:spPr bwMode="auto">
          <a:xfrm>
            <a:off x="4800600" y="1371600"/>
            <a:ext cx="3352800" cy="4876800"/>
          </a:xfrm>
          <a:prstGeom prst="rect">
            <a:avLst/>
          </a:prstGeom>
          <a:noFill/>
        </p:spPr>
      </p:pic>
      <p:sp>
        <p:nvSpPr>
          <p:cNvPr id="6" name="Title 1"/>
          <p:cNvSpPr>
            <a:spLocks noGrp="1"/>
          </p:cNvSpPr>
          <p:nvPr>
            <p:ph type="title"/>
          </p:nvPr>
        </p:nvSpPr>
        <p:spPr>
          <a:xfrm>
            <a:off x="457200" y="4572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53252" name="Picture 4" descr="Image Detail"/>
          <p:cNvPicPr>
            <a:picLocks noChangeAspect="1" noChangeArrowheads="1"/>
          </p:cNvPicPr>
          <p:nvPr/>
        </p:nvPicPr>
        <p:blipFill>
          <a:blip r:embed="rId3" cstate="print"/>
          <a:srcRect l="25807" t="3226" r="25806" b="4839"/>
          <a:stretch>
            <a:fillRect/>
          </a:stretch>
        </p:blipFill>
        <p:spPr bwMode="auto">
          <a:xfrm flipH="1">
            <a:off x="7628020" y="4191000"/>
            <a:ext cx="1235242" cy="234696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pPr algn="ctr"/>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381000" y="914400"/>
            <a:ext cx="8458200" cy="1905000"/>
          </a:xfrm>
        </p:spPr>
        <p:txBody>
          <a:bodyPr>
            <a:normAutofit/>
          </a:bodyPr>
          <a:lstStyle/>
          <a:p>
            <a:pPr>
              <a:buFont typeface="Wingdings" pitchFamily="2" charset="2"/>
              <a:buChar char="§"/>
            </a:pPr>
            <a:r>
              <a:rPr lang="en-US" sz="3200" dirty="0" smtClean="0">
                <a:latin typeface="Arial" pitchFamily="34" charset="0"/>
                <a:cs typeface="Arial" pitchFamily="34" charset="0"/>
              </a:rPr>
              <a:t>A </a:t>
            </a:r>
            <a:r>
              <a:rPr lang="en-US" sz="3200" b="1" u="sng" dirty="0" smtClean="0">
                <a:latin typeface="Arial" pitchFamily="34" charset="0"/>
                <a:cs typeface="Arial" pitchFamily="34" charset="0"/>
              </a:rPr>
              <a:t>licensed product</a:t>
            </a:r>
            <a:r>
              <a:rPr lang="en-US" sz="3200" dirty="0" smtClean="0">
                <a:latin typeface="Arial" pitchFamily="34" charset="0"/>
                <a:cs typeface="Arial" pitchFamily="34" charset="0"/>
              </a:rPr>
              <a:t> is a good or service that legally uses a logo or image owned by another company or person. </a:t>
            </a:r>
            <a:endParaRPr lang="en-US" sz="3200" dirty="0">
              <a:latin typeface="Arial" pitchFamily="34" charset="0"/>
              <a:cs typeface="Arial" pitchFamily="34" charset="0"/>
            </a:endParaRPr>
          </a:p>
        </p:txBody>
      </p:sp>
      <p:pic>
        <p:nvPicPr>
          <p:cNvPr id="25604" name="Picture 4" descr="Image Detail"/>
          <p:cNvPicPr>
            <a:picLocks noChangeAspect="1" noChangeArrowheads="1"/>
          </p:cNvPicPr>
          <p:nvPr/>
        </p:nvPicPr>
        <p:blipFill>
          <a:blip r:embed="rId2"/>
          <a:srcRect l="26826" t="5217" r="24311" b="6087"/>
          <a:stretch>
            <a:fillRect/>
          </a:stretch>
        </p:blipFill>
        <p:spPr bwMode="auto">
          <a:xfrm>
            <a:off x="2209800" y="2827020"/>
            <a:ext cx="3733800" cy="3733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pPr algn="ctr"/>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381000" y="914400"/>
            <a:ext cx="8458200" cy="1600200"/>
          </a:xfrm>
        </p:spPr>
        <p:txBody>
          <a:bodyPr>
            <a:normAutofit/>
          </a:bodyPr>
          <a:lstStyle/>
          <a:p>
            <a:pPr>
              <a:buFont typeface="Wingdings" pitchFamily="2" charset="2"/>
              <a:buChar char="§"/>
            </a:pPr>
            <a:r>
              <a:rPr lang="en-US" sz="3200" dirty="0" smtClean="0">
                <a:latin typeface="Arial" pitchFamily="34" charset="0"/>
                <a:cs typeface="Arial" pitchFamily="34" charset="0"/>
              </a:rPr>
              <a:t>The University of Missouri recently sent a Cease and Desist letter to the Green Forest school district.</a:t>
            </a:r>
            <a:endParaRPr lang="en-US" sz="32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362200"/>
            <a:ext cx="3352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06203"/>
            <a:ext cx="4602882" cy="26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sz="half" idx="1"/>
          </p:nvPr>
        </p:nvSpPr>
        <p:spPr>
          <a:xfrm>
            <a:off x="228600" y="5905500"/>
            <a:ext cx="5943600" cy="750332"/>
          </a:xfrm>
        </p:spPr>
        <p:txBody>
          <a:bodyPr>
            <a:normAutofit/>
          </a:bodyPr>
          <a:lstStyle/>
          <a:p>
            <a:pPr marL="68580" indent="0">
              <a:buNone/>
            </a:pPr>
            <a:r>
              <a:rPr lang="en-US" sz="1800" dirty="0" smtClean="0">
                <a:latin typeface="Arial" pitchFamily="34" charset="0"/>
                <a:cs typeface="Arial" pitchFamily="34" charset="0"/>
              </a:rPr>
              <a:t>Why would the University of Missouri decide to enforce their trademark against a small school in Arkansas?</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501642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3074" name="Picture 2" descr="http://cdn.shopify.com/s/files/1/0219/2206/products/ANEB3001-front_a3858c29-3c05-49ab-8155-887c9345cd54_large.jpg?v=1414764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335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4098" name="Picture 2" descr="http://blacksportsonline.com/home/wp-content/uploads/2013/12/skins-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1430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87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1026" name="Picture 2" descr="http://www.momendeavors.com/wp-content/uploads/2012/09/Nebraska-MascotWe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828800"/>
            <a:ext cx="8277225" cy="335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00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2050" name="Picture 2" descr="http://2.bp.blogspot.com/-6yanFTyiE24/VANxTxuH_8I/AAAAAAAAZ28/R-hmy1imnDk/s1600/20140829_1255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107" y="1509937"/>
            <a:ext cx="2475786" cy="440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71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5122" name="Picture 2" descr="http://media.jrn.com/images/640*360/chicago-bulls-pinnacle-b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5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381000" y="1066800"/>
            <a:ext cx="8458200" cy="5410200"/>
          </a:xfrm>
        </p:spPr>
        <p:txBody>
          <a:bodyPr>
            <a:normAutofit lnSpcReduction="10000"/>
          </a:bodyPr>
          <a:lstStyle/>
          <a:p>
            <a:pPr>
              <a:buFont typeface="Wingdings" pitchFamily="2" charset="2"/>
              <a:buChar char="§"/>
            </a:pPr>
            <a:r>
              <a:rPr lang="en-US" dirty="0" smtClean="0">
                <a:latin typeface="Arial" pitchFamily="34" charset="0"/>
                <a:cs typeface="Arial" pitchFamily="34" charset="0"/>
              </a:rPr>
              <a:t>A </a:t>
            </a:r>
            <a:r>
              <a:rPr lang="en-US" b="1" u="sng" dirty="0" smtClean="0">
                <a:latin typeface="Arial" pitchFamily="34" charset="0"/>
                <a:cs typeface="Arial" pitchFamily="34" charset="0"/>
              </a:rPr>
              <a:t>trademark</a:t>
            </a:r>
            <a:r>
              <a:rPr lang="en-US" dirty="0" smtClean="0">
                <a:latin typeface="Arial" pitchFamily="34" charset="0"/>
                <a:cs typeface="Arial" pitchFamily="34" charset="0"/>
              </a:rPr>
              <a:t> is a device that legally identifies ownership of a registered brand or trade name.</a:t>
            </a:r>
          </a:p>
          <a:p>
            <a:pPr>
              <a:buFont typeface="Wingdings" pitchFamily="2" charset="2"/>
              <a:buChar char="§"/>
            </a:pPr>
            <a:r>
              <a:rPr lang="en-US" dirty="0" smtClean="0">
                <a:latin typeface="Arial" pitchFamily="34" charset="0"/>
                <a:cs typeface="Arial" pitchFamily="34" charset="0"/>
              </a:rPr>
              <a:t>A trademark is typically a name, word, phrase, logo, symbol, design, image, or a combination of these elements</a:t>
            </a:r>
          </a:p>
          <a:p>
            <a:pPr>
              <a:buFont typeface="Wingdings" pitchFamily="2" charset="2"/>
              <a:buChar char="§"/>
            </a:pPr>
            <a:r>
              <a:rPr lang="en-US" dirty="0" smtClean="0">
                <a:latin typeface="Arial" pitchFamily="34" charset="0"/>
                <a:cs typeface="Arial" pitchFamily="34" charset="0"/>
              </a:rPr>
              <a:t>A trademark may be designated by the following symbols:</a:t>
            </a:r>
          </a:p>
          <a:p>
            <a:pPr lvl="1"/>
            <a:r>
              <a:rPr lang="en-US" sz="2800" b="1" dirty="0" smtClean="0">
                <a:latin typeface="Arial" pitchFamily="34" charset="0"/>
                <a:cs typeface="Arial" pitchFamily="34" charset="0"/>
              </a:rPr>
              <a:t>™</a:t>
            </a:r>
            <a:r>
              <a:rPr lang="en-US" sz="2800" dirty="0" smtClean="0">
                <a:latin typeface="Arial" pitchFamily="34" charset="0"/>
                <a:cs typeface="Arial" pitchFamily="34" charset="0"/>
              </a:rPr>
              <a:t> (for an unregistered trade mark, that is, a mark used to promote or brand goods)</a:t>
            </a:r>
          </a:p>
          <a:p>
            <a:pPr lvl="1"/>
            <a:r>
              <a:rPr lang="en-US" sz="2800" b="1" dirty="0" smtClean="0">
                <a:latin typeface="Arial" pitchFamily="34" charset="0"/>
                <a:cs typeface="Arial" pitchFamily="34" charset="0"/>
              </a:rPr>
              <a:t>℠</a:t>
            </a:r>
            <a:r>
              <a:rPr lang="en-US" sz="2800" dirty="0" smtClean="0">
                <a:latin typeface="Arial" pitchFamily="34" charset="0"/>
                <a:cs typeface="Arial" pitchFamily="34" charset="0"/>
              </a:rPr>
              <a:t> (for an unregistered service mark, that is, a mark used to promote or brand services)</a:t>
            </a:r>
          </a:p>
          <a:p>
            <a:pPr lvl="1"/>
            <a:r>
              <a:rPr lang="en-US" sz="2800" b="1" dirty="0" smtClean="0">
                <a:latin typeface="Arial" pitchFamily="34" charset="0"/>
                <a:cs typeface="Arial" pitchFamily="34" charset="0"/>
              </a:rPr>
              <a:t>®</a:t>
            </a:r>
            <a:r>
              <a:rPr lang="en-US" sz="2800" dirty="0" smtClean="0">
                <a:latin typeface="Arial" pitchFamily="34" charset="0"/>
                <a:cs typeface="Arial" pitchFamily="34" charset="0"/>
              </a:rPr>
              <a:t> (for a registered trademark)</a:t>
            </a:r>
          </a:p>
          <a:p>
            <a:pPr>
              <a:buFont typeface="Wingdings" pitchFamily="2" charset="2"/>
              <a:buChar char="§"/>
            </a:pP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42"/>
            <a:ext cx="9144000" cy="6831315"/>
          </a:xfrm>
          <a:prstGeom prst="rect">
            <a:avLst/>
          </a:prstGeom>
        </p:spPr>
      </p:pic>
    </p:spTree>
    <p:extLst>
      <p:ext uri="{BB962C8B-B14F-4D97-AF65-F5344CB8AC3E}">
        <p14:creationId xmlns:p14="http://schemas.microsoft.com/office/powerpoint/2010/main" val="2646885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23554" name="Picture 2" descr="Image Detail"/>
          <p:cNvPicPr>
            <a:picLocks noChangeAspect="1" noChangeArrowheads="1"/>
          </p:cNvPicPr>
          <p:nvPr/>
        </p:nvPicPr>
        <p:blipFill>
          <a:blip r:embed="rId2"/>
          <a:srcRect/>
          <a:stretch>
            <a:fillRect/>
          </a:stretch>
        </p:blipFill>
        <p:spPr bwMode="auto">
          <a:xfrm>
            <a:off x="838200" y="1295400"/>
            <a:ext cx="5257800" cy="52578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54274" name="Picture 2" descr="Image Detail"/>
          <p:cNvPicPr>
            <a:picLocks noChangeAspect="1" noChangeArrowheads="1"/>
          </p:cNvPicPr>
          <p:nvPr/>
        </p:nvPicPr>
        <p:blipFill>
          <a:blip r:embed="rId2"/>
          <a:srcRect/>
          <a:stretch>
            <a:fillRect/>
          </a:stretch>
        </p:blipFill>
        <p:spPr bwMode="auto">
          <a:xfrm>
            <a:off x="762000" y="1066800"/>
            <a:ext cx="5105400" cy="529765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4400" b="1" dirty="0" smtClean="0">
                <a:solidFill>
                  <a:schemeClr val="tx1"/>
                </a:solidFill>
                <a:latin typeface="Arial" pitchFamily="34" charset="0"/>
                <a:cs typeface="Arial" pitchFamily="34" charset="0"/>
              </a:rPr>
              <a:t>Copyright Piracy</a:t>
            </a:r>
            <a:endParaRPr lang="en-US" sz="44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381000" y="1295400"/>
            <a:ext cx="8458200" cy="5105400"/>
          </a:xfrm>
        </p:spPr>
        <p:txBody>
          <a:bodyPr>
            <a:normAutofit fontScale="92500" lnSpcReduction="10000"/>
          </a:bodyPr>
          <a:lstStyle/>
          <a:p>
            <a:pPr>
              <a:buFont typeface="Wingdings" pitchFamily="2" charset="2"/>
              <a:buChar char="§"/>
            </a:pPr>
            <a:r>
              <a:rPr lang="en-US" sz="3200" b="1" u="sng" dirty="0" smtClean="0">
                <a:latin typeface="Arial" pitchFamily="34" charset="0"/>
                <a:cs typeface="Arial" pitchFamily="34" charset="0"/>
              </a:rPr>
              <a:t>Piracy</a:t>
            </a:r>
            <a:r>
              <a:rPr lang="en-US" sz="3200" dirty="0" smtClean="0">
                <a:latin typeface="Arial" pitchFamily="34" charset="0"/>
                <a:cs typeface="Arial" pitchFamily="34" charset="0"/>
              </a:rPr>
              <a:t> is the theft of any copyrighted material; music, movies, and software.</a:t>
            </a:r>
          </a:p>
          <a:p>
            <a:pPr>
              <a:buFont typeface="Wingdings" pitchFamily="2" charset="2"/>
              <a:buChar char="§"/>
            </a:pPr>
            <a:r>
              <a:rPr lang="en-US" sz="3200" dirty="0" smtClean="0">
                <a:latin typeface="Arial" pitchFamily="34" charset="0"/>
                <a:cs typeface="Arial" pitchFamily="34" charset="0"/>
              </a:rPr>
              <a:t>The Motion Picture Association of America states that “23.8% of global internet traffic involves the </a:t>
            </a:r>
            <a:r>
              <a:rPr lang="en-US" sz="3200" b="1" u="sng" dirty="0" smtClean="0">
                <a:latin typeface="Arial" pitchFamily="34" charset="0"/>
                <a:cs typeface="Arial" pitchFamily="34" charset="0"/>
              </a:rPr>
              <a:t>illegal</a:t>
            </a:r>
            <a:r>
              <a:rPr lang="en-US" sz="3200" dirty="0" smtClean="0">
                <a:latin typeface="Arial" pitchFamily="34" charset="0"/>
                <a:cs typeface="Arial" pitchFamily="34" charset="0"/>
              </a:rPr>
              <a:t> distribution of copyrighted work.”</a:t>
            </a:r>
          </a:p>
          <a:p>
            <a:pPr>
              <a:buFont typeface="Wingdings" pitchFamily="2" charset="2"/>
              <a:buChar char="§"/>
            </a:pPr>
            <a:r>
              <a:rPr lang="en-US" sz="3200" dirty="0" smtClean="0">
                <a:latin typeface="Arial" pitchFamily="34" charset="0"/>
                <a:cs typeface="Arial" pitchFamily="34" charset="0"/>
              </a:rPr>
              <a:t>The film industry loses </a:t>
            </a:r>
            <a:r>
              <a:rPr lang="en-US" sz="3200" b="1" u="sng" dirty="0" smtClean="0">
                <a:latin typeface="Arial" pitchFamily="34" charset="0"/>
                <a:cs typeface="Arial" pitchFamily="34" charset="0"/>
              </a:rPr>
              <a:t>$6.1 </a:t>
            </a:r>
            <a:r>
              <a:rPr lang="en-US" sz="3200" dirty="0" smtClean="0">
                <a:latin typeface="Arial" pitchFamily="34" charset="0"/>
                <a:cs typeface="Arial" pitchFamily="34" charset="0"/>
              </a:rPr>
              <a:t>billion annually to digital piracy</a:t>
            </a:r>
          </a:p>
          <a:p>
            <a:pPr>
              <a:buFont typeface="Wingdings" pitchFamily="2" charset="2"/>
              <a:buChar char="§"/>
            </a:pPr>
            <a:r>
              <a:rPr lang="en-US" sz="3200" dirty="0" smtClean="0">
                <a:latin typeface="Arial" pitchFamily="34" charset="0"/>
                <a:cs typeface="Arial" pitchFamily="34" charset="0"/>
              </a:rPr>
              <a:t>The downloading program </a:t>
            </a:r>
            <a:r>
              <a:rPr lang="en-US" sz="3200" dirty="0" err="1" smtClean="0">
                <a:latin typeface="Arial" pitchFamily="34" charset="0"/>
                <a:cs typeface="Arial" pitchFamily="34" charset="0"/>
              </a:rPr>
              <a:t>BitTorrent</a:t>
            </a:r>
            <a:r>
              <a:rPr lang="en-US" sz="3200" dirty="0" smtClean="0">
                <a:latin typeface="Arial" pitchFamily="34" charset="0"/>
                <a:cs typeface="Arial" pitchFamily="34" charset="0"/>
              </a:rPr>
              <a:t> is responsible for nearly half of the piracy activity. </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4400" b="1" dirty="0" smtClean="0">
                <a:solidFill>
                  <a:schemeClr val="tx1"/>
                </a:solidFill>
                <a:latin typeface="Arial" pitchFamily="34" charset="0"/>
                <a:cs typeface="Arial" pitchFamily="34" charset="0"/>
              </a:rPr>
              <a:t>Fighting Piracy</a:t>
            </a:r>
            <a:endParaRPr lang="en-US" sz="44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381000" y="1143000"/>
            <a:ext cx="8305800" cy="4495800"/>
          </a:xfrm>
        </p:spPr>
        <p:txBody>
          <a:bodyPr>
            <a:normAutofit/>
          </a:bodyPr>
          <a:lstStyle/>
          <a:p>
            <a:pPr>
              <a:buFont typeface="Wingdings" pitchFamily="2" charset="2"/>
              <a:buChar char="§"/>
            </a:pPr>
            <a:r>
              <a:rPr lang="en-US" sz="3200" dirty="0" smtClean="0">
                <a:latin typeface="Arial" pitchFamily="34" charset="0"/>
                <a:cs typeface="Arial" pitchFamily="34" charset="0"/>
              </a:rPr>
              <a:t>More than 200,000 people have been sued for allegedly sharing copyrighted material using </a:t>
            </a:r>
            <a:r>
              <a:rPr lang="en-US" sz="3200" dirty="0" err="1" smtClean="0">
                <a:latin typeface="Arial" pitchFamily="34" charset="0"/>
                <a:cs typeface="Arial" pitchFamily="34" charset="0"/>
              </a:rPr>
              <a:t>BitTorrent</a:t>
            </a:r>
            <a:r>
              <a:rPr lang="en-US" sz="3200" dirty="0" smtClean="0">
                <a:latin typeface="Arial" pitchFamily="34" charset="0"/>
                <a:cs typeface="Arial" pitchFamily="34" charset="0"/>
              </a:rPr>
              <a:t> online.</a:t>
            </a:r>
          </a:p>
          <a:p>
            <a:pPr>
              <a:buFont typeface="Wingdings" pitchFamily="2" charset="2"/>
              <a:buChar char="§"/>
            </a:pPr>
            <a:r>
              <a:rPr lang="en-US" sz="3200" dirty="0" smtClean="0">
                <a:latin typeface="Arial" pitchFamily="34" charset="0"/>
                <a:cs typeface="Arial" pitchFamily="34" charset="0"/>
              </a:rPr>
              <a:t>The lawsuits are being settled out of court.</a:t>
            </a:r>
          </a:p>
          <a:p>
            <a:pPr>
              <a:buFont typeface="Wingdings" pitchFamily="2" charset="2"/>
              <a:buChar char="§"/>
            </a:pPr>
            <a:r>
              <a:rPr lang="en-US" sz="3200" dirty="0" smtClean="0">
                <a:latin typeface="Arial" pitchFamily="34" charset="0"/>
                <a:cs typeface="Arial" pitchFamily="34" charset="0"/>
              </a:rPr>
              <a:t>The defendants don’t want to risk the potential fine of up to $150,000.</a:t>
            </a:r>
          </a:p>
          <a:p>
            <a:pPr>
              <a:buFont typeface="Wingdings" pitchFamily="2" charset="2"/>
              <a:buChar char="§"/>
            </a:pPr>
            <a:r>
              <a:rPr lang="en-US" sz="3200" dirty="0" smtClean="0">
                <a:latin typeface="Arial" pitchFamily="34" charset="0"/>
                <a:cs typeface="Arial" pitchFamily="34" charset="0"/>
              </a:rPr>
              <a:t>Most out of court settlements have averaged $2,500.</a:t>
            </a:r>
          </a:p>
        </p:txBody>
      </p:sp>
      <p:sp>
        <p:nvSpPr>
          <p:cNvPr id="5" name="Rectangle 4"/>
          <p:cNvSpPr/>
          <p:nvPr/>
        </p:nvSpPr>
        <p:spPr>
          <a:xfrm>
            <a:off x="354330" y="5910738"/>
            <a:ext cx="5844540" cy="400110"/>
          </a:xfrm>
          <a:prstGeom prst="rect">
            <a:avLst/>
          </a:prstGeom>
        </p:spPr>
        <p:txBody>
          <a:bodyPr wrap="square">
            <a:spAutoFit/>
          </a:bodyPr>
          <a:lstStyle/>
          <a:p>
            <a:r>
              <a:rPr lang="en-US" sz="2000" dirty="0">
                <a:hlinkClick r:id="rId2"/>
              </a:rPr>
              <a:t>http://www.cbsnews.com/video/watch/?</a:t>
            </a:r>
            <a:r>
              <a:rPr lang="en-US" sz="2000" dirty="0" smtClean="0">
                <a:hlinkClick r:id="rId2"/>
              </a:rPr>
              <a:t>id=5486510n</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5029200"/>
            <a:ext cx="1978025" cy="9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4400" b="1" dirty="0" smtClean="0">
                <a:solidFill>
                  <a:schemeClr val="tx1"/>
                </a:solidFill>
                <a:latin typeface="Arial" pitchFamily="34" charset="0"/>
                <a:cs typeface="Arial" pitchFamily="34" charset="0"/>
              </a:rPr>
              <a:t>The Stop Online Piracy Act</a:t>
            </a:r>
            <a:endParaRPr lang="en-US" sz="4400" b="1" dirty="0">
              <a:solidFill>
                <a:schemeClr val="tx1"/>
              </a:solidFill>
              <a:latin typeface="Arial" pitchFamily="34" charset="0"/>
              <a:cs typeface="Arial" pitchFamily="34" charset="0"/>
            </a:endParaRPr>
          </a:p>
        </p:txBody>
      </p:sp>
      <p:sp>
        <p:nvSpPr>
          <p:cNvPr id="4" name="Rectangle 3"/>
          <p:cNvSpPr/>
          <p:nvPr/>
        </p:nvSpPr>
        <p:spPr>
          <a:xfrm>
            <a:off x="381000" y="1143000"/>
            <a:ext cx="8305800" cy="4832092"/>
          </a:xfrm>
          <a:prstGeom prst="rect">
            <a:avLst/>
          </a:prstGeom>
        </p:spPr>
        <p:txBody>
          <a:bodyPr wrap="square">
            <a:spAutoFit/>
          </a:bodyPr>
          <a:lstStyle/>
          <a:p>
            <a:pPr marL="406400" indent="-406400">
              <a:buFont typeface="Wingdings" pitchFamily="2" charset="2"/>
              <a:buChar char="§"/>
            </a:pPr>
            <a:r>
              <a:rPr lang="en-US" sz="2800" dirty="0" smtClean="0">
                <a:latin typeface="Arial" pitchFamily="34" charset="0"/>
                <a:cs typeface="Arial" pitchFamily="34" charset="0"/>
              </a:rPr>
              <a:t>The </a:t>
            </a:r>
            <a:r>
              <a:rPr lang="en-US" sz="2800" b="1" u="sng" dirty="0" smtClean="0">
                <a:latin typeface="Arial" pitchFamily="34" charset="0"/>
                <a:cs typeface="Arial" pitchFamily="34" charset="0"/>
              </a:rPr>
              <a:t>Stop Online Piracy Act</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SOPA</a:t>
            </a:r>
            <a:r>
              <a:rPr lang="en-US" sz="2800" dirty="0" smtClean="0">
                <a:latin typeface="Arial" pitchFamily="34" charset="0"/>
                <a:cs typeface="Arial" pitchFamily="34" charset="0"/>
              </a:rPr>
              <a:t>) is a United States bill introduced to expand the ability of U.S. law enforcement to fight online trafficking in copyrighted intellectual property.</a:t>
            </a:r>
          </a:p>
          <a:p>
            <a:pPr marL="406400" indent="-406400">
              <a:buFont typeface="Wingdings" pitchFamily="2" charset="2"/>
              <a:buChar char="§"/>
            </a:pPr>
            <a:endParaRPr lang="en-US" sz="2800" dirty="0" smtClean="0">
              <a:latin typeface="Arial" pitchFamily="34" charset="0"/>
              <a:cs typeface="Arial" pitchFamily="34" charset="0"/>
            </a:endParaRPr>
          </a:p>
          <a:p>
            <a:pPr marL="406400" indent="-406400">
              <a:buFont typeface="Wingdings" pitchFamily="2" charset="2"/>
              <a:buChar char="§"/>
            </a:pPr>
            <a:r>
              <a:rPr lang="en-US" sz="2800" dirty="0" smtClean="0">
                <a:latin typeface="Arial" pitchFamily="34" charset="0"/>
                <a:cs typeface="Arial" pitchFamily="34" charset="0"/>
              </a:rPr>
              <a:t>Provisions include the requesting of court orders to bar advertising networks and payment facilities from conducting business with infringing websites, and search engines from linking to the sites, and court orders requiring Internet service providers to block access to the sites.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tx1"/>
                </a:solidFill>
                <a:latin typeface="Arial" panose="020B0604020202020204" pitchFamily="34" charset="0"/>
                <a:cs typeface="Arial" panose="020B0604020202020204" pitchFamily="34" charset="0"/>
              </a:rPr>
              <a:t>Merchandising</a:t>
            </a:r>
            <a:endParaRPr lang="en-US" sz="4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4344" y="1770501"/>
            <a:ext cx="8222456" cy="4525963"/>
          </a:xfrm>
        </p:spPr>
        <p:txBody>
          <a:bodyPr/>
          <a:lstStyle/>
          <a:p>
            <a:r>
              <a:rPr lang="en-US" dirty="0" smtClean="0"/>
              <a:t>Planning and promotion of sales by presenting a product to the </a:t>
            </a:r>
            <a:r>
              <a:rPr lang="en-US" u="sng" dirty="0" smtClean="0"/>
              <a:t>right</a:t>
            </a:r>
            <a:r>
              <a:rPr lang="en-US" dirty="0" smtClean="0"/>
              <a:t> market at the </a:t>
            </a:r>
            <a:r>
              <a:rPr lang="en-US" u="sng" dirty="0" smtClean="0"/>
              <a:t>proper</a:t>
            </a:r>
            <a:r>
              <a:rPr lang="en-US" dirty="0" smtClean="0"/>
              <a:t> time, by carrying out organized, skillful advertising, using attractive displays, etc.</a:t>
            </a:r>
          </a:p>
          <a:p>
            <a:pPr lvl="1"/>
            <a:r>
              <a:rPr lang="en-US" dirty="0" smtClean="0"/>
              <a:t>You don’t see displays for the </a:t>
            </a:r>
            <a:r>
              <a:rPr lang="en-US" dirty="0" err="1" smtClean="0"/>
              <a:t>SuperBowl</a:t>
            </a:r>
            <a:r>
              <a:rPr lang="en-US" dirty="0" smtClean="0"/>
              <a:t> in June – why?</a:t>
            </a:r>
          </a:p>
          <a:p>
            <a:pPr lvl="1"/>
            <a:r>
              <a:rPr lang="en-US" dirty="0" smtClean="0"/>
              <a:t>When do you see ads/merchandise for March Madness?</a:t>
            </a:r>
          </a:p>
          <a:p>
            <a:pPr lvl="1"/>
            <a:r>
              <a:rPr lang="en-US" dirty="0" smtClean="0"/>
              <a:t>When do you see ads/merchandise for the Olympics?</a:t>
            </a:r>
          </a:p>
          <a:p>
            <a:pPr lvl="1"/>
            <a:r>
              <a:rPr lang="en-US" dirty="0" smtClean="0">
                <a:hlinkClick r:id="rId2"/>
              </a:rPr>
              <a:t>Fanatics Video</a:t>
            </a:r>
            <a:endParaRPr lang="en-US" dirty="0"/>
          </a:p>
        </p:txBody>
      </p:sp>
    </p:spTree>
    <p:extLst>
      <p:ext uri="{BB962C8B-B14F-4D97-AF65-F5344CB8AC3E}">
        <p14:creationId xmlns:p14="http://schemas.microsoft.com/office/powerpoint/2010/main" val="1614916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Merchandising Cont.</a:t>
            </a:r>
            <a:endParaRPr lang="en-US" dirty="0"/>
          </a:p>
        </p:txBody>
      </p:sp>
      <p:sp>
        <p:nvSpPr>
          <p:cNvPr id="3" name="Content Placeholder 2"/>
          <p:cNvSpPr>
            <a:spLocks noGrp="1"/>
          </p:cNvSpPr>
          <p:nvPr>
            <p:ph sz="half" idx="1"/>
          </p:nvPr>
        </p:nvSpPr>
        <p:spPr>
          <a:xfrm>
            <a:off x="464344" y="1770501"/>
            <a:ext cx="8222456" cy="4525963"/>
          </a:xfrm>
        </p:spPr>
        <p:txBody>
          <a:bodyPr>
            <a:normAutofit/>
          </a:bodyPr>
          <a:lstStyle/>
          <a:p>
            <a:pPr marL="411480" lvl="1" indent="-342900">
              <a:spcBef>
                <a:spcPts val="700"/>
              </a:spcBef>
              <a:buClr>
                <a:schemeClr val="tx2"/>
              </a:buClr>
              <a:buSzPct val="95000"/>
              <a:buFont typeface="Wingdings"/>
              <a:buChar char=""/>
            </a:pPr>
            <a:r>
              <a:rPr lang="en-US" dirty="0">
                <a:hlinkClick r:id="rId2"/>
              </a:rPr>
              <a:t>Fanatics Video</a:t>
            </a:r>
            <a:endParaRPr lang="en-US" dirty="0"/>
          </a:p>
          <a:p>
            <a:r>
              <a:rPr lang="en-US" dirty="0"/>
              <a:t>Discussion Questions:</a:t>
            </a:r>
          </a:p>
          <a:p>
            <a:pPr lvl="1"/>
            <a:r>
              <a:rPr lang="en-US" dirty="0"/>
              <a:t>According to Fanatics CEO, what is the #1 predictor of merchandise sales?</a:t>
            </a:r>
          </a:p>
          <a:p>
            <a:pPr lvl="1"/>
            <a:r>
              <a:rPr lang="en-US" dirty="0"/>
              <a:t>What quarter of the fiscal year is best for sales? Why?</a:t>
            </a:r>
          </a:p>
          <a:p>
            <a:pPr lvl="1"/>
            <a:r>
              <a:rPr lang="en-US" dirty="0"/>
              <a:t>Who is buying the merchandise? </a:t>
            </a:r>
          </a:p>
          <a:p>
            <a:pPr lvl="1"/>
            <a:r>
              <a:rPr lang="en-US" dirty="0"/>
              <a:t>What is the difference between customer and consumer</a:t>
            </a:r>
            <a:r>
              <a:rPr lang="en-US" dirty="0" smtClean="0"/>
              <a:t>?</a:t>
            </a:r>
          </a:p>
          <a:p>
            <a:pPr lvl="1"/>
            <a:r>
              <a:rPr lang="en-US" dirty="0" smtClean="0"/>
              <a:t>Do you think scandals affect merchandise sales? Why or why not?</a:t>
            </a:r>
            <a:endParaRPr lang="en-US" dirty="0"/>
          </a:p>
          <a:p>
            <a:endParaRPr lang="en-US" dirty="0"/>
          </a:p>
        </p:txBody>
      </p:sp>
    </p:spTree>
    <p:extLst>
      <p:ext uri="{BB962C8B-B14F-4D97-AF65-F5344CB8AC3E}">
        <p14:creationId xmlns:p14="http://schemas.microsoft.com/office/powerpoint/2010/main" val="377723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half" idx="1"/>
          </p:nvPr>
        </p:nvSpPr>
        <p:spPr>
          <a:xfrm>
            <a:off x="464344" y="1770501"/>
            <a:ext cx="8222456" cy="4525963"/>
          </a:xfrm>
        </p:spPr>
        <p:txBody>
          <a:bodyPr/>
          <a:lstStyle/>
          <a:p>
            <a:r>
              <a:rPr lang="en-US" dirty="0" smtClean="0"/>
              <a:t>Main Take </a:t>
            </a:r>
            <a:r>
              <a:rPr lang="en-US" dirty="0" err="1" smtClean="0"/>
              <a:t>Aways</a:t>
            </a:r>
            <a:r>
              <a:rPr lang="en-US" dirty="0" smtClean="0"/>
              <a:t>:</a:t>
            </a:r>
          </a:p>
          <a:p>
            <a:pPr lvl="1"/>
            <a:r>
              <a:rPr lang="en-US" dirty="0" smtClean="0"/>
              <a:t>Trademarks – What are they? Why are they important?</a:t>
            </a:r>
          </a:p>
          <a:p>
            <a:pPr lvl="1"/>
            <a:r>
              <a:rPr lang="en-US" dirty="0" smtClean="0"/>
              <a:t>Copyrights – What are they? Why are they important?</a:t>
            </a:r>
          </a:p>
          <a:p>
            <a:pPr lvl="1"/>
            <a:r>
              <a:rPr lang="en-US" dirty="0" smtClean="0"/>
              <a:t>Royalties – What are they? Why are they important?</a:t>
            </a:r>
          </a:p>
          <a:p>
            <a:pPr lvl="1"/>
            <a:r>
              <a:rPr lang="en-US" dirty="0" smtClean="0"/>
              <a:t>Intellectual Property – What is this?</a:t>
            </a:r>
          </a:p>
          <a:p>
            <a:pPr lvl="1"/>
            <a:r>
              <a:rPr lang="en-US" dirty="0" smtClean="0"/>
              <a:t>Piracy – What is this? Why is it a problem?</a:t>
            </a:r>
          </a:p>
          <a:p>
            <a:pPr lvl="1"/>
            <a:r>
              <a:rPr lang="en-US" dirty="0" smtClean="0"/>
              <a:t>Merchandising -  What is this? How does it play a role in SEM?</a:t>
            </a:r>
          </a:p>
          <a:p>
            <a:pPr lvl="1"/>
            <a:endParaRPr lang="en-US" dirty="0"/>
          </a:p>
        </p:txBody>
      </p:sp>
    </p:spTree>
    <p:extLst>
      <p:ext uri="{BB962C8B-B14F-4D97-AF65-F5344CB8AC3E}">
        <p14:creationId xmlns:p14="http://schemas.microsoft.com/office/powerpoint/2010/main" val="164927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41986" name="Picture 2" descr="Image Detail"/>
          <p:cNvPicPr>
            <a:picLocks noChangeAspect="1" noChangeArrowheads="1"/>
          </p:cNvPicPr>
          <p:nvPr/>
        </p:nvPicPr>
        <p:blipFill>
          <a:blip r:embed="rId2"/>
          <a:srcRect t="18589" b="22661"/>
          <a:stretch>
            <a:fillRect/>
          </a:stretch>
        </p:blipFill>
        <p:spPr bwMode="auto">
          <a:xfrm>
            <a:off x="1066800" y="1219200"/>
            <a:ext cx="7003915" cy="4114800"/>
          </a:xfrm>
          <a:prstGeom prst="rect">
            <a:avLst/>
          </a:prstGeom>
          <a:noFill/>
        </p:spPr>
      </p:pic>
      <p:sp>
        <p:nvSpPr>
          <p:cNvPr id="7" name="Rectangle 6"/>
          <p:cNvSpPr/>
          <p:nvPr/>
        </p:nvSpPr>
        <p:spPr>
          <a:xfrm>
            <a:off x="609600" y="5562600"/>
            <a:ext cx="8077200" cy="461665"/>
          </a:xfrm>
          <a:prstGeom prst="rect">
            <a:avLst/>
          </a:prstGeom>
        </p:spPr>
        <p:txBody>
          <a:bodyPr wrap="square">
            <a:spAutoFit/>
          </a:bodyPr>
          <a:lstStyle/>
          <a:p>
            <a:r>
              <a:rPr lang="en-US" sz="2400" dirty="0" smtClean="0">
                <a:latin typeface="Arial" pitchFamily="34" charset="0"/>
                <a:cs typeface="Arial" pitchFamily="34" charset="0"/>
              </a:rPr>
              <a:t>A trademark registration may remain in force </a:t>
            </a:r>
            <a:r>
              <a:rPr lang="en-US" sz="2400" b="1" u="sng" dirty="0" smtClean="0">
                <a:latin typeface="Arial" pitchFamily="34" charset="0"/>
                <a:cs typeface="Arial" pitchFamily="34" charset="0"/>
              </a:rPr>
              <a:t>indefinitely</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58372" name="Picture 4" descr="Image Detail"/>
          <p:cNvPicPr>
            <a:picLocks noChangeAspect="1" noChangeArrowheads="1"/>
          </p:cNvPicPr>
          <p:nvPr/>
        </p:nvPicPr>
        <p:blipFill>
          <a:blip r:embed="rId2"/>
          <a:srcRect t="17314" b="22445"/>
          <a:stretch>
            <a:fillRect/>
          </a:stretch>
        </p:blipFill>
        <p:spPr bwMode="auto">
          <a:xfrm>
            <a:off x="1295400" y="1219200"/>
            <a:ext cx="6704076" cy="4038600"/>
          </a:xfrm>
          <a:prstGeom prst="rect">
            <a:avLst/>
          </a:prstGeom>
          <a:noFill/>
        </p:spPr>
      </p:pic>
      <p:sp>
        <p:nvSpPr>
          <p:cNvPr id="7" name="Rectangle 6"/>
          <p:cNvSpPr/>
          <p:nvPr/>
        </p:nvSpPr>
        <p:spPr>
          <a:xfrm>
            <a:off x="228600" y="5486400"/>
            <a:ext cx="8915400" cy="954107"/>
          </a:xfrm>
          <a:prstGeom prst="rect">
            <a:avLst/>
          </a:prstGeom>
        </p:spPr>
        <p:txBody>
          <a:bodyPr wrap="square">
            <a:spAutoFit/>
          </a:bodyPr>
          <a:lstStyle/>
          <a:p>
            <a:r>
              <a:rPr lang="en-US" sz="2800" dirty="0" smtClean="0">
                <a:latin typeface="Arial" pitchFamily="34" charset="0"/>
                <a:cs typeface="Arial" pitchFamily="34" charset="0"/>
              </a:rPr>
              <a:t>For a trademark registration to remain valid, the owner must </a:t>
            </a:r>
            <a:r>
              <a:rPr lang="en-US" sz="2800" b="1" u="sng" dirty="0" smtClean="0">
                <a:latin typeface="Arial" pitchFamily="34" charset="0"/>
                <a:cs typeface="Arial" pitchFamily="34" charset="0"/>
              </a:rPr>
              <a:t>continue </a:t>
            </a:r>
            <a:r>
              <a:rPr lang="en-US" sz="2800" dirty="0" smtClean="0">
                <a:latin typeface="Arial" pitchFamily="34" charset="0"/>
                <a:cs typeface="Arial" pitchFamily="34" charset="0"/>
              </a:rPr>
              <a:t>to use it.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57348" name="Picture 4" descr="Image Detail"/>
          <p:cNvPicPr>
            <a:picLocks noChangeAspect="1" noChangeArrowheads="1"/>
          </p:cNvPicPr>
          <p:nvPr/>
        </p:nvPicPr>
        <p:blipFill>
          <a:blip r:embed="rId2"/>
          <a:srcRect t="15385" b="18461"/>
          <a:stretch>
            <a:fillRect/>
          </a:stretch>
        </p:blipFill>
        <p:spPr bwMode="auto">
          <a:xfrm>
            <a:off x="838200" y="1066800"/>
            <a:ext cx="7315200" cy="48392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pic>
        <p:nvPicPr>
          <p:cNvPr id="60418" name="Picture 2" descr="Image Detail"/>
          <p:cNvPicPr>
            <a:picLocks noChangeAspect="1" noChangeArrowheads="1"/>
          </p:cNvPicPr>
          <p:nvPr/>
        </p:nvPicPr>
        <p:blipFill>
          <a:blip r:embed="rId2"/>
          <a:srcRect t="11290" b="16129"/>
          <a:stretch>
            <a:fillRect/>
          </a:stretch>
        </p:blipFill>
        <p:spPr bwMode="auto">
          <a:xfrm>
            <a:off x="1219200" y="1219200"/>
            <a:ext cx="6477000" cy="47010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Rectangle 2"/>
          <p:cNvSpPr/>
          <p:nvPr/>
        </p:nvSpPr>
        <p:spPr>
          <a:xfrm>
            <a:off x="5058893" y="5334000"/>
            <a:ext cx="4010590" cy="461665"/>
          </a:xfrm>
          <a:prstGeom prst="rect">
            <a:avLst/>
          </a:prstGeom>
        </p:spPr>
        <p:txBody>
          <a:bodyPr wrap="square">
            <a:spAutoFit/>
          </a:bodyPr>
          <a:lstStyle/>
          <a:p>
            <a:r>
              <a:rPr lang="en-US" sz="2400" dirty="0">
                <a:hlinkClick r:id="rId2"/>
              </a:rPr>
              <a:t>http://</a:t>
            </a:r>
            <a:r>
              <a:rPr lang="en-US" sz="2400" dirty="0" smtClean="0">
                <a:hlinkClick r:id="rId2"/>
              </a:rPr>
              <a:t>youtu.be/AzoxlNPj0VY</a:t>
            </a:r>
            <a:endParaRPr lang="en-US"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78" r="8871"/>
          <a:stretch/>
        </p:blipFill>
        <p:spPr bwMode="auto">
          <a:xfrm>
            <a:off x="5181600" y="1531620"/>
            <a:ext cx="355002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202353"/>
            <a:ext cx="4830293" cy="5632311"/>
          </a:xfrm>
          <a:prstGeom prst="rect">
            <a:avLst/>
          </a:prstGeom>
        </p:spPr>
        <p:txBody>
          <a:bodyPr wrap="square">
            <a:spAutoFit/>
          </a:bodyPr>
          <a:lstStyle/>
          <a:p>
            <a:pPr marL="342900" indent="-342900">
              <a:buFont typeface="Arial" pitchFamily="34" charset="0"/>
              <a:buChar char="•"/>
            </a:pPr>
            <a:r>
              <a:rPr lang="en-US" sz="2400" dirty="0">
                <a:latin typeface="Arial" pitchFamily="34" charset="0"/>
                <a:cs typeface="Arial" pitchFamily="34" charset="0"/>
              </a:rPr>
              <a:t>Dropping to a knee like Tim </a:t>
            </a:r>
            <a:r>
              <a:rPr lang="en-US" sz="2400" dirty="0" err="1">
                <a:latin typeface="Arial" pitchFamily="34" charset="0"/>
                <a:cs typeface="Arial" pitchFamily="34" charset="0"/>
              </a:rPr>
              <a:t>Tebow</a:t>
            </a:r>
            <a:r>
              <a:rPr lang="en-US" sz="2400" dirty="0">
                <a:latin typeface="Arial" pitchFamily="34" charset="0"/>
                <a:cs typeface="Arial" pitchFamily="34" charset="0"/>
              </a:rPr>
              <a:t> might cost you now.</a:t>
            </a:r>
          </a:p>
          <a:p>
            <a:pPr marL="342900" indent="-342900">
              <a:buFont typeface="Arial" pitchFamily="34" charset="0"/>
              <a:buChar char="•"/>
            </a:pPr>
            <a:r>
              <a:rPr lang="en-US" sz="2400" dirty="0" smtClean="0">
                <a:latin typeface="Arial" pitchFamily="34" charset="0"/>
                <a:cs typeface="Arial" pitchFamily="34" charset="0"/>
              </a:rPr>
              <a:t>The </a:t>
            </a:r>
            <a:r>
              <a:rPr lang="en-US" sz="2400" dirty="0">
                <a:latin typeface="Arial" pitchFamily="34" charset="0"/>
                <a:cs typeface="Arial" pitchFamily="34" charset="0"/>
              </a:rPr>
              <a:t>New York Jets backup quarterback has officially trademarked "</a:t>
            </a:r>
            <a:r>
              <a:rPr lang="en-US" sz="2400" dirty="0" err="1" smtClean="0">
                <a:latin typeface="Arial" pitchFamily="34" charset="0"/>
                <a:cs typeface="Arial" pitchFamily="34" charset="0"/>
              </a:rPr>
              <a:t>Tebowing</a:t>
            </a:r>
            <a:r>
              <a:rPr lang="en-US" sz="2400" dirty="0" smtClean="0">
                <a:latin typeface="Arial" pitchFamily="34" charset="0"/>
                <a:cs typeface="Arial" pitchFamily="34" charset="0"/>
              </a:rPr>
              <a:t>." </a:t>
            </a:r>
          </a:p>
          <a:p>
            <a:pPr marL="342900" indent="-342900">
              <a:buFont typeface="Arial" pitchFamily="34" charset="0"/>
              <a:buChar char="•"/>
            </a:pPr>
            <a:r>
              <a:rPr lang="en-US" sz="2400" dirty="0" smtClean="0">
                <a:latin typeface="Arial" pitchFamily="34" charset="0"/>
                <a:cs typeface="Arial" pitchFamily="34" charset="0"/>
              </a:rPr>
              <a:t>After </a:t>
            </a:r>
            <a:r>
              <a:rPr lang="en-US" sz="2400" dirty="0" err="1">
                <a:latin typeface="Arial" pitchFamily="34" charset="0"/>
                <a:cs typeface="Arial" pitchFamily="34" charset="0"/>
              </a:rPr>
              <a:t>Tebow</a:t>
            </a:r>
            <a:r>
              <a:rPr lang="en-US" sz="2400" dirty="0">
                <a:latin typeface="Arial" pitchFamily="34" charset="0"/>
                <a:cs typeface="Arial" pitchFamily="34" charset="0"/>
              </a:rPr>
              <a:t> led the Denver Broncos to a series of fourth-quarter comeback victories last season, "</a:t>
            </a:r>
            <a:r>
              <a:rPr lang="en-US" sz="2400" dirty="0" err="1">
                <a:latin typeface="Arial" pitchFamily="34" charset="0"/>
                <a:cs typeface="Arial" pitchFamily="34" charset="0"/>
              </a:rPr>
              <a:t>Tebowing</a:t>
            </a:r>
            <a:r>
              <a:rPr lang="en-US" sz="2400" dirty="0">
                <a:latin typeface="Arial" pitchFamily="34" charset="0"/>
                <a:cs typeface="Arial" pitchFamily="34" charset="0"/>
              </a:rPr>
              <a:t>" swept the </a:t>
            </a:r>
            <a:r>
              <a:rPr lang="en-US" sz="2400" dirty="0" smtClean="0">
                <a:latin typeface="Arial" pitchFamily="34" charset="0"/>
                <a:cs typeface="Arial" pitchFamily="34" charset="0"/>
              </a:rPr>
              <a:t>country.</a:t>
            </a:r>
            <a:endParaRPr lang="en-US" sz="2400" dirty="0">
              <a:latin typeface="Arial" pitchFamily="34" charset="0"/>
              <a:cs typeface="Arial" pitchFamily="34" charset="0"/>
            </a:endParaRPr>
          </a:p>
          <a:p>
            <a:pPr marL="342900" indent="-342900">
              <a:buFont typeface="Arial" pitchFamily="34" charset="0"/>
              <a:buChar char="•"/>
            </a:pPr>
            <a:r>
              <a:rPr lang="en-US" sz="2400" dirty="0" smtClean="0">
                <a:latin typeface="Arial" pitchFamily="34" charset="0"/>
                <a:cs typeface="Arial" pitchFamily="34" charset="0"/>
              </a:rPr>
              <a:t>New </a:t>
            </a:r>
            <a:r>
              <a:rPr lang="en-US" sz="2400" dirty="0">
                <a:latin typeface="Arial" pitchFamily="34" charset="0"/>
                <a:cs typeface="Arial" pitchFamily="34" charset="0"/>
              </a:rPr>
              <a:t>York's Newsday first reported that the trademark was </a:t>
            </a:r>
            <a:r>
              <a:rPr lang="en-US" sz="2400" dirty="0" smtClean="0">
                <a:latin typeface="Arial" pitchFamily="34" charset="0"/>
                <a:cs typeface="Arial" pitchFamily="34" charset="0"/>
              </a:rPr>
              <a:t>approved in October 2012 after </a:t>
            </a:r>
            <a:r>
              <a:rPr lang="en-US" sz="2400" dirty="0">
                <a:latin typeface="Arial" pitchFamily="34" charset="0"/>
                <a:cs typeface="Arial" pitchFamily="34" charset="0"/>
              </a:rPr>
              <a:t>paperwork was filed in </a:t>
            </a:r>
            <a:r>
              <a:rPr lang="en-US" sz="2400" dirty="0" smtClean="0">
                <a:latin typeface="Arial" pitchFamily="34" charset="0"/>
                <a:cs typeface="Arial" pitchFamily="34" charset="0"/>
              </a:rPr>
              <a:t>April 2012</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26803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3200" b="1" dirty="0" smtClean="0">
                <a:solidFill>
                  <a:schemeClr val="tx1"/>
                </a:solidFill>
                <a:latin typeface="Arial" pitchFamily="34" charset="0"/>
                <a:cs typeface="Arial" pitchFamily="34" charset="0"/>
              </a:rPr>
              <a:t>Legal Aspects of Sports &amp; Entertainment</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533400" y="1066800"/>
            <a:ext cx="8077200" cy="5122426"/>
          </a:xfrm>
        </p:spPr>
        <p:txBody>
          <a:bodyPr>
            <a:normAutofit fontScale="92500" lnSpcReduction="10000"/>
          </a:bodyPr>
          <a:lstStyle/>
          <a:p>
            <a:pPr>
              <a:buFont typeface="Wingdings" pitchFamily="2" charset="2"/>
              <a:buChar char="§"/>
            </a:pPr>
            <a:r>
              <a:rPr lang="en-US" sz="3000" dirty="0" smtClean="0">
                <a:latin typeface="Arial" pitchFamily="34" charset="0"/>
                <a:cs typeface="Arial" pitchFamily="34" charset="0"/>
              </a:rPr>
              <a:t>A </a:t>
            </a:r>
            <a:r>
              <a:rPr lang="en-US" sz="3000" b="1" u="sng" dirty="0" smtClean="0">
                <a:latin typeface="Arial" pitchFamily="34" charset="0"/>
                <a:cs typeface="Arial" pitchFamily="34" charset="0"/>
              </a:rPr>
              <a:t>copyright</a:t>
            </a:r>
            <a:r>
              <a:rPr lang="en-US" sz="3000" dirty="0" smtClean="0">
                <a:latin typeface="Arial" pitchFamily="34" charset="0"/>
                <a:cs typeface="Arial" pitchFamily="34" charset="0"/>
              </a:rPr>
              <a:t> is the legal protection of a creator’s intellectual property or products.</a:t>
            </a:r>
          </a:p>
          <a:p>
            <a:pPr>
              <a:buFont typeface="Wingdings" pitchFamily="2" charset="2"/>
              <a:buChar char="§"/>
            </a:pPr>
            <a:r>
              <a:rPr lang="en-US" sz="3000" dirty="0" smtClean="0">
                <a:latin typeface="Arial" pitchFamily="34" charset="0"/>
                <a:cs typeface="Arial" pitchFamily="34" charset="0"/>
              </a:rPr>
              <a:t>A copyright is valid for the </a:t>
            </a:r>
            <a:r>
              <a:rPr lang="en-US" sz="3000" b="1" u="sng" dirty="0" smtClean="0">
                <a:latin typeface="Arial" pitchFamily="34" charset="0"/>
                <a:cs typeface="Arial" pitchFamily="34" charset="0"/>
              </a:rPr>
              <a:t>life</a:t>
            </a:r>
            <a:r>
              <a:rPr lang="en-US" sz="3000" dirty="0" smtClean="0">
                <a:latin typeface="Arial" pitchFamily="34" charset="0"/>
                <a:cs typeface="Arial" pitchFamily="34" charset="0"/>
              </a:rPr>
              <a:t> of the owner plus </a:t>
            </a:r>
            <a:r>
              <a:rPr lang="en-US" sz="3000" b="1" u="sng" dirty="0" smtClean="0">
                <a:latin typeface="Arial" pitchFamily="34" charset="0"/>
                <a:cs typeface="Arial" pitchFamily="34" charset="0"/>
              </a:rPr>
              <a:t>70</a:t>
            </a:r>
            <a:r>
              <a:rPr lang="en-US" sz="3000" dirty="0" smtClean="0">
                <a:latin typeface="Arial" pitchFamily="34" charset="0"/>
                <a:cs typeface="Arial" pitchFamily="34" charset="0"/>
              </a:rPr>
              <a:t> years. </a:t>
            </a:r>
          </a:p>
          <a:p>
            <a:pPr>
              <a:buFont typeface="Wingdings" pitchFamily="2" charset="2"/>
              <a:buChar char="§"/>
            </a:pPr>
            <a:r>
              <a:rPr lang="en-US" sz="3000" dirty="0" smtClean="0">
                <a:latin typeface="Arial" pitchFamily="34" charset="0"/>
                <a:cs typeface="Arial" pitchFamily="34" charset="0"/>
              </a:rPr>
              <a:t> When the period of copyright protection has ended, the written document, musical composition, book, picture, or other creative work is in the public domain. </a:t>
            </a:r>
          </a:p>
          <a:p>
            <a:pPr>
              <a:buFont typeface="Wingdings" pitchFamily="2" charset="2"/>
              <a:buChar char="§"/>
            </a:pPr>
            <a:r>
              <a:rPr lang="en-US" sz="3000" dirty="0" smtClean="0">
                <a:latin typeface="Arial" pitchFamily="34" charset="0"/>
                <a:cs typeface="Arial" pitchFamily="34" charset="0"/>
              </a:rPr>
              <a:t>Being in the </a:t>
            </a:r>
            <a:r>
              <a:rPr lang="en-US" sz="3000" b="1" u="sng" dirty="0" smtClean="0">
                <a:latin typeface="Arial" pitchFamily="34" charset="0"/>
                <a:cs typeface="Arial" pitchFamily="34" charset="0"/>
              </a:rPr>
              <a:t>public domain</a:t>
            </a:r>
            <a:r>
              <a:rPr lang="en-US" sz="3000" dirty="0" smtClean="0">
                <a:latin typeface="Arial" pitchFamily="34" charset="0"/>
                <a:cs typeface="Arial" pitchFamily="34" charset="0"/>
              </a:rPr>
              <a:t> means that no one owns a copyright to the work, and everyone is free to copy, use and change them without having to ask for permission or pay the owner</a:t>
            </a:r>
            <a:r>
              <a:rPr lang="en-US" sz="32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6191</TotalTime>
  <Words>1300</Words>
  <Application>Microsoft Office PowerPoint</Application>
  <PresentationFormat>On-screen Show (4:3)</PresentationFormat>
  <Paragraphs>110</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Consolas</vt:lpstr>
      <vt:lpstr>Corbel</vt:lpstr>
      <vt:lpstr>Wingdings</vt:lpstr>
      <vt:lpstr>Wingdings 2</vt:lpstr>
      <vt:lpstr>Wingdings 3</vt:lpstr>
      <vt:lpstr>Metro</vt:lpstr>
      <vt:lpstr>Sports &amp; Entertainment Marketing</vt:lpstr>
      <vt:lpstr>The Pepsi Cola Company Partners With the National Football League</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The Intellectual Property of Dead Celebrities</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Legal Aspects of Sports &amp; Entertainment</vt:lpstr>
      <vt:lpstr>Copyright Piracy</vt:lpstr>
      <vt:lpstr>Fighting Piracy</vt:lpstr>
      <vt:lpstr>The Stop Online Piracy Act</vt:lpstr>
      <vt:lpstr>Merchandising</vt:lpstr>
      <vt:lpstr>Merchandising Cont.</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Dorman</dc:creator>
  <cp:lastModifiedBy>Jocelyn Crabtree</cp:lastModifiedBy>
  <cp:revision>95</cp:revision>
  <dcterms:created xsi:type="dcterms:W3CDTF">2012-06-08T21:25:03Z</dcterms:created>
  <dcterms:modified xsi:type="dcterms:W3CDTF">2015-03-02T05:03:29Z</dcterms:modified>
</cp:coreProperties>
</file>