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5"/>
  </p:notesMasterIdLst>
  <p:sldIdLst>
    <p:sldId id="256" r:id="rId2"/>
    <p:sldId id="262" r:id="rId3"/>
    <p:sldId id="263" r:id="rId4"/>
    <p:sldId id="269" r:id="rId5"/>
    <p:sldId id="266" r:id="rId6"/>
    <p:sldId id="290" r:id="rId7"/>
    <p:sldId id="291" r:id="rId8"/>
    <p:sldId id="264" r:id="rId9"/>
    <p:sldId id="289" r:id="rId10"/>
    <p:sldId id="292" r:id="rId11"/>
    <p:sldId id="293" r:id="rId12"/>
    <p:sldId id="294" r:id="rId13"/>
    <p:sldId id="267" r:id="rId14"/>
    <p:sldId id="268" r:id="rId15"/>
    <p:sldId id="257" r:id="rId16"/>
    <p:sldId id="258" r:id="rId17"/>
    <p:sldId id="259" r:id="rId18"/>
    <p:sldId id="260" r:id="rId19"/>
    <p:sldId id="261" r:id="rId20"/>
    <p:sldId id="295" r:id="rId21"/>
    <p:sldId id="296" r:id="rId22"/>
    <p:sldId id="265" r:id="rId23"/>
    <p:sldId id="297" r:id="rId24"/>
    <p:sldId id="270" r:id="rId25"/>
    <p:sldId id="273" r:id="rId26"/>
    <p:sldId id="271" r:id="rId27"/>
    <p:sldId id="274" r:id="rId28"/>
    <p:sldId id="275" r:id="rId29"/>
    <p:sldId id="276" r:id="rId30"/>
    <p:sldId id="272" r:id="rId31"/>
    <p:sldId id="277" r:id="rId32"/>
    <p:sldId id="278"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413D0-28C4-4AB5-9E1B-CBD23B986FCD}"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850B0-B606-4314-A1F9-9AA8584EF42C}" type="slidenum">
              <a:rPr lang="en-US" smtClean="0"/>
              <a:t>‹#›</a:t>
            </a:fld>
            <a:endParaRPr lang="en-US"/>
          </a:p>
        </p:txBody>
      </p:sp>
    </p:spTree>
    <p:extLst>
      <p:ext uri="{BB962C8B-B14F-4D97-AF65-F5344CB8AC3E}">
        <p14:creationId xmlns:p14="http://schemas.microsoft.com/office/powerpoint/2010/main" val="2048585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5013" indent="-282575">
              <a:spcBef>
                <a:spcPct val="30000"/>
              </a:spcBef>
              <a:defRPr sz="1200">
                <a:solidFill>
                  <a:schemeClr val="tx1"/>
                </a:solidFill>
                <a:latin typeface="Calibri" panose="020F0502020204030204" pitchFamily="34" charset="0"/>
              </a:defRPr>
            </a:lvl2pPr>
            <a:lvl3pPr marL="1131888" indent="-225425">
              <a:spcBef>
                <a:spcPct val="30000"/>
              </a:spcBef>
              <a:defRPr sz="1200">
                <a:solidFill>
                  <a:schemeClr val="tx1"/>
                </a:solidFill>
                <a:latin typeface="Calibri" panose="020F0502020204030204" pitchFamily="34" charset="0"/>
              </a:defRPr>
            </a:lvl3pPr>
            <a:lvl4pPr marL="1584325" indent="-225425">
              <a:spcBef>
                <a:spcPct val="30000"/>
              </a:spcBef>
              <a:defRPr sz="1200">
                <a:solidFill>
                  <a:schemeClr val="tx1"/>
                </a:solidFill>
                <a:latin typeface="Calibri" panose="020F0502020204030204" pitchFamily="34" charset="0"/>
              </a:defRPr>
            </a:lvl4pPr>
            <a:lvl5pPr marL="2036763" indent="-225425">
              <a:spcBef>
                <a:spcPct val="30000"/>
              </a:spcBef>
              <a:defRPr sz="1200">
                <a:solidFill>
                  <a:schemeClr val="tx1"/>
                </a:solidFill>
                <a:latin typeface="Calibri" panose="020F0502020204030204" pitchFamily="34" charset="0"/>
              </a:defRPr>
            </a:lvl5pPr>
            <a:lvl6pPr marL="2493963" indent="-225425" eaLnBrk="0" fontAlgn="base" hangingPunct="0">
              <a:spcBef>
                <a:spcPct val="30000"/>
              </a:spcBef>
              <a:spcAft>
                <a:spcPct val="0"/>
              </a:spcAft>
              <a:defRPr sz="1200">
                <a:solidFill>
                  <a:schemeClr val="tx1"/>
                </a:solidFill>
                <a:latin typeface="Calibri" panose="020F0502020204030204" pitchFamily="34" charset="0"/>
              </a:defRPr>
            </a:lvl6pPr>
            <a:lvl7pPr marL="2951163" indent="-225425" eaLnBrk="0" fontAlgn="base" hangingPunct="0">
              <a:spcBef>
                <a:spcPct val="30000"/>
              </a:spcBef>
              <a:spcAft>
                <a:spcPct val="0"/>
              </a:spcAft>
              <a:defRPr sz="1200">
                <a:solidFill>
                  <a:schemeClr val="tx1"/>
                </a:solidFill>
                <a:latin typeface="Calibri" panose="020F0502020204030204" pitchFamily="34" charset="0"/>
              </a:defRPr>
            </a:lvl7pPr>
            <a:lvl8pPr marL="3408363" indent="-225425" eaLnBrk="0" fontAlgn="base" hangingPunct="0">
              <a:spcBef>
                <a:spcPct val="30000"/>
              </a:spcBef>
              <a:spcAft>
                <a:spcPct val="0"/>
              </a:spcAft>
              <a:defRPr sz="1200">
                <a:solidFill>
                  <a:schemeClr val="tx1"/>
                </a:solidFill>
                <a:latin typeface="Calibri" panose="020F0502020204030204" pitchFamily="34" charset="0"/>
              </a:defRPr>
            </a:lvl8pPr>
            <a:lvl9pPr marL="3865563"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9EF379-5A63-4492-B6CD-AC9BB5892C4F}" type="slidenum">
              <a:rPr lang="en-US" altLang="en-US" smtClean="0">
                <a:latin typeface="Arial" panose="020B0604020202020204" pitchFamily="34" charset="0"/>
              </a:rPr>
              <a:pPr>
                <a:spcBef>
                  <a:spcPct val="0"/>
                </a:spcBef>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254226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5013" indent="-282575">
              <a:spcBef>
                <a:spcPct val="30000"/>
              </a:spcBef>
              <a:defRPr sz="1200">
                <a:solidFill>
                  <a:schemeClr val="tx1"/>
                </a:solidFill>
                <a:latin typeface="Calibri" panose="020F0502020204030204" pitchFamily="34" charset="0"/>
              </a:defRPr>
            </a:lvl2pPr>
            <a:lvl3pPr marL="1131888" indent="-225425">
              <a:spcBef>
                <a:spcPct val="30000"/>
              </a:spcBef>
              <a:defRPr sz="1200">
                <a:solidFill>
                  <a:schemeClr val="tx1"/>
                </a:solidFill>
                <a:latin typeface="Calibri" panose="020F0502020204030204" pitchFamily="34" charset="0"/>
              </a:defRPr>
            </a:lvl3pPr>
            <a:lvl4pPr marL="1584325" indent="-225425">
              <a:spcBef>
                <a:spcPct val="30000"/>
              </a:spcBef>
              <a:defRPr sz="1200">
                <a:solidFill>
                  <a:schemeClr val="tx1"/>
                </a:solidFill>
                <a:latin typeface="Calibri" panose="020F0502020204030204" pitchFamily="34" charset="0"/>
              </a:defRPr>
            </a:lvl4pPr>
            <a:lvl5pPr marL="2036763" indent="-225425">
              <a:spcBef>
                <a:spcPct val="30000"/>
              </a:spcBef>
              <a:defRPr sz="1200">
                <a:solidFill>
                  <a:schemeClr val="tx1"/>
                </a:solidFill>
                <a:latin typeface="Calibri" panose="020F0502020204030204" pitchFamily="34" charset="0"/>
              </a:defRPr>
            </a:lvl5pPr>
            <a:lvl6pPr marL="2493963" indent="-225425" eaLnBrk="0" fontAlgn="base" hangingPunct="0">
              <a:spcBef>
                <a:spcPct val="30000"/>
              </a:spcBef>
              <a:spcAft>
                <a:spcPct val="0"/>
              </a:spcAft>
              <a:defRPr sz="1200">
                <a:solidFill>
                  <a:schemeClr val="tx1"/>
                </a:solidFill>
                <a:latin typeface="Calibri" panose="020F0502020204030204" pitchFamily="34" charset="0"/>
              </a:defRPr>
            </a:lvl6pPr>
            <a:lvl7pPr marL="2951163" indent="-225425" eaLnBrk="0" fontAlgn="base" hangingPunct="0">
              <a:spcBef>
                <a:spcPct val="30000"/>
              </a:spcBef>
              <a:spcAft>
                <a:spcPct val="0"/>
              </a:spcAft>
              <a:defRPr sz="1200">
                <a:solidFill>
                  <a:schemeClr val="tx1"/>
                </a:solidFill>
                <a:latin typeface="Calibri" panose="020F0502020204030204" pitchFamily="34" charset="0"/>
              </a:defRPr>
            </a:lvl7pPr>
            <a:lvl8pPr marL="3408363" indent="-225425" eaLnBrk="0" fontAlgn="base" hangingPunct="0">
              <a:spcBef>
                <a:spcPct val="30000"/>
              </a:spcBef>
              <a:spcAft>
                <a:spcPct val="0"/>
              </a:spcAft>
              <a:defRPr sz="1200">
                <a:solidFill>
                  <a:schemeClr val="tx1"/>
                </a:solidFill>
                <a:latin typeface="Calibri" panose="020F0502020204030204" pitchFamily="34" charset="0"/>
              </a:defRPr>
            </a:lvl8pPr>
            <a:lvl9pPr marL="3865563"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7C6C25-B82A-4273-8F67-CE3A076D6876}" type="slidenum">
              <a:rPr lang="en-US" altLang="en-US" smtClean="0">
                <a:latin typeface="Arial" panose="020B0604020202020204" pitchFamily="34" charset="0"/>
              </a:rPr>
              <a:pPr>
                <a:spcBef>
                  <a:spcPct val="0"/>
                </a:spcBef>
              </a:pPr>
              <a:t>18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861177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5013" indent="-282575">
              <a:spcBef>
                <a:spcPct val="30000"/>
              </a:spcBef>
              <a:defRPr sz="1200">
                <a:solidFill>
                  <a:schemeClr val="tx1"/>
                </a:solidFill>
                <a:latin typeface="Calibri" panose="020F0502020204030204" pitchFamily="34" charset="0"/>
              </a:defRPr>
            </a:lvl2pPr>
            <a:lvl3pPr marL="1131888" indent="-225425">
              <a:spcBef>
                <a:spcPct val="30000"/>
              </a:spcBef>
              <a:defRPr sz="1200">
                <a:solidFill>
                  <a:schemeClr val="tx1"/>
                </a:solidFill>
                <a:latin typeface="Calibri" panose="020F0502020204030204" pitchFamily="34" charset="0"/>
              </a:defRPr>
            </a:lvl3pPr>
            <a:lvl4pPr marL="1584325" indent="-225425">
              <a:spcBef>
                <a:spcPct val="30000"/>
              </a:spcBef>
              <a:defRPr sz="1200">
                <a:solidFill>
                  <a:schemeClr val="tx1"/>
                </a:solidFill>
                <a:latin typeface="Calibri" panose="020F0502020204030204" pitchFamily="34" charset="0"/>
              </a:defRPr>
            </a:lvl4pPr>
            <a:lvl5pPr marL="2036763" indent="-225425">
              <a:spcBef>
                <a:spcPct val="30000"/>
              </a:spcBef>
              <a:defRPr sz="1200">
                <a:solidFill>
                  <a:schemeClr val="tx1"/>
                </a:solidFill>
                <a:latin typeface="Calibri" panose="020F0502020204030204" pitchFamily="34" charset="0"/>
              </a:defRPr>
            </a:lvl5pPr>
            <a:lvl6pPr marL="2493963" indent="-225425" eaLnBrk="0" fontAlgn="base" hangingPunct="0">
              <a:spcBef>
                <a:spcPct val="30000"/>
              </a:spcBef>
              <a:spcAft>
                <a:spcPct val="0"/>
              </a:spcAft>
              <a:defRPr sz="1200">
                <a:solidFill>
                  <a:schemeClr val="tx1"/>
                </a:solidFill>
                <a:latin typeface="Calibri" panose="020F0502020204030204" pitchFamily="34" charset="0"/>
              </a:defRPr>
            </a:lvl6pPr>
            <a:lvl7pPr marL="2951163" indent="-225425" eaLnBrk="0" fontAlgn="base" hangingPunct="0">
              <a:spcBef>
                <a:spcPct val="30000"/>
              </a:spcBef>
              <a:spcAft>
                <a:spcPct val="0"/>
              </a:spcAft>
              <a:defRPr sz="1200">
                <a:solidFill>
                  <a:schemeClr val="tx1"/>
                </a:solidFill>
                <a:latin typeface="Calibri" panose="020F0502020204030204" pitchFamily="34" charset="0"/>
              </a:defRPr>
            </a:lvl7pPr>
            <a:lvl8pPr marL="3408363" indent="-225425" eaLnBrk="0" fontAlgn="base" hangingPunct="0">
              <a:spcBef>
                <a:spcPct val="30000"/>
              </a:spcBef>
              <a:spcAft>
                <a:spcPct val="0"/>
              </a:spcAft>
              <a:defRPr sz="1200">
                <a:solidFill>
                  <a:schemeClr val="tx1"/>
                </a:solidFill>
                <a:latin typeface="Calibri" panose="020F0502020204030204" pitchFamily="34" charset="0"/>
              </a:defRPr>
            </a:lvl8pPr>
            <a:lvl9pPr marL="3865563"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17A5BF-57D0-4E8A-AE14-C3DBDCC3E069}" type="slidenum">
              <a:rPr lang="en-US" altLang="en-US" smtClean="0">
                <a:latin typeface="Arial" panose="020B0604020202020204" pitchFamily="34" charset="0"/>
              </a:rPr>
              <a:pPr>
                <a:spcBef>
                  <a:spcPct val="0"/>
                </a:spcBef>
              </a:pPr>
              <a:t>19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622202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5512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57031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3849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5013" indent="-282575">
              <a:spcBef>
                <a:spcPct val="30000"/>
              </a:spcBef>
              <a:defRPr sz="1200">
                <a:solidFill>
                  <a:schemeClr val="tx1"/>
                </a:solidFill>
                <a:latin typeface="Calibri" panose="020F0502020204030204" pitchFamily="34" charset="0"/>
              </a:defRPr>
            </a:lvl2pPr>
            <a:lvl3pPr marL="1131888" indent="-225425">
              <a:spcBef>
                <a:spcPct val="30000"/>
              </a:spcBef>
              <a:defRPr sz="1200">
                <a:solidFill>
                  <a:schemeClr val="tx1"/>
                </a:solidFill>
                <a:latin typeface="Calibri" panose="020F0502020204030204" pitchFamily="34" charset="0"/>
              </a:defRPr>
            </a:lvl3pPr>
            <a:lvl4pPr marL="1584325" indent="-225425">
              <a:spcBef>
                <a:spcPct val="30000"/>
              </a:spcBef>
              <a:defRPr sz="1200">
                <a:solidFill>
                  <a:schemeClr val="tx1"/>
                </a:solidFill>
                <a:latin typeface="Calibri" panose="020F0502020204030204" pitchFamily="34" charset="0"/>
              </a:defRPr>
            </a:lvl4pPr>
            <a:lvl5pPr marL="2036763" indent="-225425">
              <a:spcBef>
                <a:spcPct val="30000"/>
              </a:spcBef>
              <a:defRPr sz="1200">
                <a:solidFill>
                  <a:schemeClr val="tx1"/>
                </a:solidFill>
                <a:latin typeface="Calibri" panose="020F0502020204030204" pitchFamily="34" charset="0"/>
              </a:defRPr>
            </a:lvl5pPr>
            <a:lvl6pPr marL="2493963" indent="-225425" eaLnBrk="0" fontAlgn="base" hangingPunct="0">
              <a:spcBef>
                <a:spcPct val="30000"/>
              </a:spcBef>
              <a:spcAft>
                <a:spcPct val="0"/>
              </a:spcAft>
              <a:defRPr sz="1200">
                <a:solidFill>
                  <a:schemeClr val="tx1"/>
                </a:solidFill>
                <a:latin typeface="Calibri" panose="020F0502020204030204" pitchFamily="34" charset="0"/>
              </a:defRPr>
            </a:lvl6pPr>
            <a:lvl7pPr marL="2951163" indent="-225425" eaLnBrk="0" fontAlgn="base" hangingPunct="0">
              <a:spcBef>
                <a:spcPct val="30000"/>
              </a:spcBef>
              <a:spcAft>
                <a:spcPct val="0"/>
              </a:spcAft>
              <a:defRPr sz="1200">
                <a:solidFill>
                  <a:schemeClr val="tx1"/>
                </a:solidFill>
                <a:latin typeface="Calibri" panose="020F0502020204030204" pitchFamily="34" charset="0"/>
              </a:defRPr>
            </a:lvl7pPr>
            <a:lvl8pPr marL="3408363" indent="-225425" eaLnBrk="0" fontAlgn="base" hangingPunct="0">
              <a:spcBef>
                <a:spcPct val="30000"/>
              </a:spcBef>
              <a:spcAft>
                <a:spcPct val="0"/>
              </a:spcAft>
              <a:defRPr sz="1200">
                <a:solidFill>
                  <a:schemeClr val="tx1"/>
                </a:solidFill>
                <a:latin typeface="Calibri" panose="020F0502020204030204" pitchFamily="34" charset="0"/>
              </a:defRPr>
            </a:lvl8pPr>
            <a:lvl9pPr marL="3865563"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D13587-FA5F-4CA9-B330-0A48046F0A86}"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89452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2620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599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5379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4919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89858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4004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5013" indent="-282575">
              <a:spcBef>
                <a:spcPct val="30000"/>
              </a:spcBef>
              <a:defRPr sz="1200">
                <a:solidFill>
                  <a:schemeClr val="tx1"/>
                </a:solidFill>
                <a:latin typeface="Calibri" panose="020F0502020204030204" pitchFamily="34" charset="0"/>
              </a:defRPr>
            </a:lvl2pPr>
            <a:lvl3pPr marL="1131888" indent="-225425">
              <a:spcBef>
                <a:spcPct val="30000"/>
              </a:spcBef>
              <a:defRPr sz="1200">
                <a:solidFill>
                  <a:schemeClr val="tx1"/>
                </a:solidFill>
                <a:latin typeface="Calibri" panose="020F0502020204030204" pitchFamily="34" charset="0"/>
              </a:defRPr>
            </a:lvl3pPr>
            <a:lvl4pPr marL="1584325" indent="-225425">
              <a:spcBef>
                <a:spcPct val="30000"/>
              </a:spcBef>
              <a:defRPr sz="1200">
                <a:solidFill>
                  <a:schemeClr val="tx1"/>
                </a:solidFill>
                <a:latin typeface="Calibri" panose="020F0502020204030204" pitchFamily="34" charset="0"/>
              </a:defRPr>
            </a:lvl4pPr>
            <a:lvl5pPr marL="2036763" indent="-225425">
              <a:spcBef>
                <a:spcPct val="30000"/>
              </a:spcBef>
              <a:defRPr sz="1200">
                <a:solidFill>
                  <a:schemeClr val="tx1"/>
                </a:solidFill>
                <a:latin typeface="Calibri" panose="020F0502020204030204" pitchFamily="34" charset="0"/>
              </a:defRPr>
            </a:lvl5pPr>
            <a:lvl6pPr marL="2493963" indent="-225425" eaLnBrk="0" fontAlgn="base" hangingPunct="0">
              <a:spcBef>
                <a:spcPct val="30000"/>
              </a:spcBef>
              <a:spcAft>
                <a:spcPct val="0"/>
              </a:spcAft>
              <a:defRPr sz="1200">
                <a:solidFill>
                  <a:schemeClr val="tx1"/>
                </a:solidFill>
                <a:latin typeface="Calibri" panose="020F0502020204030204" pitchFamily="34" charset="0"/>
              </a:defRPr>
            </a:lvl6pPr>
            <a:lvl7pPr marL="2951163" indent="-225425" eaLnBrk="0" fontAlgn="base" hangingPunct="0">
              <a:spcBef>
                <a:spcPct val="30000"/>
              </a:spcBef>
              <a:spcAft>
                <a:spcPct val="0"/>
              </a:spcAft>
              <a:defRPr sz="1200">
                <a:solidFill>
                  <a:schemeClr val="tx1"/>
                </a:solidFill>
                <a:latin typeface="Calibri" panose="020F0502020204030204" pitchFamily="34" charset="0"/>
              </a:defRPr>
            </a:lvl7pPr>
            <a:lvl8pPr marL="3408363" indent="-225425" eaLnBrk="0" fontAlgn="base" hangingPunct="0">
              <a:spcBef>
                <a:spcPct val="30000"/>
              </a:spcBef>
              <a:spcAft>
                <a:spcPct val="0"/>
              </a:spcAft>
              <a:defRPr sz="1200">
                <a:solidFill>
                  <a:schemeClr val="tx1"/>
                </a:solidFill>
                <a:latin typeface="Calibri" panose="020F0502020204030204" pitchFamily="34" charset="0"/>
              </a:defRPr>
            </a:lvl8pPr>
            <a:lvl9pPr marL="3865563"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13F47D-41E2-4EEC-AAA9-D2EC8BF778FD}" type="slidenum">
              <a:rPr lang="en-US" altLang="en-US" smtClean="0">
                <a:latin typeface="Arial" panose="020B0604020202020204" pitchFamily="34" charset="0"/>
              </a:rPr>
              <a:pPr>
                <a:spcBef>
                  <a:spcPct val="0"/>
                </a:spcBef>
              </a:pPr>
              <a:t>17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30603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6727600"/>
            <a:ext cx="12192000" cy="1304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a:p>
        </p:txBody>
      </p:sp>
      <p:sp>
        <p:nvSpPr>
          <p:cNvPr id="21" name="Shape 21"/>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62133"/>
            <a:ext cx="11360800" cy="452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44486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10/31/2016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10/31/2016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10/31/2016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10/31/2016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10/31/2016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10/31/2016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10/31/2016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10/31/2016</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 id="2147483860"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onster.com/career-advice/article/interview-tell-me-about-yourself"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ydvg6IgfcdA"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mSILLx1m5ks"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jpg"/><Relationship Id="rId10" Type="http://schemas.openxmlformats.org/officeDocument/2006/relationships/image" Target="../media/image36.jpg"/><Relationship Id="rId4" Type="http://schemas.openxmlformats.org/officeDocument/2006/relationships/image" Target="../media/image30.jpg"/><Relationship Id="rId9" Type="http://schemas.openxmlformats.org/officeDocument/2006/relationships/image" Target="../media/image3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admitspit.wordpress.com/2006/09/23/tell-me-about-yourself-interview-samples/"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hyperlink" Target="https://collegegrad.com/tough-interview-questions/what-are-your-short-term-goals" TargetMode="External"/><Relationship Id="rId5" Type="http://schemas.openxmlformats.org/officeDocument/2006/relationships/hyperlink" Target="http://oureverydaylife.com/difference-between-short-term-goals-long-term-goals-high-school-students-14923.html" TargetMode="External"/><Relationship Id="rId4" Type="http://schemas.openxmlformats.org/officeDocument/2006/relationships/hyperlink" Target="http://www.binghamton.edu/ccpd/students/undergraduate/resumes-cover-letters-interviews/explaining-strengths-and-weaknesse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tudents.linkedin.com/content/dam/students/global/en_US/site/img/StudentPublishMicroSite/pdfs/LNK_MM_JobSeeker_eBook_StudentEdition_Sec3_FINAL.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youtube.com/watch?v=S1ucmfPOBV8" TargetMode="External"/><Relationship Id="rId1" Type="http://schemas.openxmlformats.org/officeDocument/2006/relationships/slideLayout" Target="../slideLayouts/slideLayout7.xml"/><Relationship Id="rId4" Type="http://schemas.openxmlformats.org/officeDocument/2006/relationships/hyperlink" Target="https://www.youtube.com/watch?v=S1ucmfPOBV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Interview Fair Preparation</a:t>
            </a:r>
            <a:endParaRPr lang="en-US" dirty="0"/>
          </a:p>
        </p:txBody>
      </p:sp>
      <p:sp>
        <p:nvSpPr>
          <p:cNvPr id="3" name="Subtitle 2"/>
          <p:cNvSpPr>
            <a:spLocks noGrp="1"/>
          </p:cNvSpPr>
          <p:nvPr>
            <p:ph type="subTitle" idx="1"/>
          </p:nvPr>
        </p:nvSpPr>
        <p:spPr/>
        <p:txBody>
          <a:bodyPr/>
          <a:lstStyle/>
          <a:p>
            <a:r>
              <a:rPr lang="en-US" dirty="0" smtClean="0"/>
              <a:t>Take Charge</a:t>
            </a:r>
          </a:p>
          <a:p>
            <a:r>
              <a:rPr lang="en-US" dirty="0" smtClean="0"/>
              <a:t>Lincoln Northeast High School</a:t>
            </a:r>
            <a:endParaRPr lang="en-US" dirty="0"/>
          </a:p>
        </p:txBody>
      </p:sp>
    </p:spTree>
    <p:extLst>
      <p:ext uri="{BB962C8B-B14F-4D97-AF65-F5344CB8AC3E}">
        <p14:creationId xmlns:p14="http://schemas.microsoft.com/office/powerpoint/2010/main" val="2906106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15600" y="379533"/>
            <a:ext cx="11360800" cy="1031600"/>
          </a:xfrm>
          <a:prstGeom prst="rect">
            <a:avLst/>
          </a:prstGeom>
        </p:spPr>
        <p:txBody>
          <a:bodyPr vert="horz" lIns="121900" tIns="121900" rIns="121900" bIns="121900" rtlCol="0" anchor="t" anchorCtr="0">
            <a:noAutofit/>
          </a:bodyPr>
          <a:lstStyle/>
          <a:p>
            <a:r>
              <a:rPr lang="en" b="1" dirty="0"/>
              <a:t>Question #</a:t>
            </a:r>
            <a:r>
              <a:rPr lang="en" b="1" dirty="0" smtClean="0"/>
              <a:t>1: </a:t>
            </a:r>
            <a:r>
              <a:rPr lang="en" b="1" dirty="0"/>
              <a:t>Tell me about yourself.</a:t>
            </a:r>
          </a:p>
        </p:txBody>
      </p:sp>
      <p:sp>
        <p:nvSpPr>
          <p:cNvPr id="77" name="Shape 77"/>
          <p:cNvSpPr txBox="1">
            <a:spLocks noGrp="1"/>
          </p:cNvSpPr>
          <p:nvPr>
            <p:ph type="body" idx="1"/>
          </p:nvPr>
        </p:nvSpPr>
        <p:spPr>
          <a:xfrm>
            <a:off x="415600" y="1411133"/>
            <a:ext cx="11360800" cy="4680800"/>
          </a:xfrm>
          <a:prstGeom prst="rect">
            <a:avLst/>
          </a:prstGeom>
        </p:spPr>
        <p:txBody>
          <a:bodyPr vert="horz" lIns="121900" tIns="121900" rIns="121900" bIns="121900" rtlCol="0" anchor="t" anchorCtr="0">
            <a:noAutofit/>
          </a:bodyPr>
          <a:lstStyle/>
          <a:p>
            <a:pPr algn="ctr">
              <a:buNone/>
            </a:pPr>
            <a:r>
              <a:rPr lang="en" sz="2667" b="1" u="sng" dirty="0"/>
              <a:t>This will most likely be your first question</a:t>
            </a:r>
            <a:r>
              <a:rPr lang="en" sz="2667" dirty="0"/>
              <a:t>.</a:t>
            </a:r>
          </a:p>
          <a:p>
            <a:pPr>
              <a:spcAft>
                <a:spcPts val="0"/>
              </a:spcAft>
              <a:buNone/>
            </a:pPr>
            <a:r>
              <a:rPr lang="en" dirty="0"/>
              <a:t>Video:</a:t>
            </a:r>
            <a:r>
              <a:rPr lang="en" sz="1600" dirty="0"/>
              <a:t> </a:t>
            </a:r>
            <a:r>
              <a:rPr lang="en" sz="1600" u="sng" dirty="0">
                <a:solidFill>
                  <a:srgbClr val="1155CC"/>
                </a:solidFill>
                <a:latin typeface="Arial"/>
                <a:ea typeface="Arial"/>
                <a:cs typeface="Arial"/>
                <a:sym typeface="Arial"/>
                <a:hlinkClick r:id="rId3"/>
              </a:rPr>
              <a:t>https://www.monster.com/career-advice/article/interview-tell-me-about-yourself</a:t>
            </a:r>
          </a:p>
          <a:p>
            <a:pPr>
              <a:spcAft>
                <a:spcPts val="0"/>
              </a:spcAft>
              <a:buNone/>
            </a:pPr>
            <a:endParaRPr sz="1600" dirty="0">
              <a:latin typeface="Arial"/>
              <a:ea typeface="Arial"/>
              <a:cs typeface="Arial"/>
              <a:sym typeface="Arial"/>
            </a:endParaRPr>
          </a:p>
          <a:p>
            <a:pPr>
              <a:spcAft>
                <a:spcPts val="0"/>
              </a:spcAft>
              <a:buNone/>
            </a:pPr>
            <a:r>
              <a:rPr lang="en" dirty="0">
                <a:latin typeface="Arial"/>
                <a:ea typeface="Arial"/>
                <a:cs typeface="Arial"/>
                <a:sym typeface="Arial"/>
              </a:rPr>
              <a:t>Sample answer: </a:t>
            </a:r>
          </a:p>
          <a:p>
            <a:pPr>
              <a:spcAft>
                <a:spcPts val="0"/>
              </a:spcAft>
              <a:buNone/>
            </a:pPr>
            <a:r>
              <a:rPr lang="en" dirty="0" smtClean="0">
                <a:latin typeface="Arial"/>
                <a:ea typeface="Arial"/>
                <a:cs typeface="Arial"/>
                <a:sym typeface="Arial"/>
              </a:rPr>
              <a:t>	I </a:t>
            </a:r>
            <a:r>
              <a:rPr lang="en" dirty="0">
                <a:latin typeface="Arial"/>
                <a:ea typeface="Arial"/>
                <a:cs typeface="Arial"/>
                <a:sym typeface="Arial"/>
              </a:rPr>
              <a:t>am a senior at Lincoln </a:t>
            </a:r>
            <a:r>
              <a:rPr lang="en" dirty="0" smtClean="0">
                <a:latin typeface="Arial"/>
                <a:ea typeface="Arial"/>
                <a:cs typeface="Arial"/>
                <a:sym typeface="Arial"/>
              </a:rPr>
              <a:t>Northeast </a:t>
            </a:r>
            <a:r>
              <a:rPr lang="en" dirty="0">
                <a:latin typeface="Arial"/>
                <a:ea typeface="Arial"/>
                <a:cs typeface="Arial"/>
                <a:sym typeface="Arial"/>
              </a:rPr>
              <a:t>High School. I am involved in Student Council, volleyball, club volleyball, and FCCLA. I have been on high honor roll since I was a freshman. I am currently taking college courses through Southeast Community College. I am a very motivated individual and I have a very strong work ethic. My goal is to become a Dietitian and I plan on attending Northwest Missouri State in Maryville, Missouri in the fall.</a:t>
            </a:r>
          </a:p>
          <a:p>
            <a:pPr>
              <a:spcAft>
                <a:spcPts val="0"/>
              </a:spcAft>
              <a:buNone/>
            </a:pPr>
            <a:endParaRPr dirty="0">
              <a:latin typeface="Arial"/>
              <a:ea typeface="Arial"/>
              <a:cs typeface="Arial"/>
              <a:sym typeface="Arial"/>
            </a:endParaRPr>
          </a:p>
          <a:p>
            <a:pPr>
              <a:spcAft>
                <a:spcPts val="0"/>
              </a:spcAft>
              <a:buNone/>
            </a:pPr>
            <a:endParaRPr sz="3200" dirty="0">
              <a:latin typeface="Arial"/>
              <a:ea typeface="Arial"/>
              <a:cs typeface="Arial"/>
              <a:sym typeface="Arial"/>
            </a:endParaRPr>
          </a:p>
          <a:p>
            <a:pPr>
              <a:spcAft>
                <a:spcPts val="0"/>
              </a:spcAft>
              <a:buNone/>
            </a:pPr>
            <a:endParaRPr sz="1600" dirty="0">
              <a:latin typeface="Arial"/>
              <a:ea typeface="Arial"/>
              <a:cs typeface="Arial"/>
              <a:sym typeface="Arial"/>
            </a:endParaRPr>
          </a:p>
          <a:p>
            <a:pPr>
              <a:spcAft>
                <a:spcPts val="0"/>
              </a:spcAft>
              <a:buClr>
                <a:schemeClr val="dk1"/>
              </a:buClr>
              <a:buSzPct val="91666"/>
              <a:buNone/>
            </a:pPr>
            <a:endParaRPr sz="1600" dirty="0">
              <a:latin typeface="Arial"/>
              <a:ea typeface="Arial"/>
              <a:cs typeface="Arial"/>
              <a:sym typeface="Arial"/>
            </a:endParaRPr>
          </a:p>
          <a:p>
            <a:pPr>
              <a:buNone/>
            </a:pPr>
            <a:endParaRPr sz="1600" dirty="0"/>
          </a:p>
        </p:txBody>
      </p:sp>
    </p:spTree>
    <p:extLst>
      <p:ext uri="{BB962C8B-B14F-4D97-AF65-F5344CB8AC3E}">
        <p14:creationId xmlns:p14="http://schemas.microsoft.com/office/powerpoint/2010/main" val="1304958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15600" y="248667"/>
            <a:ext cx="11360800" cy="1162400"/>
          </a:xfrm>
          <a:prstGeom prst="rect">
            <a:avLst/>
          </a:prstGeom>
        </p:spPr>
        <p:txBody>
          <a:bodyPr vert="horz" lIns="121900" tIns="121900" rIns="121900" bIns="121900" rtlCol="0" anchor="t" anchorCtr="0">
            <a:noAutofit/>
          </a:bodyPr>
          <a:lstStyle/>
          <a:p>
            <a:r>
              <a:rPr lang="en" b="1" dirty="0" smtClean="0"/>
              <a:t>#7 &amp; 8 </a:t>
            </a:r>
            <a:r>
              <a:rPr lang="en" b="1" dirty="0"/>
              <a:t>-What are your strengths and weaknesses?</a:t>
            </a:r>
          </a:p>
        </p:txBody>
      </p:sp>
      <p:sp>
        <p:nvSpPr>
          <p:cNvPr id="83" name="Shape 83"/>
          <p:cNvSpPr txBox="1">
            <a:spLocks noGrp="1"/>
          </p:cNvSpPr>
          <p:nvPr>
            <p:ph type="body" idx="1"/>
          </p:nvPr>
        </p:nvSpPr>
        <p:spPr>
          <a:xfrm>
            <a:off x="415600" y="1251867"/>
            <a:ext cx="11360800" cy="4840000"/>
          </a:xfrm>
          <a:prstGeom prst="rect">
            <a:avLst/>
          </a:prstGeom>
          <a:noFill/>
        </p:spPr>
        <p:txBody>
          <a:bodyPr vert="horz" lIns="121900" tIns="121900" rIns="121900" bIns="121900" rtlCol="0" anchor="t" anchorCtr="0">
            <a:noAutofit/>
          </a:bodyPr>
          <a:lstStyle/>
          <a:p>
            <a:pPr>
              <a:buNone/>
            </a:pPr>
            <a:r>
              <a:rPr lang="en" dirty="0"/>
              <a:t>Video: </a:t>
            </a:r>
            <a:r>
              <a:rPr lang="en" u="sng" dirty="0">
                <a:solidFill>
                  <a:schemeClr val="hlink"/>
                </a:solidFill>
                <a:hlinkClick r:id="rId3"/>
              </a:rPr>
              <a:t>https://www.youtube.com/watch?v=ydvg6IgfcdA</a:t>
            </a:r>
          </a:p>
          <a:p>
            <a:pPr>
              <a:buNone/>
            </a:pPr>
            <a:r>
              <a:rPr lang="en" sz="2800" b="1" u="sng" dirty="0"/>
              <a:t>Strengths</a:t>
            </a:r>
            <a:r>
              <a:rPr lang="en" sz="2800" dirty="0" smtClean="0"/>
              <a:t>: </a:t>
            </a:r>
            <a:r>
              <a:rPr lang="en" sz="2400" dirty="0" smtClean="0"/>
              <a:t>I have an extremely strong work ethic. When I’m working on a project, I don’t want to just meet deadlines. Rather, I prefer to complete the project well ahead of schedule. Last year, I even earned a bonus for completing my three most recent reports one week ahead of time.</a:t>
            </a:r>
          </a:p>
          <a:p>
            <a:pPr>
              <a:buNone/>
            </a:pPr>
            <a:r>
              <a:rPr lang="en" sz="2800" b="1" u="sng" dirty="0" smtClean="0"/>
              <a:t>Weakness</a:t>
            </a:r>
            <a:r>
              <a:rPr lang="en" sz="2800" dirty="0"/>
              <a:t>: </a:t>
            </a:r>
            <a:r>
              <a:rPr lang="en" sz="2400" dirty="0" smtClean="0"/>
              <a:t>I like to make sure t</a:t>
            </a:r>
            <a:r>
              <a:rPr lang="en-US" sz="2400" dirty="0" smtClean="0"/>
              <a:t>ha</a:t>
            </a:r>
            <a:r>
              <a:rPr lang="en" sz="2400" dirty="0" smtClean="0"/>
              <a:t>t my work is perfect, so I tend to perhaps spend a little too much time checking it. However, I’ve come to a good balance by setting up a system to ensure everything is done correctly the first time.</a:t>
            </a:r>
            <a:endParaRPr sz="2667" dirty="0">
              <a:solidFill>
                <a:srgbClr val="222222"/>
              </a:solidFill>
              <a:highlight>
                <a:srgbClr val="FFFFFF"/>
              </a:highlight>
              <a:latin typeface="Times New Roman"/>
              <a:ea typeface="Times New Roman"/>
              <a:cs typeface="Times New Roman"/>
              <a:sym typeface="Times New Roman"/>
            </a:endParaRPr>
          </a:p>
          <a:p>
            <a:pPr>
              <a:buNone/>
            </a:pPr>
            <a:endParaRPr sz="2667" dirty="0">
              <a:solidFill>
                <a:srgbClr val="222222"/>
              </a:solidFill>
              <a:highlight>
                <a:srgbClr val="FFFFFF"/>
              </a:highlight>
              <a:latin typeface="Times New Roman"/>
              <a:ea typeface="Times New Roman"/>
              <a:cs typeface="Times New Roman"/>
              <a:sym typeface="Times New Roman"/>
            </a:endParaRPr>
          </a:p>
        </p:txBody>
      </p:sp>
    </p:spTree>
    <p:extLst>
      <p:ext uri="{BB962C8B-B14F-4D97-AF65-F5344CB8AC3E}">
        <p14:creationId xmlns:p14="http://schemas.microsoft.com/office/powerpoint/2010/main" val="272257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83233" y="458067"/>
            <a:ext cx="11857600" cy="1104000"/>
          </a:xfrm>
          <a:prstGeom prst="rect">
            <a:avLst/>
          </a:prstGeom>
        </p:spPr>
        <p:txBody>
          <a:bodyPr vert="horz" lIns="121900" tIns="121900" rIns="121900" bIns="121900" rtlCol="0" anchor="t" anchorCtr="0">
            <a:noAutofit/>
          </a:bodyPr>
          <a:lstStyle/>
          <a:p>
            <a:r>
              <a:rPr lang="en" b="1" dirty="0"/>
              <a:t>#</a:t>
            </a:r>
            <a:r>
              <a:rPr lang="en" b="1" dirty="0" smtClean="0"/>
              <a:t>19, #20 </a:t>
            </a:r>
            <a:r>
              <a:rPr lang="en" b="1" dirty="0"/>
              <a:t>What are you short and long term goals?</a:t>
            </a:r>
          </a:p>
        </p:txBody>
      </p:sp>
      <p:sp>
        <p:nvSpPr>
          <p:cNvPr id="89" name="Shape 89"/>
          <p:cNvSpPr txBox="1">
            <a:spLocks noGrp="1"/>
          </p:cNvSpPr>
          <p:nvPr>
            <p:ph type="body" idx="1"/>
          </p:nvPr>
        </p:nvSpPr>
        <p:spPr>
          <a:xfrm>
            <a:off x="415600" y="1562133"/>
            <a:ext cx="11360800" cy="4529600"/>
          </a:xfrm>
          <a:prstGeom prst="rect">
            <a:avLst/>
          </a:prstGeom>
        </p:spPr>
        <p:txBody>
          <a:bodyPr vert="horz" lIns="121900" tIns="121900" rIns="121900" bIns="121900" rtlCol="0" anchor="t" anchorCtr="0">
            <a:noAutofit/>
          </a:bodyPr>
          <a:lstStyle/>
          <a:p>
            <a:pPr>
              <a:buNone/>
            </a:pPr>
            <a:r>
              <a:rPr lang="en" dirty="0"/>
              <a:t> Video on long term goals: </a:t>
            </a:r>
            <a:r>
              <a:rPr lang="en" u="sng" dirty="0">
                <a:solidFill>
                  <a:schemeClr val="hlink"/>
                </a:solidFill>
                <a:hlinkClick r:id="rId3"/>
              </a:rPr>
              <a:t>https://</a:t>
            </a:r>
            <a:r>
              <a:rPr lang="en" u="sng" dirty="0" smtClean="0">
                <a:solidFill>
                  <a:schemeClr val="hlink"/>
                </a:solidFill>
                <a:hlinkClick r:id="rId3"/>
              </a:rPr>
              <a:t>www.youtube.com/watch?v=mSILLx1m5ks</a:t>
            </a:r>
            <a:endParaRPr lang="en" u="sng" dirty="0">
              <a:solidFill>
                <a:schemeClr val="hlink"/>
              </a:solidFill>
              <a:hlinkClick r:id="rId3"/>
            </a:endParaRPr>
          </a:p>
          <a:p>
            <a:pPr>
              <a:buNone/>
            </a:pPr>
            <a:endParaRPr lang="en" dirty="0">
              <a:sym typeface="Arial"/>
            </a:endParaRPr>
          </a:p>
          <a:p>
            <a:pPr>
              <a:buNone/>
            </a:pPr>
            <a:r>
              <a:rPr lang="en" dirty="0" smtClean="0">
                <a:sym typeface="Arial"/>
              </a:rPr>
              <a:t>	"</a:t>
            </a:r>
            <a:r>
              <a:rPr lang="en" dirty="0">
                <a:sym typeface="Arial"/>
              </a:rPr>
              <a:t>I am working to make the most of my remaining schooling by not only taking the classes required for my major, but also as many other 400 level elective courses as possible. This classroom experience, combined with my recent internship experience, have developed me to make an immediate contribution, which is my near term objective. After starting my new role, I plan to study for industry certification, with a goal to complete it within the first year of work. I would like to become the one of the best in my role in 2-3 years…"</a:t>
            </a:r>
          </a:p>
        </p:txBody>
      </p:sp>
    </p:spTree>
    <p:extLst>
      <p:ext uri="{BB962C8B-B14F-4D97-AF65-F5344CB8AC3E}">
        <p14:creationId xmlns:p14="http://schemas.microsoft.com/office/powerpoint/2010/main" val="3129100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Potential Interview Questions:</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How </a:t>
            </a:r>
            <a:r>
              <a:rPr lang="en-US" dirty="0"/>
              <a:t>would you describe yourself?</a:t>
            </a:r>
          </a:p>
          <a:p>
            <a:r>
              <a:rPr lang="en-US" dirty="0" smtClean="0"/>
              <a:t>What </a:t>
            </a:r>
            <a:r>
              <a:rPr lang="en-US" dirty="0"/>
              <a:t>would you like to tell me about yourself?</a:t>
            </a:r>
          </a:p>
          <a:p>
            <a:r>
              <a:rPr lang="en-US" dirty="0" smtClean="0"/>
              <a:t>What </a:t>
            </a:r>
            <a:r>
              <a:rPr lang="en-US" dirty="0"/>
              <a:t>are your major strengths?  Major weaknesses?</a:t>
            </a:r>
          </a:p>
          <a:p>
            <a:r>
              <a:rPr lang="en-US" dirty="0" smtClean="0"/>
              <a:t>What </a:t>
            </a:r>
            <a:r>
              <a:rPr lang="en-US" dirty="0"/>
              <a:t>type of work do you like to do best?  Least?</a:t>
            </a:r>
          </a:p>
          <a:p>
            <a:r>
              <a:rPr lang="en-US" dirty="0" smtClean="0"/>
              <a:t>What </a:t>
            </a:r>
            <a:r>
              <a:rPr lang="en-US" dirty="0"/>
              <a:t>accomplishment has given you the greatest satisfaction?</a:t>
            </a:r>
          </a:p>
          <a:p>
            <a:r>
              <a:rPr lang="en-US" dirty="0" smtClean="0"/>
              <a:t>What </a:t>
            </a:r>
            <a:r>
              <a:rPr lang="en-US" dirty="0"/>
              <a:t>was your worst mistake?</a:t>
            </a:r>
          </a:p>
          <a:p>
            <a:r>
              <a:rPr lang="en-US" dirty="0" smtClean="0"/>
              <a:t>What </a:t>
            </a:r>
            <a:r>
              <a:rPr lang="en-US" dirty="0"/>
              <a:t>would you change in your life?</a:t>
            </a:r>
          </a:p>
          <a:p>
            <a:r>
              <a:rPr lang="en-US" dirty="0" smtClean="0"/>
              <a:t>What </a:t>
            </a:r>
            <a:r>
              <a:rPr lang="en-US" dirty="0"/>
              <a:t>courses do you like best in school?  Least?</a:t>
            </a:r>
          </a:p>
          <a:p>
            <a:r>
              <a:rPr lang="en-US" dirty="0" smtClean="0"/>
              <a:t>What </a:t>
            </a:r>
            <a:r>
              <a:rPr lang="en-US" dirty="0"/>
              <a:t>are your short-term goals?  Long-term goals?</a:t>
            </a:r>
          </a:p>
          <a:p>
            <a:r>
              <a:rPr lang="en-US" dirty="0" smtClean="0"/>
              <a:t>How </a:t>
            </a:r>
            <a:r>
              <a:rPr lang="en-US" dirty="0"/>
              <a:t>do you plan to accomplish your goals?</a:t>
            </a:r>
          </a:p>
          <a:p>
            <a:r>
              <a:rPr lang="en-US" dirty="0" smtClean="0"/>
              <a:t>What </a:t>
            </a:r>
            <a:r>
              <a:rPr lang="en-US" dirty="0"/>
              <a:t>do you hope to be doing in 5 years?  10?</a:t>
            </a:r>
          </a:p>
          <a:p>
            <a:r>
              <a:rPr lang="en-US" dirty="0" smtClean="0"/>
              <a:t>What </a:t>
            </a:r>
            <a:r>
              <a:rPr lang="en-US" dirty="0"/>
              <a:t>salary do you expect</a:t>
            </a:r>
            <a:r>
              <a:rPr lang="en-US" dirty="0" smtClean="0"/>
              <a:t>?</a:t>
            </a:r>
            <a:endParaRPr lang="en-US" dirty="0"/>
          </a:p>
        </p:txBody>
      </p:sp>
    </p:spTree>
    <p:extLst>
      <p:ext uri="{BB962C8B-B14F-4D97-AF65-F5344CB8AC3E}">
        <p14:creationId xmlns:p14="http://schemas.microsoft.com/office/powerpoint/2010/main" val="2814942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Interview Questions: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How would your managers describe you?</a:t>
            </a:r>
          </a:p>
          <a:p>
            <a:r>
              <a:rPr lang="en-US" dirty="0"/>
              <a:t>Are you a leader or a follower? Why?</a:t>
            </a:r>
          </a:p>
          <a:p>
            <a:r>
              <a:rPr lang="en-US" dirty="0"/>
              <a:t>Are you a team player? </a:t>
            </a:r>
          </a:p>
          <a:p>
            <a:r>
              <a:rPr lang="en-US" dirty="0"/>
              <a:t>What would your dream job be?</a:t>
            </a:r>
          </a:p>
          <a:p>
            <a:r>
              <a:rPr lang="en-US" dirty="0"/>
              <a:t>What is the biggest challenge you have faced in work or school in the past 12 months?</a:t>
            </a:r>
          </a:p>
          <a:p>
            <a:r>
              <a:rPr lang="en-US" dirty="0"/>
              <a:t>Why should we hire you? Why should we pick you over all other applicants?</a:t>
            </a:r>
          </a:p>
          <a:p>
            <a:r>
              <a:rPr lang="en-US" dirty="0"/>
              <a:t>How would your best friends describe you? </a:t>
            </a:r>
          </a:p>
          <a:p>
            <a:r>
              <a:rPr lang="en-US" dirty="0"/>
              <a:t>What does work ethic mean to you? </a:t>
            </a:r>
          </a:p>
          <a:p>
            <a:r>
              <a:rPr lang="en-US" dirty="0"/>
              <a:t>What is your favorite subject in school? Why?</a:t>
            </a:r>
          </a:p>
          <a:p>
            <a:r>
              <a:rPr lang="en-US" dirty="0"/>
              <a:t>Why do you want this job_______________? </a:t>
            </a:r>
          </a:p>
          <a:p>
            <a:r>
              <a:rPr lang="en-US" dirty="0"/>
              <a:t>What excites you the most? </a:t>
            </a:r>
          </a:p>
          <a:p>
            <a:r>
              <a:rPr lang="en-US" dirty="0"/>
              <a:t>Tell me about a difficult obstacle you had to overcome recently at work? How did you overcome this</a:t>
            </a:r>
            <a:r>
              <a:rPr lang="en-US" dirty="0" smtClean="0"/>
              <a:t>?</a:t>
            </a:r>
            <a:endParaRPr lang="en-US" dirty="0"/>
          </a:p>
        </p:txBody>
      </p:sp>
    </p:spTree>
    <p:extLst>
      <p:ext uri="{BB962C8B-B14F-4D97-AF65-F5344CB8AC3E}">
        <p14:creationId xmlns:p14="http://schemas.microsoft.com/office/powerpoint/2010/main" val="71499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http://educationismylife.com/wp-content/uploads/2013/02/Good_first_impre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676401"/>
            <a:ext cx="6904235" cy="46120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184300" y="617703"/>
            <a:ext cx="7869635" cy="707886"/>
          </a:xfrm>
          <a:prstGeom prst="rect">
            <a:avLst/>
          </a:prstGeom>
          <a:noFill/>
        </p:spPr>
        <p:txBody>
          <a:bodyPr>
            <a:spAutoFit/>
          </a:bodyPr>
          <a:lstStyle/>
          <a:p>
            <a:pPr algn="ctr">
              <a:defRPr/>
            </a:pPr>
            <a:r>
              <a:rPr lang="en-US" sz="4000" b="1" dirty="0">
                <a:ln w="9525">
                  <a:solidFill>
                    <a:schemeClr val="bg1"/>
                  </a:solidFill>
                  <a:prstDash val="solid"/>
                </a:ln>
                <a:effectLst>
                  <a:outerShdw blurRad="12700" dist="38100" dir="2700000" algn="tl" rotWithShape="0">
                    <a:schemeClr val="bg1">
                      <a:lumMod val="50000"/>
                    </a:schemeClr>
                  </a:outerShdw>
                </a:effectLst>
              </a:rPr>
              <a:t>What to wear to a job interview</a:t>
            </a:r>
          </a:p>
        </p:txBody>
      </p:sp>
    </p:spTree>
    <p:extLst>
      <p:ext uri="{BB962C8B-B14F-4D97-AF65-F5344CB8AC3E}">
        <p14:creationId xmlns:p14="http://schemas.microsoft.com/office/powerpoint/2010/main" val="2263069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michaelpeggs.com/wp-content/uploads/2013/07/interview-tip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25601"/>
            <a:ext cx="51816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Dress for Success</a:t>
            </a:r>
            <a:endParaRPr lang="en-US" dirty="0"/>
          </a:p>
        </p:txBody>
      </p:sp>
    </p:spTree>
    <p:extLst>
      <p:ext uri="{BB962C8B-B14F-4D97-AF65-F5344CB8AC3E}">
        <p14:creationId xmlns:p14="http://schemas.microsoft.com/office/powerpoint/2010/main" val="33302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ltLang="en-US" smtClean="0"/>
              <a:t>Dress Tips</a:t>
            </a:r>
          </a:p>
        </p:txBody>
      </p:sp>
      <p:sp>
        <p:nvSpPr>
          <p:cNvPr id="9219" name="Content Placeholder 2"/>
          <p:cNvSpPr>
            <a:spLocks noGrp="1"/>
          </p:cNvSpPr>
          <p:nvPr>
            <p:ph sz="quarter" idx="1"/>
          </p:nvPr>
        </p:nvSpPr>
        <p:spPr/>
        <p:txBody>
          <a:bodyPr>
            <a:normAutofit fontScale="92500" lnSpcReduction="20000"/>
          </a:bodyPr>
          <a:lstStyle/>
          <a:p>
            <a:r>
              <a:rPr lang="en-US" altLang="en-US" smtClean="0"/>
              <a:t>Khakis</a:t>
            </a:r>
          </a:p>
          <a:p>
            <a:pPr lvl="1"/>
            <a:r>
              <a:rPr lang="en-US" altLang="en-US" smtClean="0"/>
              <a:t>No jeans</a:t>
            </a:r>
          </a:p>
          <a:p>
            <a:r>
              <a:rPr lang="en-US" altLang="en-US" smtClean="0"/>
              <a:t>Suit (solid color-navy or dark grey)</a:t>
            </a:r>
          </a:p>
          <a:p>
            <a:r>
              <a:rPr lang="en-US" altLang="en-US" smtClean="0"/>
              <a:t>Polo or Button-up shirt</a:t>
            </a:r>
          </a:p>
          <a:p>
            <a:pPr lvl="1"/>
            <a:r>
              <a:rPr lang="en-US" altLang="en-US" smtClean="0"/>
              <a:t>Tucked in</a:t>
            </a:r>
          </a:p>
          <a:p>
            <a:pPr lvl="1"/>
            <a:r>
              <a:rPr lang="en-US" altLang="en-US" smtClean="0"/>
              <a:t>Buttoned appropriately</a:t>
            </a:r>
          </a:p>
          <a:p>
            <a:r>
              <a:rPr lang="en-US" altLang="en-US" smtClean="0"/>
              <a:t>Belt, Tie, Dark socks</a:t>
            </a:r>
          </a:p>
          <a:p>
            <a:r>
              <a:rPr lang="en-US" altLang="en-US" smtClean="0"/>
              <a:t>Clean shave</a:t>
            </a:r>
          </a:p>
          <a:p>
            <a:pPr lvl="1"/>
            <a:r>
              <a:rPr lang="en-US" altLang="en-US" smtClean="0"/>
              <a:t>If you have facial hair, make sure it is trimmed neatly</a:t>
            </a:r>
          </a:p>
          <a:p>
            <a:pPr lvl="1"/>
            <a:r>
              <a:rPr lang="en-US" altLang="en-US" smtClean="0"/>
              <a:t>Limit aftershave</a:t>
            </a:r>
          </a:p>
          <a:p>
            <a:r>
              <a:rPr lang="en-US" altLang="en-US" smtClean="0"/>
              <a:t>No earrings, clean nails</a:t>
            </a:r>
          </a:p>
          <a:p>
            <a:endParaRPr lang="en-US" altLang="en-US" smtClean="0"/>
          </a:p>
        </p:txBody>
      </p:sp>
      <p:pic>
        <p:nvPicPr>
          <p:cNvPr id="10243" name="Picture 2" descr="http://amdt.wsu.edu/wp-content/uploads/2010/08/dti-man5.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55784" y="3406775"/>
            <a:ext cx="14478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http://blog.ceriseshirts.com/wp-content/uploads/2013/07/college-interview-attire-men.jpe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039" y="3676650"/>
            <a:ext cx="26003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891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blinds(horizontal)">
                                      <p:cBhvr>
                                        <p:cTn id="22" dur="5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blinds(horizontal)">
                                      <p:cBhvr>
                                        <p:cTn id="27" dur="500"/>
                                        <p:tgtEl>
                                          <p:spTgt spid="92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blinds(horizontal)">
                                      <p:cBhvr>
                                        <p:cTn id="32" dur="500"/>
                                        <p:tgtEl>
                                          <p:spTgt spid="92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blinds(horizontal)">
                                      <p:cBhvr>
                                        <p:cTn id="37" dur="500"/>
                                        <p:tgtEl>
                                          <p:spTgt spid="921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blinds(horizontal)">
                                      <p:cBhvr>
                                        <p:cTn id="42" dur="500"/>
                                        <p:tgtEl>
                                          <p:spTgt spid="921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9219">
                                            <p:txEl>
                                              <p:pRg st="8" end="8"/>
                                            </p:txEl>
                                          </p:spTgt>
                                        </p:tgtEl>
                                        <p:attrNameLst>
                                          <p:attrName>style.visibility</p:attrName>
                                        </p:attrNameLst>
                                      </p:cBhvr>
                                      <p:to>
                                        <p:strVal val="visible"/>
                                      </p:to>
                                    </p:set>
                                    <p:animEffect transition="in" filter="blinds(horizontal)">
                                      <p:cBhvr>
                                        <p:cTn id="47" dur="500"/>
                                        <p:tgtEl>
                                          <p:spTgt spid="921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9219">
                                            <p:txEl>
                                              <p:pRg st="9" end="9"/>
                                            </p:txEl>
                                          </p:spTgt>
                                        </p:tgtEl>
                                        <p:attrNameLst>
                                          <p:attrName>style.visibility</p:attrName>
                                        </p:attrNameLst>
                                      </p:cBhvr>
                                      <p:to>
                                        <p:strVal val="visible"/>
                                      </p:to>
                                    </p:set>
                                    <p:animEffect transition="in" filter="blinds(horizontal)">
                                      <p:cBhvr>
                                        <p:cTn id="52" dur="500"/>
                                        <p:tgtEl>
                                          <p:spTgt spid="9219">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9219">
                                            <p:txEl>
                                              <p:pRg st="10" end="10"/>
                                            </p:txEl>
                                          </p:spTgt>
                                        </p:tgtEl>
                                        <p:attrNameLst>
                                          <p:attrName>style.visibility</p:attrName>
                                        </p:attrNameLst>
                                      </p:cBhvr>
                                      <p:to>
                                        <p:strVal val="visible"/>
                                      </p:to>
                                    </p:set>
                                    <p:animEffect transition="in" filter="blinds(horizontal)">
                                      <p:cBhvr>
                                        <p:cTn id="57" dur="500"/>
                                        <p:tgtEl>
                                          <p:spTgt spid="92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ltLang="en-US" smtClean="0"/>
              <a:t>Dress Tips</a:t>
            </a:r>
          </a:p>
        </p:txBody>
      </p:sp>
      <p:sp>
        <p:nvSpPr>
          <p:cNvPr id="10243" name="Content Placeholder 2"/>
          <p:cNvSpPr>
            <a:spLocks noGrp="1"/>
          </p:cNvSpPr>
          <p:nvPr>
            <p:ph sz="quarter" idx="1"/>
          </p:nvPr>
        </p:nvSpPr>
        <p:spPr/>
        <p:txBody>
          <a:bodyPr>
            <a:normAutofit lnSpcReduction="10000"/>
          </a:bodyPr>
          <a:lstStyle/>
          <a:p>
            <a:r>
              <a:rPr lang="en-US" altLang="en-US" dirty="0" smtClean="0"/>
              <a:t>Pants (no jeans or leggings)</a:t>
            </a:r>
          </a:p>
          <a:p>
            <a:r>
              <a:rPr lang="en-US" altLang="en-US" dirty="0" smtClean="0"/>
              <a:t>Skirt – appropriate length</a:t>
            </a:r>
          </a:p>
          <a:p>
            <a:pPr lvl="1"/>
            <a:r>
              <a:rPr lang="en-US" altLang="en-US" dirty="0" smtClean="0"/>
              <a:t>Roughly knee length</a:t>
            </a:r>
          </a:p>
          <a:p>
            <a:r>
              <a:rPr lang="en-US" altLang="en-US" dirty="0" smtClean="0"/>
              <a:t>Nice shirt</a:t>
            </a:r>
          </a:p>
          <a:p>
            <a:pPr lvl="1"/>
            <a:r>
              <a:rPr lang="en-US" altLang="en-US" dirty="0" smtClean="0"/>
              <a:t>Be careful of showing cleavage</a:t>
            </a:r>
          </a:p>
          <a:p>
            <a:r>
              <a:rPr lang="en-US" altLang="en-US" dirty="0" smtClean="0"/>
              <a:t>Rule of 7</a:t>
            </a:r>
          </a:p>
          <a:p>
            <a:pPr lvl="1"/>
            <a:r>
              <a:rPr lang="en-US" altLang="en-US" dirty="0" smtClean="0"/>
              <a:t>The number of accessories you wear does not exceed 7</a:t>
            </a:r>
          </a:p>
          <a:p>
            <a:pPr lvl="2"/>
            <a:r>
              <a:rPr lang="en-US" altLang="en-US" dirty="0" smtClean="0"/>
              <a:t>Each earring counts as 1</a:t>
            </a:r>
          </a:p>
          <a:p>
            <a:r>
              <a:rPr lang="en-US" altLang="en-US" dirty="0" smtClean="0"/>
              <a:t>Light make-up and perfume</a:t>
            </a:r>
          </a:p>
          <a:p>
            <a:r>
              <a:rPr lang="en-US" altLang="en-US" dirty="0" smtClean="0"/>
              <a:t>Neatly trimmed nails</a:t>
            </a:r>
          </a:p>
          <a:p>
            <a:endParaRPr lang="en-US" altLang="en-US" dirty="0" smtClean="0"/>
          </a:p>
        </p:txBody>
      </p:sp>
      <p:pic>
        <p:nvPicPr>
          <p:cNvPr id="12291" name="Picture 2" descr="http://ccse.umn.edu/wp-content/uploads/2012/04/women_apparel.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7262" y="1580050"/>
            <a:ext cx="50228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397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27" dur="500"/>
                                        <p:tgtEl>
                                          <p:spTgt spid="102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32" dur="500"/>
                                        <p:tgtEl>
                                          <p:spTgt spid="102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Effect transition="in" filter="blinds(horizontal)">
                                      <p:cBhvr>
                                        <p:cTn id="37" dur="500"/>
                                        <p:tgtEl>
                                          <p:spTgt spid="102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243">
                                            <p:txEl>
                                              <p:pRg st="7" end="7"/>
                                            </p:txEl>
                                          </p:spTgt>
                                        </p:tgtEl>
                                        <p:attrNameLst>
                                          <p:attrName>style.visibility</p:attrName>
                                        </p:attrNameLst>
                                      </p:cBhvr>
                                      <p:to>
                                        <p:strVal val="visible"/>
                                      </p:to>
                                    </p:set>
                                    <p:animEffect transition="in" filter="blinds(horizontal)">
                                      <p:cBhvr>
                                        <p:cTn id="42" dur="500"/>
                                        <p:tgtEl>
                                          <p:spTgt spid="1024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0243">
                                            <p:txEl>
                                              <p:pRg st="8" end="8"/>
                                            </p:txEl>
                                          </p:spTgt>
                                        </p:tgtEl>
                                        <p:attrNameLst>
                                          <p:attrName>style.visibility</p:attrName>
                                        </p:attrNameLst>
                                      </p:cBhvr>
                                      <p:to>
                                        <p:strVal val="visible"/>
                                      </p:to>
                                    </p:set>
                                    <p:animEffect transition="in" filter="blinds(horizontal)">
                                      <p:cBhvr>
                                        <p:cTn id="47" dur="500"/>
                                        <p:tgtEl>
                                          <p:spTgt spid="1024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0243">
                                            <p:txEl>
                                              <p:pRg st="9" end="9"/>
                                            </p:txEl>
                                          </p:spTgt>
                                        </p:tgtEl>
                                        <p:attrNameLst>
                                          <p:attrName>style.visibility</p:attrName>
                                        </p:attrNameLst>
                                      </p:cBhvr>
                                      <p:to>
                                        <p:strVal val="visible"/>
                                      </p:to>
                                    </p:set>
                                    <p:animEffect transition="in" filter="blinds(horizontal)">
                                      <p:cBhvr>
                                        <p:cTn id="52" dur="500"/>
                                        <p:tgtEl>
                                          <p:spTgt spid="102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Dress Tips</a:t>
            </a:r>
          </a:p>
        </p:txBody>
      </p:sp>
      <p:sp>
        <p:nvSpPr>
          <p:cNvPr id="3" name="Content Placeholder 2"/>
          <p:cNvSpPr>
            <a:spLocks noGrp="1"/>
          </p:cNvSpPr>
          <p:nvPr>
            <p:ph sz="quarter" idx="1"/>
          </p:nvPr>
        </p:nvSpPr>
        <p:spPr/>
        <p:txBody>
          <a:bodyPr>
            <a:normAutofit/>
          </a:bodyPr>
          <a:lstStyle/>
          <a:p>
            <a:r>
              <a:rPr lang="en-US" altLang="en-US" dirty="0" smtClean="0"/>
              <a:t>Socks need to match</a:t>
            </a:r>
          </a:p>
          <a:p>
            <a:pPr lvl="1"/>
            <a:r>
              <a:rPr lang="en-US" altLang="en-US" dirty="0" smtClean="0"/>
              <a:t>Not just each other, but what you are wearing</a:t>
            </a:r>
          </a:p>
          <a:p>
            <a:r>
              <a:rPr lang="en-US" altLang="en-US" dirty="0" smtClean="0"/>
              <a:t>Appropriate Shoes</a:t>
            </a:r>
          </a:p>
          <a:p>
            <a:pPr lvl="1"/>
            <a:r>
              <a:rPr lang="en-US" altLang="en-US" dirty="0" smtClean="0"/>
              <a:t>No “flip-flops”</a:t>
            </a:r>
          </a:p>
          <a:p>
            <a:pPr lvl="1"/>
            <a:r>
              <a:rPr lang="en-US" altLang="en-US" dirty="0" smtClean="0"/>
              <a:t>No open-toed shoes</a:t>
            </a:r>
          </a:p>
          <a:p>
            <a:pPr lvl="1"/>
            <a:r>
              <a:rPr lang="en-US" altLang="en-US" dirty="0" smtClean="0"/>
              <a:t>No sneakers</a:t>
            </a:r>
          </a:p>
          <a:p>
            <a:r>
              <a:rPr lang="en-US" altLang="en-US" dirty="0" smtClean="0"/>
              <a:t>Don’t have messages written on you</a:t>
            </a:r>
          </a:p>
          <a:p>
            <a:r>
              <a:rPr lang="en-US" altLang="en-US" dirty="0" smtClean="0"/>
              <a:t>Don’t be distractive</a:t>
            </a:r>
          </a:p>
          <a:p>
            <a:pPr lvl="1"/>
            <a:r>
              <a:rPr lang="en-US" altLang="en-US" dirty="0" smtClean="0"/>
              <a:t>Cover tattoos, no gum/cell phone/iPod/coffee/soda</a:t>
            </a:r>
          </a:p>
        </p:txBody>
      </p:sp>
      <p:pic>
        <p:nvPicPr>
          <p:cNvPr id="54274" name="Picture 2" descr="http://www.zigoti.com/wp-content/uploads/2011/08/what-not-to-wear-for-an-intervi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7297" y="1403350"/>
            <a:ext cx="2472123" cy="1881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459" y="3761824"/>
            <a:ext cx="3733800" cy="250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14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Interview Fair – What will happen?</a:t>
            </a:r>
          </a:p>
        </p:txBody>
      </p:sp>
      <p:sp>
        <p:nvSpPr>
          <p:cNvPr id="3" name="Content Placeholder 2"/>
          <p:cNvSpPr>
            <a:spLocks noGrp="1"/>
          </p:cNvSpPr>
          <p:nvPr>
            <p:ph sz="quarter" idx="1"/>
          </p:nvPr>
        </p:nvSpPr>
        <p:spPr/>
        <p:txBody>
          <a:bodyPr>
            <a:normAutofit fontScale="92500" lnSpcReduction="10000"/>
          </a:bodyPr>
          <a:lstStyle/>
          <a:p>
            <a:r>
              <a:rPr lang="en-US" dirty="0" smtClean="0"/>
              <a:t>Report directly to the Media Center (on time!)</a:t>
            </a:r>
          </a:p>
          <a:p>
            <a:pPr lvl="1"/>
            <a:r>
              <a:rPr lang="en-US" dirty="0" smtClean="0"/>
              <a:t>Your teacher will handout out your packet of information before you go to your interviewer (Interview Evaluation Sheet, Job Application, Cover Letter, and Resume). </a:t>
            </a:r>
          </a:p>
          <a:p>
            <a:pPr lvl="1"/>
            <a:r>
              <a:rPr lang="en-US" dirty="0" smtClean="0"/>
              <a:t>No passes to locker – come prepared to class!</a:t>
            </a:r>
          </a:p>
          <a:p>
            <a:pPr lvl="1"/>
            <a:r>
              <a:rPr lang="en-US" dirty="0" smtClean="0"/>
              <a:t>No opportunity to get on computer.</a:t>
            </a:r>
          </a:p>
          <a:p>
            <a:r>
              <a:rPr lang="en-US" dirty="0" smtClean="0"/>
              <a:t>Location:</a:t>
            </a:r>
          </a:p>
          <a:p>
            <a:pPr lvl="1"/>
            <a:r>
              <a:rPr lang="en-US" dirty="0" smtClean="0"/>
              <a:t>We’ll sit at the tables and chairs towards the front of the Media Center</a:t>
            </a:r>
          </a:p>
          <a:p>
            <a:pPr lvl="1"/>
            <a:r>
              <a:rPr lang="en-US" dirty="0" smtClean="0"/>
              <a:t>Interviews will take place at the tables in the back and middle of Media Center</a:t>
            </a:r>
          </a:p>
          <a:p>
            <a:r>
              <a:rPr lang="en-US" dirty="0" smtClean="0"/>
              <a:t>Procedure:</a:t>
            </a:r>
          </a:p>
          <a:p>
            <a:pPr lvl="1"/>
            <a:r>
              <a:rPr lang="en-US" dirty="0" smtClean="0"/>
              <a:t>Teacher will call your name and assign you to an interviewer</a:t>
            </a:r>
          </a:p>
          <a:p>
            <a:pPr lvl="1"/>
            <a:r>
              <a:rPr lang="en-US" dirty="0" smtClean="0"/>
              <a:t>When NOT interviewing, you will work quietly at a table/chair</a:t>
            </a:r>
          </a:p>
        </p:txBody>
      </p:sp>
    </p:spTree>
    <p:extLst>
      <p:ext uri="{BB962C8B-B14F-4D97-AF65-F5344CB8AC3E}">
        <p14:creationId xmlns:p14="http://schemas.microsoft.com/office/powerpoint/2010/main" val="4083691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580785" y="384057"/>
            <a:ext cx="11660400" cy="1063200"/>
          </a:xfrm>
          <a:prstGeom prst="rect">
            <a:avLst/>
          </a:prstGeom>
        </p:spPr>
        <p:txBody>
          <a:bodyPr vert="horz" lIns="121900" tIns="121900" rIns="121900" bIns="121900" rtlCol="0" anchor="t" anchorCtr="0">
            <a:noAutofit/>
          </a:bodyPr>
          <a:lstStyle/>
          <a:p>
            <a:r>
              <a:rPr lang="en" dirty="0"/>
              <a:t>What to wear for the interview...Girls</a:t>
            </a:r>
          </a:p>
        </p:txBody>
      </p:sp>
      <p:pic>
        <p:nvPicPr>
          <p:cNvPr id="101" name="Shape 101"/>
          <p:cNvPicPr preferRelativeResize="0"/>
          <p:nvPr/>
        </p:nvPicPr>
        <p:blipFill>
          <a:blip r:embed="rId3">
            <a:alphaModFix/>
          </a:blip>
          <a:stretch>
            <a:fillRect/>
          </a:stretch>
        </p:blipFill>
        <p:spPr>
          <a:xfrm>
            <a:off x="415603" y="1333866"/>
            <a:ext cx="2079400" cy="5176132"/>
          </a:xfrm>
          <a:prstGeom prst="rect">
            <a:avLst/>
          </a:prstGeom>
          <a:noFill/>
          <a:ln>
            <a:noFill/>
          </a:ln>
        </p:spPr>
      </p:pic>
      <p:pic>
        <p:nvPicPr>
          <p:cNvPr id="102" name="Shape 102"/>
          <p:cNvPicPr preferRelativeResize="0"/>
          <p:nvPr/>
        </p:nvPicPr>
        <p:blipFill>
          <a:blip r:embed="rId4">
            <a:alphaModFix/>
          </a:blip>
          <a:stretch>
            <a:fillRect/>
          </a:stretch>
        </p:blipFill>
        <p:spPr>
          <a:xfrm>
            <a:off x="2586234" y="1333867"/>
            <a:ext cx="2079399" cy="5176133"/>
          </a:xfrm>
          <a:prstGeom prst="rect">
            <a:avLst/>
          </a:prstGeom>
          <a:noFill/>
          <a:ln>
            <a:noFill/>
          </a:ln>
        </p:spPr>
      </p:pic>
      <p:pic>
        <p:nvPicPr>
          <p:cNvPr id="103" name="Shape 103"/>
          <p:cNvPicPr preferRelativeResize="0"/>
          <p:nvPr/>
        </p:nvPicPr>
        <p:blipFill>
          <a:blip r:embed="rId5">
            <a:alphaModFix/>
          </a:blip>
          <a:stretch>
            <a:fillRect/>
          </a:stretch>
        </p:blipFill>
        <p:spPr>
          <a:xfrm>
            <a:off x="4756865" y="1333867"/>
            <a:ext cx="1905000" cy="5176132"/>
          </a:xfrm>
          <a:prstGeom prst="rect">
            <a:avLst/>
          </a:prstGeom>
          <a:noFill/>
          <a:ln>
            <a:noFill/>
          </a:ln>
        </p:spPr>
      </p:pic>
      <p:pic>
        <p:nvPicPr>
          <p:cNvPr id="104" name="Shape 104"/>
          <p:cNvPicPr preferRelativeResize="0"/>
          <p:nvPr/>
        </p:nvPicPr>
        <p:blipFill>
          <a:blip r:embed="rId6">
            <a:alphaModFix/>
          </a:blip>
          <a:stretch>
            <a:fillRect/>
          </a:stretch>
        </p:blipFill>
        <p:spPr>
          <a:xfrm>
            <a:off x="8817900" y="0"/>
            <a:ext cx="1723765" cy="3190867"/>
          </a:xfrm>
          <a:prstGeom prst="rect">
            <a:avLst/>
          </a:prstGeom>
          <a:noFill/>
          <a:ln>
            <a:noFill/>
          </a:ln>
        </p:spPr>
      </p:pic>
      <p:pic>
        <p:nvPicPr>
          <p:cNvPr id="105" name="Shape 105"/>
          <p:cNvPicPr preferRelativeResize="0"/>
          <p:nvPr/>
        </p:nvPicPr>
        <p:blipFill>
          <a:blip r:embed="rId7">
            <a:alphaModFix/>
          </a:blip>
          <a:stretch>
            <a:fillRect/>
          </a:stretch>
        </p:blipFill>
        <p:spPr>
          <a:xfrm>
            <a:off x="10541667" y="1"/>
            <a:ext cx="1650332" cy="3032033"/>
          </a:xfrm>
          <a:prstGeom prst="rect">
            <a:avLst/>
          </a:prstGeom>
          <a:noFill/>
          <a:ln>
            <a:noFill/>
          </a:ln>
        </p:spPr>
      </p:pic>
      <p:pic>
        <p:nvPicPr>
          <p:cNvPr id="106" name="Shape 106"/>
          <p:cNvPicPr preferRelativeResize="0"/>
          <p:nvPr/>
        </p:nvPicPr>
        <p:blipFill>
          <a:blip r:embed="rId8">
            <a:alphaModFix/>
          </a:blip>
          <a:stretch>
            <a:fillRect/>
          </a:stretch>
        </p:blipFill>
        <p:spPr>
          <a:xfrm>
            <a:off x="10468234" y="3057086"/>
            <a:ext cx="1723767" cy="3599013"/>
          </a:xfrm>
          <a:prstGeom prst="rect">
            <a:avLst/>
          </a:prstGeom>
          <a:noFill/>
          <a:ln>
            <a:noFill/>
          </a:ln>
        </p:spPr>
      </p:pic>
      <p:pic>
        <p:nvPicPr>
          <p:cNvPr id="107" name="Shape 107"/>
          <p:cNvPicPr preferRelativeResize="0"/>
          <p:nvPr/>
        </p:nvPicPr>
        <p:blipFill>
          <a:blip r:embed="rId9">
            <a:alphaModFix/>
          </a:blip>
          <a:stretch>
            <a:fillRect/>
          </a:stretch>
        </p:blipFill>
        <p:spPr>
          <a:xfrm>
            <a:off x="6877997" y="1333863"/>
            <a:ext cx="1723767" cy="1584271"/>
          </a:xfrm>
          <a:prstGeom prst="rect">
            <a:avLst/>
          </a:prstGeom>
          <a:noFill/>
          <a:ln>
            <a:noFill/>
          </a:ln>
        </p:spPr>
      </p:pic>
      <p:pic>
        <p:nvPicPr>
          <p:cNvPr id="108" name="Shape 108"/>
          <p:cNvPicPr preferRelativeResize="0"/>
          <p:nvPr/>
        </p:nvPicPr>
        <p:blipFill>
          <a:blip r:embed="rId10">
            <a:alphaModFix/>
          </a:blip>
          <a:stretch>
            <a:fillRect/>
          </a:stretch>
        </p:blipFill>
        <p:spPr>
          <a:xfrm>
            <a:off x="6877996" y="3190863"/>
            <a:ext cx="1905000" cy="1721631"/>
          </a:xfrm>
          <a:prstGeom prst="rect">
            <a:avLst/>
          </a:prstGeom>
          <a:noFill/>
          <a:ln>
            <a:noFill/>
          </a:ln>
        </p:spPr>
      </p:pic>
      <p:sp>
        <p:nvSpPr>
          <p:cNvPr id="109" name="Shape 109"/>
          <p:cNvSpPr txBox="1"/>
          <p:nvPr/>
        </p:nvSpPr>
        <p:spPr>
          <a:xfrm>
            <a:off x="6945000" y="1377400"/>
            <a:ext cx="855600" cy="594400"/>
          </a:xfrm>
          <a:prstGeom prst="rect">
            <a:avLst/>
          </a:prstGeom>
          <a:noFill/>
          <a:ln>
            <a:noFill/>
          </a:ln>
        </p:spPr>
        <p:txBody>
          <a:bodyPr lIns="121900" tIns="121900" rIns="121900" bIns="121900" anchor="t" anchorCtr="0">
            <a:noAutofit/>
          </a:bodyPr>
          <a:lstStyle/>
          <a:p>
            <a:r>
              <a:rPr lang="en" sz="2400" b="1"/>
              <a:t>YES!</a:t>
            </a:r>
          </a:p>
        </p:txBody>
      </p:sp>
      <p:sp>
        <p:nvSpPr>
          <p:cNvPr id="110" name="Shape 110"/>
          <p:cNvSpPr txBox="1"/>
          <p:nvPr/>
        </p:nvSpPr>
        <p:spPr>
          <a:xfrm>
            <a:off x="7945433" y="3305767"/>
            <a:ext cx="724800" cy="522000"/>
          </a:xfrm>
          <a:prstGeom prst="rect">
            <a:avLst/>
          </a:prstGeom>
          <a:noFill/>
          <a:ln>
            <a:noFill/>
          </a:ln>
        </p:spPr>
        <p:txBody>
          <a:bodyPr lIns="121900" tIns="121900" rIns="121900" bIns="121900" anchor="t" anchorCtr="0">
            <a:noAutofit/>
          </a:bodyPr>
          <a:lstStyle/>
          <a:p>
            <a:r>
              <a:rPr lang="en" sz="2400" b="1"/>
              <a:t>NO!</a:t>
            </a:r>
          </a:p>
        </p:txBody>
      </p:sp>
      <p:pic>
        <p:nvPicPr>
          <p:cNvPr id="111" name="Shape 111"/>
          <p:cNvPicPr preferRelativeResize="0"/>
          <p:nvPr/>
        </p:nvPicPr>
        <p:blipFill>
          <a:blip r:embed="rId11">
            <a:alphaModFix/>
          </a:blip>
          <a:stretch>
            <a:fillRect/>
          </a:stretch>
        </p:blipFill>
        <p:spPr>
          <a:xfrm>
            <a:off x="6821683" y="5021763"/>
            <a:ext cx="1836408" cy="1721632"/>
          </a:xfrm>
          <a:prstGeom prst="rect">
            <a:avLst/>
          </a:prstGeom>
          <a:noFill/>
          <a:ln>
            <a:noFill/>
          </a:ln>
        </p:spPr>
      </p:pic>
      <p:sp>
        <p:nvSpPr>
          <p:cNvPr id="112" name="Shape 112"/>
          <p:cNvSpPr txBox="1"/>
          <p:nvPr/>
        </p:nvSpPr>
        <p:spPr>
          <a:xfrm>
            <a:off x="6842133" y="5021767"/>
            <a:ext cx="724800" cy="594400"/>
          </a:xfrm>
          <a:prstGeom prst="rect">
            <a:avLst/>
          </a:prstGeom>
          <a:noFill/>
          <a:ln>
            <a:noFill/>
          </a:ln>
        </p:spPr>
        <p:txBody>
          <a:bodyPr lIns="121900" tIns="121900" rIns="121900" bIns="121900" anchor="t" anchorCtr="0">
            <a:noAutofit/>
          </a:bodyPr>
          <a:lstStyle/>
          <a:p>
            <a:r>
              <a:rPr lang="en" sz="2400" b="1"/>
              <a:t>NO!</a:t>
            </a:r>
          </a:p>
        </p:txBody>
      </p:sp>
      <p:pic>
        <p:nvPicPr>
          <p:cNvPr id="113" name="Shape 113"/>
          <p:cNvPicPr preferRelativeResize="0"/>
          <p:nvPr/>
        </p:nvPicPr>
        <p:blipFill>
          <a:blip r:embed="rId12">
            <a:alphaModFix/>
          </a:blip>
          <a:stretch>
            <a:fillRect/>
          </a:stretch>
        </p:blipFill>
        <p:spPr>
          <a:xfrm>
            <a:off x="8707350" y="3098350"/>
            <a:ext cx="1723765" cy="1647153"/>
          </a:xfrm>
          <a:prstGeom prst="rect">
            <a:avLst/>
          </a:prstGeom>
          <a:noFill/>
          <a:ln>
            <a:noFill/>
          </a:ln>
        </p:spPr>
      </p:pic>
      <p:sp>
        <p:nvSpPr>
          <p:cNvPr id="114" name="Shape 114"/>
          <p:cNvSpPr txBox="1"/>
          <p:nvPr/>
        </p:nvSpPr>
        <p:spPr>
          <a:xfrm>
            <a:off x="8707367" y="3098367"/>
            <a:ext cx="855600" cy="391600"/>
          </a:xfrm>
          <a:prstGeom prst="rect">
            <a:avLst/>
          </a:prstGeom>
          <a:noFill/>
          <a:ln>
            <a:noFill/>
          </a:ln>
        </p:spPr>
        <p:txBody>
          <a:bodyPr lIns="121900" tIns="121900" rIns="121900" bIns="121900" anchor="t" anchorCtr="0">
            <a:noAutofit/>
          </a:bodyPr>
          <a:lstStyle/>
          <a:p>
            <a:r>
              <a:rPr lang="en" sz="2400" b="1"/>
              <a:t>YES!</a:t>
            </a:r>
          </a:p>
        </p:txBody>
      </p:sp>
      <p:pic>
        <p:nvPicPr>
          <p:cNvPr id="115" name="Shape 115"/>
          <p:cNvPicPr preferRelativeResize="0"/>
          <p:nvPr/>
        </p:nvPicPr>
        <p:blipFill>
          <a:blip r:embed="rId13">
            <a:alphaModFix/>
          </a:blip>
          <a:stretch>
            <a:fillRect/>
          </a:stretch>
        </p:blipFill>
        <p:spPr>
          <a:xfrm>
            <a:off x="9690999" y="4690968"/>
            <a:ext cx="777232" cy="2052433"/>
          </a:xfrm>
          <a:prstGeom prst="rect">
            <a:avLst/>
          </a:prstGeom>
          <a:noFill/>
          <a:ln>
            <a:noFill/>
          </a:ln>
        </p:spPr>
      </p:pic>
      <p:pic>
        <p:nvPicPr>
          <p:cNvPr id="116" name="Shape 116"/>
          <p:cNvPicPr preferRelativeResize="0"/>
          <p:nvPr/>
        </p:nvPicPr>
        <p:blipFill>
          <a:blip r:embed="rId14">
            <a:alphaModFix/>
          </a:blip>
          <a:stretch>
            <a:fillRect/>
          </a:stretch>
        </p:blipFill>
        <p:spPr>
          <a:xfrm>
            <a:off x="8707365" y="4745500"/>
            <a:ext cx="983632" cy="1910600"/>
          </a:xfrm>
          <a:prstGeom prst="rect">
            <a:avLst/>
          </a:prstGeom>
          <a:noFill/>
          <a:ln>
            <a:noFill/>
          </a:ln>
        </p:spPr>
      </p:pic>
    </p:spTree>
    <p:extLst>
      <p:ext uri="{BB962C8B-B14F-4D97-AF65-F5344CB8AC3E}">
        <p14:creationId xmlns:p14="http://schemas.microsoft.com/office/powerpoint/2010/main" val="3047883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489693" y="427013"/>
            <a:ext cx="11588000" cy="1048400"/>
          </a:xfrm>
          <a:prstGeom prst="rect">
            <a:avLst/>
          </a:prstGeom>
        </p:spPr>
        <p:txBody>
          <a:bodyPr vert="horz" lIns="121900" tIns="121900" rIns="121900" bIns="121900" rtlCol="0" anchor="t" anchorCtr="0">
            <a:noAutofit/>
          </a:bodyPr>
          <a:lstStyle/>
          <a:p>
            <a:r>
              <a:rPr lang="en" dirty="0"/>
              <a:t>What to wear for the interview...boys</a:t>
            </a:r>
          </a:p>
        </p:txBody>
      </p:sp>
      <p:pic>
        <p:nvPicPr>
          <p:cNvPr id="2" name="Picture 1" descr="... and mentally for the interview.So here is some tips for an intervie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66" y="1475413"/>
            <a:ext cx="1619250" cy="2819400"/>
          </a:xfrm>
          <a:prstGeom prst="rect">
            <a:avLst/>
          </a:prstGeom>
        </p:spPr>
      </p:pic>
      <p:pic>
        <p:nvPicPr>
          <p:cNvPr id="3" name="Picture 2" descr="Winning Image At Job Interviews - How To Dress For An Interview"/>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766" y="4539727"/>
            <a:ext cx="2996108" cy="1884717"/>
          </a:xfrm>
          <a:prstGeom prst="rect">
            <a:avLst/>
          </a:prstGeom>
        </p:spPr>
      </p:pic>
      <p:pic>
        <p:nvPicPr>
          <p:cNvPr id="4" name="Picture 3" descr="File:Suit tie.JPG - Wikipedia, the free encyclo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9483" y="1463848"/>
            <a:ext cx="3973157" cy="2979868"/>
          </a:xfrm>
          <a:prstGeom prst="rect">
            <a:avLst/>
          </a:prstGeom>
        </p:spPr>
      </p:pic>
      <p:pic>
        <p:nvPicPr>
          <p:cNvPr id="5" name="Picture 4" descr="Fișier:DrFagin suit.png - Wiki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4106" y="1463848"/>
            <a:ext cx="2224409" cy="2979868"/>
          </a:xfrm>
          <a:prstGeom prst="rect">
            <a:avLst/>
          </a:prstGeom>
        </p:spPr>
      </p:pic>
      <p:pic>
        <p:nvPicPr>
          <p:cNvPr id="6" name="Picture 5" descr="... you wear your pants many men most men in america unfortunately have 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3301" y="4539726"/>
            <a:ext cx="1884717" cy="1884717"/>
          </a:xfrm>
          <a:prstGeom prst="rect">
            <a:avLst/>
          </a:prstGeom>
        </p:spPr>
      </p:pic>
      <p:pic>
        <p:nvPicPr>
          <p:cNvPr id="7" name="Picture 6" descr="An Inimitable Style: A Men's Guide to &quot;Business Casual&quo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64650" y="4526113"/>
            <a:ext cx="1908876" cy="1908876"/>
          </a:xfrm>
          <a:prstGeom prst="rect">
            <a:avLst/>
          </a:prstGeom>
        </p:spPr>
      </p:pic>
      <p:pic>
        <p:nvPicPr>
          <p:cNvPr id="8" name="Picture 7" descr="Business Casual Wardrobe – Best Looks for Men « GotApparel.com ..."/>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09981" y="3210554"/>
            <a:ext cx="2226833" cy="2783541"/>
          </a:xfrm>
          <a:prstGeom prst="rect">
            <a:avLst/>
          </a:prstGeom>
        </p:spPr>
      </p:pic>
      <p:pic>
        <p:nvPicPr>
          <p:cNvPr id="9" name="Picture 8" descr="neck Vest « GotApparel.com Official Blog for Blank Clothing T ..."/>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09981" y="256302"/>
            <a:ext cx="2226833" cy="2783541"/>
          </a:xfrm>
          <a:prstGeom prst="rect">
            <a:avLst/>
          </a:prstGeom>
        </p:spPr>
      </p:pic>
    </p:spTree>
    <p:extLst>
      <p:ext uri="{BB962C8B-B14F-4D97-AF65-F5344CB8AC3E}">
        <p14:creationId xmlns:p14="http://schemas.microsoft.com/office/powerpoint/2010/main" val="205412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Questions to ask the Interviewer:</a:t>
            </a:r>
            <a:endParaRPr lang="en-US" dirty="0"/>
          </a:p>
        </p:txBody>
      </p:sp>
      <p:sp>
        <p:nvSpPr>
          <p:cNvPr id="5" name="Content Placeholder 4"/>
          <p:cNvSpPr>
            <a:spLocks noGrp="1"/>
          </p:cNvSpPr>
          <p:nvPr>
            <p:ph idx="1"/>
          </p:nvPr>
        </p:nvSpPr>
        <p:spPr/>
        <p:txBody>
          <a:bodyPr>
            <a:normAutofit fontScale="92500" lnSpcReduction="20000"/>
          </a:bodyPr>
          <a:lstStyle/>
          <a:p>
            <a:r>
              <a:rPr lang="en-US" smtClean="0"/>
              <a:t>What would a day on this job be like?</a:t>
            </a:r>
          </a:p>
          <a:p>
            <a:r>
              <a:rPr lang="en-US" smtClean="0"/>
              <a:t>To whom would I report?  May I meet this person?</a:t>
            </a:r>
          </a:p>
          <a:p>
            <a:r>
              <a:rPr lang="en-US" smtClean="0"/>
              <a:t>Would I supervise anyone?  May I meet them?</a:t>
            </a:r>
          </a:p>
          <a:p>
            <a:r>
              <a:rPr lang="en-US" smtClean="0"/>
              <a:t>What training programs are offered?</a:t>
            </a:r>
          </a:p>
          <a:p>
            <a:r>
              <a:rPr lang="en-US" smtClean="0"/>
              <a:t>What advancement opportunities are offered?</a:t>
            </a:r>
          </a:p>
          <a:p>
            <a:r>
              <a:rPr lang="en-US" smtClean="0"/>
              <a:t>Why did the last person leave this job?</a:t>
            </a:r>
          </a:p>
          <a:p>
            <a:r>
              <a:rPr lang="en-US" smtClean="0"/>
              <a:t>What is the greatest challenge of this position?</a:t>
            </a:r>
          </a:p>
          <a:p>
            <a:r>
              <a:rPr lang="en-US" smtClean="0"/>
              <a:t>What plans does the company have with regard to… (here’s your opportunity to mention some project you’ve read or heard about)?</a:t>
            </a:r>
          </a:p>
          <a:p>
            <a:r>
              <a:rPr lang="en-US" smtClean="0"/>
              <a:t>Is the company growing?</a:t>
            </a:r>
          </a:p>
          <a:p>
            <a:r>
              <a:rPr lang="en-US" smtClean="0"/>
              <a:t>What do people like about working at…?</a:t>
            </a:r>
            <a:endParaRPr lang="en-US" dirty="0"/>
          </a:p>
        </p:txBody>
      </p:sp>
    </p:spTree>
    <p:extLst>
      <p:ext uri="{BB962C8B-B14F-4D97-AF65-F5344CB8AC3E}">
        <p14:creationId xmlns:p14="http://schemas.microsoft.com/office/powerpoint/2010/main" val="463662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ask the Interviewer (cont.)</a:t>
            </a:r>
            <a:endParaRPr lang="en-US" dirty="0"/>
          </a:p>
        </p:txBody>
      </p:sp>
      <p:sp>
        <p:nvSpPr>
          <p:cNvPr id="3" name="Content Placeholder 2"/>
          <p:cNvSpPr>
            <a:spLocks noGrp="1"/>
          </p:cNvSpPr>
          <p:nvPr>
            <p:ph idx="1"/>
          </p:nvPr>
        </p:nvSpPr>
        <p:spPr/>
        <p:txBody>
          <a:bodyPr>
            <a:normAutofit lnSpcReduction="10000"/>
          </a:bodyPr>
          <a:lstStyle/>
          <a:p>
            <a:r>
              <a:rPr lang="en-US" dirty="0" smtClean="0"/>
              <a:t>How do you see someone with my background and skills-set fitting within this organization?</a:t>
            </a:r>
          </a:p>
          <a:p>
            <a:r>
              <a:rPr lang="en-US" dirty="0" smtClean="0"/>
              <a:t>Why should I work for your organization?</a:t>
            </a:r>
          </a:p>
          <a:p>
            <a:r>
              <a:rPr lang="en-US" dirty="0" smtClean="0"/>
              <a:t>What is your vision for this department/role? </a:t>
            </a:r>
            <a:endParaRPr lang="en-US" dirty="0"/>
          </a:p>
          <a:p>
            <a:r>
              <a:rPr lang="en-US" dirty="0" smtClean="0"/>
              <a:t>What is your background? How long have you been with the company, and why do you stay?</a:t>
            </a:r>
          </a:p>
          <a:p>
            <a:r>
              <a:rPr lang="en-US" dirty="0" smtClean="0"/>
              <a:t>How do you remain competitive in the marketplace?</a:t>
            </a:r>
          </a:p>
          <a:p>
            <a:r>
              <a:rPr lang="en-US" dirty="0" smtClean="0"/>
              <a:t>How quickly do you want to fill this position? How many people are you considering for this role?</a:t>
            </a:r>
          </a:p>
          <a:p>
            <a:r>
              <a:rPr lang="en-US" dirty="0" smtClean="0"/>
              <a:t>Throughout our conversation today, is there anything you see in my background, skills, or impact I can have on this organization that still concerns you?</a:t>
            </a:r>
            <a:endParaRPr lang="en-US" dirty="0"/>
          </a:p>
        </p:txBody>
      </p:sp>
    </p:spTree>
    <p:extLst>
      <p:ext uri="{BB962C8B-B14F-4D97-AF65-F5344CB8AC3E}">
        <p14:creationId xmlns:p14="http://schemas.microsoft.com/office/powerpoint/2010/main" val="75068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Interview</a:t>
            </a:r>
            <a:endParaRPr lang="en-US" dirty="0"/>
          </a:p>
        </p:txBody>
      </p:sp>
      <p:sp>
        <p:nvSpPr>
          <p:cNvPr id="3" name="Content Placeholder 2"/>
          <p:cNvSpPr>
            <a:spLocks noGrp="1"/>
          </p:cNvSpPr>
          <p:nvPr>
            <p:ph idx="1"/>
          </p:nvPr>
        </p:nvSpPr>
        <p:spPr/>
        <p:txBody>
          <a:bodyPr/>
          <a:lstStyle/>
          <a:p>
            <a:r>
              <a:rPr lang="en-US" dirty="0" smtClean="0"/>
              <a:t>Know where you are going and get there on-time! </a:t>
            </a:r>
          </a:p>
          <a:p>
            <a:pPr lvl="1"/>
            <a:r>
              <a:rPr lang="en-US" dirty="0" smtClean="0"/>
              <a:t>Do a practice run if necessary</a:t>
            </a:r>
          </a:p>
          <a:p>
            <a:r>
              <a:rPr lang="en-US" dirty="0" smtClean="0"/>
              <a:t>Research, research, research!</a:t>
            </a:r>
          </a:p>
          <a:p>
            <a:r>
              <a:rPr lang="en-US" dirty="0" smtClean="0"/>
              <a:t>Make a list of common interview questions and prepare your answers</a:t>
            </a:r>
          </a:p>
          <a:p>
            <a:r>
              <a:rPr lang="en-US" dirty="0" smtClean="0"/>
              <a:t>Make a list of questions YOU can ask</a:t>
            </a:r>
          </a:p>
          <a:p>
            <a:r>
              <a:rPr lang="en-US" dirty="0" smtClean="0"/>
              <a:t>PRACTICE!</a:t>
            </a:r>
          </a:p>
          <a:p>
            <a:pPr lvl="1"/>
            <a:r>
              <a:rPr lang="en-US" dirty="0" smtClean="0"/>
              <a:t>Consider recording yourself (pay attention to body language)</a:t>
            </a:r>
          </a:p>
          <a:p>
            <a:r>
              <a:rPr lang="en-US" dirty="0" smtClean="0"/>
              <a:t>Know your availability (when can you start?</a:t>
            </a:r>
          </a:p>
          <a:p>
            <a:r>
              <a:rPr lang="en-US" dirty="0" smtClean="0"/>
              <a:t>Be prepared for drug or other necessary testing</a:t>
            </a:r>
          </a:p>
        </p:txBody>
      </p:sp>
    </p:spTree>
    <p:extLst>
      <p:ext uri="{BB962C8B-B14F-4D97-AF65-F5344CB8AC3E}">
        <p14:creationId xmlns:p14="http://schemas.microsoft.com/office/powerpoint/2010/main" val="2397037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Interview (cont.)</a:t>
            </a:r>
            <a:endParaRPr lang="en-US" dirty="0"/>
          </a:p>
        </p:txBody>
      </p:sp>
      <p:sp>
        <p:nvSpPr>
          <p:cNvPr id="3" name="Content Placeholder 2"/>
          <p:cNvSpPr>
            <a:spLocks noGrp="1"/>
          </p:cNvSpPr>
          <p:nvPr>
            <p:ph idx="1"/>
          </p:nvPr>
        </p:nvSpPr>
        <p:spPr/>
        <p:txBody>
          <a:bodyPr/>
          <a:lstStyle/>
          <a:p>
            <a:r>
              <a:rPr lang="en-US" dirty="0" smtClean="0"/>
              <a:t>Dress appropriately</a:t>
            </a:r>
          </a:p>
          <a:p>
            <a:r>
              <a:rPr lang="en-US" dirty="0" smtClean="0"/>
              <a:t>Avoid perfume/cologne if possible</a:t>
            </a:r>
          </a:p>
          <a:p>
            <a:r>
              <a:rPr lang="en-US" dirty="0" smtClean="0"/>
              <a:t>Cover up piercings/tattoos</a:t>
            </a:r>
          </a:p>
          <a:p>
            <a:r>
              <a:rPr lang="en-US" dirty="0" smtClean="0"/>
              <a:t>Be conscious of your jewelry choices</a:t>
            </a:r>
          </a:p>
          <a:p>
            <a:r>
              <a:rPr lang="en-US" dirty="0" smtClean="0"/>
              <a:t>Brush your teeth! (dragon breath never makes a good impression)</a:t>
            </a:r>
          </a:p>
          <a:p>
            <a:r>
              <a:rPr lang="en-US" dirty="0" smtClean="0"/>
              <a:t>NO gum – spit it out before you even go in the building</a:t>
            </a:r>
          </a:p>
          <a:p>
            <a:r>
              <a:rPr lang="en-US" dirty="0" smtClean="0"/>
              <a:t>Be punctual – arrive at least 10 min early (15 is even better)</a:t>
            </a:r>
            <a:endParaRPr lang="en-US" dirty="0"/>
          </a:p>
        </p:txBody>
      </p:sp>
    </p:spTree>
    <p:extLst>
      <p:ext uri="{BB962C8B-B14F-4D97-AF65-F5344CB8AC3E}">
        <p14:creationId xmlns:p14="http://schemas.microsoft.com/office/powerpoint/2010/main" val="3221359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Interview</a:t>
            </a:r>
            <a:endParaRPr lang="en-US" dirty="0"/>
          </a:p>
        </p:txBody>
      </p:sp>
      <p:sp>
        <p:nvSpPr>
          <p:cNvPr id="3" name="Content Placeholder 2"/>
          <p:cNvSpPr>
            <a:spLocks noGrp="1"/>
          </p:cNvSpPr>
          <p:nvPr>
            <p:ph idx="1"/>
          </p:nvPr>
        </p:nvSpPr>
        <p:spPr/>
        <p:txBody>
          <a:bodyPr>
            <a:normAutofit lnSpcReduction="10000"/>
          </a:bodyPr>
          <a:lstStyle/>
          <a:p>
            <a:r>
              <a:rPr lang="en-US" dirty="0" smtClean="0"/>
              <a:t>Greet EVERY single person in the room </a:t>
            </a:r>
          </a:p>
          <a:p>
            <a:pPr lvl="1"/>
            <a:r>
              <a:rPr lang="en-US" dirty="0" smtClean="0"/>
              <a:t>Eye contact</a:t>
            </a:r>
          </a:p>
          <a:p>
            <a:pPr lvl="1"/>
            <a:r>
              <a:rPr lang="en-US" dirty="0" smtClean="0"/>
              <a:t>Handshake</a:t>
            </a:r>
          </a:p>
          <a:p>
            <a:r>
              <a:rPr lang="en-US" dirty="0" smtClean="0"/>
              <a:t>Handshakes – firm, but not too firm</a:t>
            </a:r>
          </a:p>
          <a:p>
            <a:r>
              <a:rPr lang="en-US" dirty="0" smtClean="0"/>
              <a:t>Voice control</a:t>
            </a:r>
          </a:p>
          <a:p>
            <a:r>
              <a:rPr lang="en-US" dirty="0" smtClean="0"/>
              <a:t>No slang</a:t>
            </a:r>
          </a:p>
          <a:p>
            <a:r>
              <a:rPr lang="en-US" dirty="0" smtClean="0"/>
              <a:t>Use good posture</a:t>
            </a:r>
          </a:p>
          <a:p>
            <a:pPr lvl="1"/>
            <a:r>
              <a:rPr lang="en-US" dirty="0" smtClean="0"/>
              <a:t>No slouching</a:t>
            </a:r>
          </a:p>
          <a:p>
            <a:pPr lvl="1"/>
            <a:r>
              <a:rPr lang="en-US" dirty="0" smtClean="0"/>
              <a:t>Don’t cross legs above knee</a:t>
            </a:r>
          </a:p>
          <a:p>
            <a:pPr lvl="1"/>
            <a:r>
              <a:rPr lang="en-US" dirty="0" smtClean="0"/>
              <a:t>Don’t shake your legs (RLS)</a:t>
            </a:r>
            <a:endParaRPr lang="en-US" dirty="0"/>
          </a:p>
        </p:txBody>
      </p:sp>
    </p:spTree>
    <p:extLst>
      <p:ext uri="{BB962C8B-B14F-4D97-AF65-F5344CB8AC3E}">
        <p14:creationId xmlns:p14="http://schemas.microsoft.com/office/powerpoint/2010/main" val="2688702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Interview (cont.)</a:t>
            </a:r>
            <a:endParaRPr lang="en-US" dirty="0"/>
          </a:p>
        </p:txBody>
      </p:sp>
      <p:sp>
        <p:nvSpPr>
          <p:cNvPr id="3" name="Content Placeholder 2"/>
          <p:cNvSpPr>
            <a:spLocks noGrp="1"/>
          </p:cNvSpPr>
          <p:nvPr>
            <p:ph idx="1"/>
          </p:nvPr>
        </p:nvSpPr>
        <p:spPr/>
        <p:txBody>
          <a:bodyPr>
            <a:normAutofit/>
          </a:bodyPr>
          <a:lstStyle/>
          <a:p>
            <a:r>
              <a:rPr lang="en-US" dirty="0" smtClean="0"/>
              <a:t>Don’t sit down until you are asked to </a:t>
            </a:r>
          </a:p>
          <a:p>
            <a:r>
              <a:rPr lang="en-US" dirty="0" smtClean="0"/>
              <a:t>Don’t fidget (you’ll look nervous)</a:t>
            </a:r>
          </a:p>
          <a:p>
            <a:r>
              <a:rPr lang="en-US" dirty="0" smtClean="0"/>
              <a:t>Watch your body language</a:t>
            </a:r>
          </a:p>
          <a:p>
            <a:pPr lvl="1"/>
            <a:r>
              <a:rPr lang="en-US" dirty="0" smtClean="0"/>
              <a:t>Keep hand talking to a minimum (some is OK, don’t overdue it)</a:t>
            </a:r>
          </a:p>
          <a:p>
            <a:r>
              <a:rPr lang="en-US" dirty="0" smtClean="0"/>
              <a:t>Be ready to SELL YOURSELF!</a:t>
            </a:r>
          </a:p>
          <a:p>
            <a:pPr lvl="1"/>
            <a:r>
              <a:rPr lang="en-US" dirty="0" smtClean="0"/>
              <a:t>This is about YOU!</a:t>
            </a:r>
          </a:p>
          <a:p>
            <a:r>
              <a:rPr lang="en-US" dirty="0" smtClean="0"/>
              <a:t>If you are given something to drink, sip it – no gulping/chugging</a:t>
            </a:r>
          </a:p>
        </p:txBody>
      </p:sp>
    </p:spTree>
    <p:extLst>
      <p:ext uri="{BB962C8B-B14F-4D97-AF65-F5344CB8AC3E}">
        <p14:creationId xmlns:p14="http://schemas.microsoft.com/office/powerpoint/2010/main" val="1961635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Interview (cont.)</a:t>
            </a:r>
            <a:endParaRPr lang="en-US" dirty="0"/>
          </a:p>
        </p:txBody>
      </p:sp>
      <p:sp>
        <p:nvSpPr>
          <p:cNvPr id="3" name="Content Placeholder 2"/>
          <p:cNvSpPr>
            <a:spLocks noGrp="1"/>
          </p:cNvSpPr>
          <p:nvPr>
            <p:ph idx="1"/>
          </p:nvPr>
        </p:nvSpPr>
        <p:spPr/>
        <p:txBody>
          <a:bodyPr>
            <a:normAutofit/>
          </a:bodyPr>
          <a:lstStyle/>
          <a:p>
            <a:r>
              <a:rPr lang="en-US" dirty="0"/>
              <a:t>SMILE </a:t>
            </a:r>
            <a:r>
              <a:rPr lang="en-US" dirty="0">
                <a:sym typeface="Wingdings" panose="05000000000000000000" pitchFamily="2" charset="2"/>
              </a:rPr>
              <a:t> </a:t>
            </a:r>
          </a:p>
          <a:p>
            <a:r>
              <a:rPr lang="en-US" dirty="0">
                <a:sym typeface="Wingdings" panose="05000000000000000000" pitchFamily="2" charset="2"/>
              </a:rPr>
              <a:t>Nod your head on occasion when they are talking to you (you don’t want to look like a mannequin</a:t>
            </a:r>
            <a:r>
              <a:rPr lang="en-US" dirty="0" smtClean="0">
                <a:sym typeface="Wingdings" panose="05000000000000000000" pitchFamily="2" charset="2"/>
              </a:rPr>
              <a:t>)</a:t>
            </a:r>
            <a:endParaRPr lang="en-US" dirty="0" smtClean="0"/>
          </a:p>
          <a:p>
            <a:r>
              <a:rPr lang="en-US" dirty="0" smtClean="0"/>
              <a:t>Look interested in what the interviewer(s) have to say (even if they are boring)</a:t>
            </a:r>
          </a:p>
          <a:p>
            <a:r>
              <a:rPr lang="en-US" dirty="0" smtClean="0"/>
              <a:t>Be specific and give details – yet try to be short and to the point</a:t>
            </a:r>
          </a:p>
          <a:p>
            <a:r>
              <a:rPr lang="en-US" dirty="0" smtClean="0"/>
              <a:t>Avoid ‘uh’ or ‘umm’</a:t>
            </a:r>
          </a:p>
          <a:p>
            <a:r>
              <a:rPr lang="en-US" dirty="0" smtClean="0"/>
              <a:t>Be confident</a:t>
            </a:r>
          </a:p>
          <a:p>
            <a:r>
              <a:rPr lang="en-US" dirty="0" smtClean="0"/>
              <a:t>Maintain eye contact</a:t>
            </a:r>
          </a:p>
        </p:txBody>
      </p:sp>
    </p:spTree>
    <p:extLst>
      <p:ext uri="{BB962C8B-B14F-4D97-AF65-F5344CB8AC3E}">
        <p14:creationId xmlns:p14="http://schemas.microsoft.com/office/powerpoint/2010/main" val="1120334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Interview (cont.)</a:t>
            </a:r>
            <a:endParaRPr lang="en-US" dirty="0"/>
          </a:p>
        </p:txBody>
      </p:sp>
      <p:sp>
        <p:nvSpPr>
          <p:cNvPr id="3" name="Content Placeholder 2"/>
          <p:cNvSpPr>
            <a:spLocks noGrp="1"/>
          </p:cNvSpPr>
          <p:nvPr>
            <p:ph idx="1"/>
          </p:nvPr>
        </p:nvSpPr>
        <p:spPr/>
        <p:txBody>
          <a:bodyPr>
            <a:normAutofit/>
          </a:bodyPr>
          <a:lstStyle/>
          <a:p>
            <a:r>
              <a:rPr lang="en-US" dirty="0"/>
              <a:t>Multiple interviewers?</a:t>
            </a:r>
          </a:p>
          <a:p>
            <a:pPr lvl="1"/>
            <a:r>
              <a:rPr lang="en-US" dirty="0"/>
              <a:t>Look at them all while talking (don’t leave anyone out)</a:t>
            </a:r>
          </a:p>
          <a:p>
            <a:r>
              <a:rPr lang="en-US" dirty="0"/>
              <a:t>Ask questions!</a:t>
            </a:r>
          </a:p>
          <a:p>
            <a:pPr lvl="1"/>
            <a:r>
              <a:rPr lang="en-US" dirty="0"/>
              <a:t>This isn’t an interrogation! Plan on asking AT LEAST 1</a:t>
            </a:r>
          </a:p>
          <a:p>
            <a:pPr lvl="1"/>
            <a:r>
              <a:rPr lang="en-US" dirty="0"/>
              <a:t>DON’T ask things like “How many days off do I get?” or “When is my first vacation</a:t>
            </a:r>
            <a:r>
              <a:rPr lang="en-US" dirty="0" smtClean="0"/>
              <a:t>?”</a:t>
            </a:r>
          </a:p>
          <a:p>
            <a:r>
              <a:rPr lang="en-US" dirty="0" smtClean="0"/>
              <a:t>Don’t clock watch</a:t>
            </a:r>
          </a:p>
          <a:p>
            <a:r>
              <a:rPr lang="en-US" dirty="0" smtClean="0"/>
              <a:t>If left alone, don’t do anything you wouldn’t do in front of a group of people (you might be on candid camera)</a:t>
            </a:r>
          </a:p>
          <a:p>
            <a:r>
              <a:rPr lang="en-US" dirty="0" smtClean="0"/>
              <a:t>Don’t flirt with anyone you meet!</a:t>
            </a:r>
            <a:endParaRPr lang="en-US" dirty="0"/>
          </a:p>
        </p:txBody>
      </p:sp>
    </p:spTree>
    <p:extLst>
      <p:ext uri="{BB962C8B-B14F-4D97-AF65-F5344CB8AC3E}">
        <p14:creationId xmlns:p14="http://schemas.microsoft.com/office/powerpoint/2010/main" val="164360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Interview Fair – Misc Information</a:t>
            </a:r>
          </a:p>
        </p:txBody>
      </p:sp>
      <p:sp>
        <p:nvSpPr>
          <p:cNvPr id="3" name="Content Placeholder 2"/>
          <p:cNvSpPr>
            <a:spLocks noGrp="1"/>
          </p:cNvSpPr>
          <p:nvPr>
            <p:ph sz="quarter" idx="1"/>
          </p:nvPr>
        </p:nvSpPr>
        <p:spPr/>
        <p:txBody>
          <a:bodyPr/>
          <a:lstStyle/>
          <a:p>
            <a:r>
              <a:rPr lang="en-US" altLang="en-US" dirty="0" smtClean="0"/>
              <a:t>You will not be allowed to leave to change your clothes – come prepared! </a:t>
            </a:r>
          </a:p>
          <a:p>
            <a:pPr lvl="1"/>
            <a:r>
              <a:rPr lang="en-US" altLang="en-US" dirty="0" smtClean="0"/>
              <a:t>Clothes, Resume, Job Application, Cover Letter</a:t>
            </a:r>
          </a:p>
          <a:p>
            <a:r>
              <a:rPr lang="en-US" altLang="en-US" dirty="0" smtClean="0"/>
              <a:t>Respect the Media Center’s rules</a:t>
            </a:r>
          </a:p>
          <a:p>
            <a:pPr lvl="1"/>
            <a:r>
              <a:rPr lang="en-US" altLang="en-US" dirty="0" smtClean="0"/>
              <a:t>Be quiet, respectful, etc.</a:t>
            </a:r>
          </a:p>
        </p:txBody>
      </p:sp>
      <p:pic>
        <p:nvPicPr>
          <p:cNvPr id="46084" name="Picture 2" descr="http://www.jobapplicationcenter.com/wp-content/uploads/2012/04/Subway-Applic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31062">
            <a:off x="8323264" y="2322514"/>
            <a:ext cx="4268787"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https://www.optimalresume.com/blog/wp-content/uploads/2011/10/zombie-resume-2.png"/>
          <p:cNvPicPr>
            <a:picLocks noChangeAspect="1" noChangeArrowheads="1"/>
          </p:cNvPicPr>
          <p:nvPr/>
        </p:nvPicPr>
        <p:blipFill>
          <a:blip r:embed="rId4"/>
          <a:srcRect/>
          <a:stretch>
            <a:fillRect/>
          </a:stretch>
        </p:blipFill>
        <p:spPr bwMode="auto">
          <a:xfrm rot="19827559">
            <a:off x="6232525" y="3433764"/>
            <a:ext cx="3371850" cy="43513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941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Interview</a:t>
            </a:r>
            <a:endParaRPr lang="en-US" dirty="0"/>
          </a:p>
        </p:txBody>
      </p:sp>
      <p:sp>
        <p:nvSpPr>
          <p:cNvPr id="3" name="Content Placeholder 2"/>
          <p:cNvSpPr>
            <a:spLocks noGrp="1"/>
          </p:cNvSpPr>
          <p:nvPr>
            <p:ph idx="1"/>
          </p:nvPr>
        </p:nvSpPr>
        <p:spPr/>
        <p:txBody>
          <a:bodyPr>
            <a:normAutofit lnSpcReduction="10000"/>
          </a:bodyPr>
          <a:lstStyle/>
          <a:p>
            <a:r>
              <a:rPr lang="en-US" dirty="0" smtClean="0"/>
              <a:t>When the interview has ended, SHAKE HANDS with EVERYONE once again and THANK them for their time</a:t>
            </a:r>
          </a:p>
          <a:p>
            <a:r>
              <a:rPr lang="en-US" dirty="0" smtClean="0"/>
              <a:t>If you are still interested in the job, now is the time to say it!</a:t>
            </a:r>
          </a:p>
          <a:p>
            <a:r>
              <a:rPr lang="en-US" dirty="0" smtClean="0"/>
              <a:t>Ask when an decision will be made </a:t>
            </a:r>
          </a:p>
          <a:p>
            <a:r>
              <a:rPr lang="en-US" dirty="0" smtClean="0"/>
              <a:t>Send a THANK YOU note to your interviewer(s) immediately after leaving the interview</a:t>
            </a:r>
          </a:p>
          <a:p>
            <a:r>
              <a:rPr lang="en-US" dirty="0" smtClean="0"/>
              <a:t>Go home, write down everything you can about the interview</a:t>
            </a:r>
          </a:p>
          <a:p>
            <a:pPr lvl="1"/>
            <a:r>
              <a:rPr lang="en-US" dirty="0" smtClean="0"/>
              <a:t>What went well</a:t>
            </a:r>
          </a:p>
          <a:p>
            <a:pPr lvl="1"/>
            <a:r>
              <a:rPr lang="en-US" dirty="0" smtClean="0"/>
              <a:t>What didn’t go so well?</a:t>
            </a:r>
          </a:p>
          <a:p>
            <a:pPr lvl="1"/>
            <a:r>
              <a:rPr lang="en-US" dirty="0" smtClean="0"/>
              <a:t>Questions that stumped you?</a:t>
            </a:r>
          </a:p>
          <a:p>
            <a:r>
              <a:rPr lang="en-US" dirty="0" smtClean="0"/>
              <a:t>Don’t be afraid to follow-up</a:t>
            </a:r>
            <a:endParaRPr lang="en-US" dirty="0"/>
          </a:p>
        </p:txBody>
      </p:sp>
    </p:spTree>
    <p:extLst>
      <p:ext uri="{BB962C8B-B14F-4D97-AF65-F5344CB8AC3E}">
        <p14:creationId xmlns:p14="http://schemas.microsoft.com/office/powerpoint/2010/main" val="1660653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Notes/Emails</a:t>
            </a:r>
            <a:endParaRPr lang="en-US" dirty="0"/>
          </a:p>
        </p:txBody>
      </p:sp>
      <p:sp>
        <p:nvSpPr>
          <p:cNvPr id="3" name="Content Placeholder 2"/>
          <p:cNvSpPr>
            <a:spLocks noGrp="1"/>
          </p:cNvSpPr>
          <p:nvPr>
            <p:ph idx="1"/>
          </p:nvPr>
        </p:nvSpPr>
        <p:spPr/>
        <p:txBody>
          <a:bodyPr/>
          <a:lstStyle/>
          <a:p>
            <a:r>
              <a:rPr lang="en-US" dirty="0" smtClean="0"/>
              <a:t>Send a note or within 24-48 hours after the interview</a:t>
            </a:r>
          </a:p>
          <a:p>
            <a:r>
              <a:rPr lang="en-US" dirty="0" smtClean="0"/>
              <a:t>Short and to the point (no more than a few paragraphs)</a:t>
            </a:r>
          </a:p>
          <a:p>
            <a:r>
              <a:rPr lang="en-US" dirty="0" smtClean="0"/>
              <a:t>Emphasize again how much you would like to be part of their team</a:t>
            </a:r>
          </a:p>
          <a:p>
            <a:r>
              <a:rPr lang="en-US" dirty="0" smtClean="0"/>
              <a:t>Demonstrate appreciation for the opportunity and the interviewer’s time</a:t>
            </a:r>
          </a:p>
          <a:p>
            <a:r>
              <a:rPr lang="en-US" dirty="0" smtClean="0"/>
              <a:t>Add a personal touch </a:t>
            </a:r>
          </a:p>
          <a:p>
            <a:pPr lvl="1"/>
            <a:r>
              <a:rPr lang="en-US" dirty="0" smtClean="0"/>
              <a:t>Highlight best parts of the conversation</a:t>
            </a:r>
          </a:p>
          <a:p>
            <a:r>
              <a:rPr lang="en-US" dirty="0" smtClean="0"/>
              <a:t>Cover your qualifications</a:t>
            </a:r>
          </a:p>
          <a:p>
            <a:pPr lvl="1"/>
            <a:r>
              <a:rPr lang="en-US" dirty="0" smtClean="0"/>
              <a:t>Quick recap of why you’d be perfect for the job</a:t>
            </a:r>
          </a:p>
          <a:p>
            <a:pPr lvl="1"/>
            <a:r>
              <a:rPr lang="en-US" dirty="0" smtClean="0"/>
              <a:t>Forget to tell them something during the interview – here is your chance</a:t>
            </a:r>
            <a:endParaRPr lang="en-US" dirty="0"/>
          </a:p>
        </p:txBody>
      </p:sp>
    </p:spTree>
    <p:extLst>
      <p:ext uri="{BB962C8B-B14F-4D97-AF65-F5344CB8AC3E}">
        <p14:creationId xmlns:p14="http://schemas.microsoft.com/office/powerpoint/2010/main" val="3409757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Notes/Emails</a:t>
            </a:r>
            <a:endParaRPr lang="en-US" dirty="0"/>
          </a:p>
        </p:txBody>
      </p:sp>
      <p:sp>
        <p:nvSpPr>
          <p:cNvPr id="3" name="Content Placeholder 2"/>
          <p:cNvSpPr>
            <a:spLocks noGrp="1"/>
          </p:cNvSpPr>
          <p:nvPr>
            <p:ph idx="1"/>
          </p:nvPr>
        </p:nvSpPr>
        <p:spPr/>
        <p:txBody>
          <a:bodyPr/>
          <a:lstStyle/>
          <a:p>
            <a:r>
              <a:rPr lang="en-US" dirty="0" smtClean="0"/>
              <a:t>Demonstrate a specific reason for your interest</a:t>
            </a:r>
          </a:p>
          <a:p>
            <a:pPr lvl="1"/>
            <a:r>
              <a:rPr lang="en-US" dirty="0" smtClean="0"/>
              <a:t>Use what you learned in the interview to call out 1 or 2 aspects of the company/culture you like, and reasons you want to work there</a:t>
            </a:r>
          </a:p>
          <a:p>
            <a:r>
              <a:rPr lang="en-US" dirty="0" smtClean="0"/>
              <a:t>Close with clarity</a:t>
            </a:r>
          </a:p>
          <a:p>
            <a:pPr lvl="1"/>
            <a:r>
              <a:rPr lang="en-US" dirty="0" smtClean="0"/>
              <a:t>Firm reiteration of your interest “I look forward to taking the next step in the hiring process. Thank you again for your time and I hope to talk to you soon.”</a:t>
            </a:r>
          </a:p>
          <a:p>
            <a:r>
              <a:rPr lang="en-US" dirty="0" smtClean="0"/>
              <a:t>Be authentic</a:t>
            </a:r>
          </a:p>
          <a:p>
            <a:pPr lvl="1"/>
            <a:r>
              <a:rPr lang="en-US" dirty="0" smtClean="0"/>
              <a:t>Hiring managers are on the hunt for UNIQUE candidates. Read your letter aloud. Make sure it sounds conversational, authentic, and unique.</a:t>
            </a:r>
            <a:endParaRPr lang="en-US" dirty="0"/>
          </a:p>
        </p:txBody>
      </p:sp>
    </p:spTree>
    <p:extLst>
      <p:ext uri="{BB962C8B-B14F-4D97-AF65-F5344CB8AC3E}">
        <p14:creationId xmlns:p14="http://schemas.microsoft.com/office/powerpoint/2010/main" val="2633847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15600" y="593367"/>
            <a:ext cx="11360800" cy="817600"/>
          </a:xfrm>
          <a:prstGeom prst="rect">
            <a:avLst/>
          </a:prstGeom>
        </p:spPr>
        <p:txBody>
          <a:bodyPr vert="horz" lIns="121900" tIns="121900" rIns="121900" bIns="121900" rtlCol="0" anchor="t" anchorCtr="0">
            <a:noAutofit/>
          </a:bodyPr>
          <a:lstStyle/>
          <a:p>
            <a:r>
              <a:rPr lang="en" b="1"/>
              <a:t>Additional Resources</a:t>
            </a:r>
          </a:p>
        </p:txBody>
      </p:sp>
      <p:sp>
        <p:nvSpPr>
          <p:cNvPr id="128" name="Shape 128"/>
          <p:cNvSpPr txBox="1">
            <a:spLocks noGrp="1"/>
          </p:cNvSpPr>
          <p:nvPr>
            <p:ph type="body" idx="1"/>
          </p:nvPr>
        </p:nvSpPr>
        <p:spPr>
          <a:xfrm>
            <a:off x="415600" y="1562133"/>
            <a:ext cx="11360800" cy="4529600"/>
          </a:xfrm>
          <a:prstGeom prst="rect">
            <a:avLst/>
          </a:prstGeom>
        </p:spPr>
        <p:txBody>
          <a:bodyPr vert="horz" lIns="121900" tIns="121900" rIns="121900" bIns="121900" rtlCol="0" anchor="t" anchorCtr="0">
            <a:noAutofit/>
          </a:bodyPr>
          <a:lstStyle/>
          <a:p>
            <a:pPr>
              <a:spcAft>
                <a:spcPts val="0"/>
              </a:spcAft>
              <a:buNone/>
            </a:pPr>
            <a:r>
              <a:rPr lang="en" dirty="0">
                <a:sym typeface="Arial"/>
              </a:rPr>
              <a:t>#</a:t>
            </a:r>
            <a:r>
              <a:rPr lang="en" dirty="0" smtClean="0">
                <a:sym typeface="Arial"/>
              </a:rPr>
              <a:t>1 </a:t>
            </a:r>
            <a:r>
              <a:rPr lang="en" dirty="0">
                <a:sym typeface="Arial"/>
              </a:rPr>
              <a:t>Tell me about yourself.</a:t>
            </a:r>
          </a:p>
          <a:p>
            <a:pPr>
              <a:spcAft>
                <a:spcPts val="0"/>
              </a:spcAft>
              <a:buNone/>
            </a:pPr>
            <a:r>
              <a:rPr lang="en" dirty="0">
                <a:sym typeface="Arial"/>
                <a:hlinkClick r:id="rId3"/>
              </a:rPr>
              <a:t>https://admitspit.wordpress.com/2006/09/23/tell-me-about-yourself-interview-samples/</a:t>
            </a:r>
          </a:p>
          <a:p>
            <a:pPr>
              <a:spcAft>
                <a:spcPts val="0"/>
              </a:spcAft>
              <a:buNone/>
            </a:pPr>
            <a:endParaRPr dirty="0">
              <a:sym typeface="Arial"/>
            </a:endParaRPr>
          </a:p>
          <a:p>
            <a:pPr>
              <a:spcAft>
                <a:spcPts val="0"/>
              </a:spcAft>
              <a:buClr>
                <a:schemeClr val="dk1"/>
              </a:buClr>
              <a:buSzPct val="78571"/>
              <a:buNone/>
            </a:pPr>
            <a:r>
              <a:rPr lang="en" dirty="0" smtClean="0">
                <a:sym typeface="Arial"/>
              </a:rPr>
              <a:t>#7 &amp; #8: </a:t>
            </a:r>
            <a:r>
              <a:rPr lang="en" dirty="0">
                <a:sym typeface="Arial"/>
              </a:rPr>
              <a:t>What are your strengths and weaknesses? </a:t>
            </a:r>
          </a:p>
          <a:p>
            <a:pPr>
              <a:spcAft>
                <a:spcPts val="0"/>
              </a:spcAft>
              <a:buClr>
                <a:schemeClr val="dk1"/>
              </a:buClr>
              <a:buSzPct val="78571"/>
              <a:buNone/>
            </a:pPr>
            <a:r>
              <a:rPr lang="en" dirty="0">
                <a:sym typeface="Arial"/>
                <a:hlinkClick r:id="rId4"/>
              </a:rPr>
              <a:t>http://www.binghamton.edu/ccpd/students/undergraduate/resumes-cover-letters-interviews/explaining-strengths-and-weaknesses.html</a:t>
            </a:r>
          </a:p>
          <a:p>
            <a:pPr>
              <a:spcAft>
                <a:spcPts val="0"/>
              </a:spcAft>
              <a:buClr>
                <a:schemeClr val="dk1"/>
              </a:buClr>
              <a:buSzPct val="78571"/>
              <a:buNone/>
            </a:pPr>
            <a:endParaRPr dirty="0">
              <a:sym typeface="Arial"/>
            </a:endParaRPr>
          </a:p>
          <a:p>
            <a:pPr>
              <a:spcAft>
                <a:spcPts val="0"/>
              </a:spcAft>
              <a:buClr>
                <a:schemeClr val="dk1"/>
              </a:buClr>
              <a:buSzPct val="78571"/>
              <a:buNone/>
            </a:pPr>
            <a:r>
              <a:rPr lang="en" dirty="0">
                <a:sym typeface="Arial"/>
              </a:rPr>
              <a:t>#</a:t>
            </a:r>
            <a:r>
              <a:rPr lang="en" dirty="0" smtClean="0">
                <a:sym typeface="Arial"/>
              </a:rPr>
              <a:t>19 </a:t>
            </a:r>
            <a:r>
              <a:rPr lang="en" dirty="0">
                <a:sym typeface="Arial"/>
              </a:rPr>
              <a:t>and </a:t>
            </a:r>
            <a:r>
              <a:rPr lang="en" dirty="0" smtClean="0">
                <a:sym typeface="Arial"/>
              </a:rPr>
              <a:t>#20 What </a:t>
            </a:r>
            <a:r>
              <a:rPr lang="en" dirty="0">
                <a:sym typeface="Arial"/>
              </a:rPr>
              <a:t>are your long term and short term goals?</a:t>
            </a:r>
          </a:p>
          <a:p>
            <a:pPr>
              <a:spcAft>
                <a:spcPts val="0"/>
              </a:spcAft>
              <a:buClr>
                <a:schemeClr val="dk1"/>
              </a:buClr>
              <a:buSzPct val="78571"/>
              <a:buNone/>
            </a:pPr>
            <a:r>
              <a:rPr lang="en" dirty="0">
                <a:sym typeface="Arial"/>
                <a:hlinkClick r:id="rId5"/>
              </a:rPr>
              <a:t>http://oureverydaylife.com/difference-between-short-term-goals-long-term-goals-high-school-students-14923.html</a:t>
            </a:r>
          </a:p>
          <a:p>
            <a:pPr>
              <a:spcAft>
                <a:spcPts val="0"/>
              </a:spcAft>
              <a:buClr>
                <a:schemeClr val="dk1"/>
              </a:buClr>
              <a:buSzPct val="78571"/>
              <a:buNone/>
            </a:pPr>
            <a:endParaRPr dirty="0">
              <a:sym typeface="Arial"/>
            </a:endParaRPr>
          </a:p>
          <a:p>
            <a:pPr>
              <a:spcAft>
                <a:spcPts val="0"/>
              </a:spcAft>
              <a:buClr>
                <a:schemeClr val="dk1"/>
              </a:buClr>
              <a:buSzPct val="78571"/>
              <a:buNone/>
            </a:pPr>
            <a:r>
              <a:rPr lang="en" dirty="0">
                <a:sym typeface="Arial"/>
                <a:hlinkClick r:id="rId6"/>
              </a:rPr>
              <a:t>https://collegegrad.com/tough-interview-questions/what-are-your-short-term-goals</a:t>
            </a:r>
          </a:p>
          <a:p>
            <a:pPr>
              <a:buNone/>
            </a:pPr>
            <a:endParaRPr dirty="0"/>
          </a:p>
        </p:txBody>
      </p:sp>
    </p:spTree>
    <p:extLst>
      <p:ext uri="{BB962C8B-B14F-4D97-AF65-F5344CB8AC3E}">
        <p14:creationId xmlns:p14="http://schemas.microsoft.com/office/powerpoint/2010/main" val="2718949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Student Job Hunting Handbook</a:t>
            </a:r>
            <a:endParaRPr lang="en-US" dirty="0"/>
          </a:p>
        </p:txBody>
      </p:sp>
      <p:sp>
        <p:nvSpPr>
          <p:cNvPr id="3" name="Content Placeholder 2"/>
          <p:cNvSpPr>
            <a:spLocks noGrp="1"/>
          </p:cNvSpPr>
          <p:nvPr>
            <p:ph idx="1"/>
          </p:nvPr>
        </p:nvSpPr>
        <p:spPr/>
        <p:txBody>
          <a:bodyPr/>
          <a:lstStyle/>
          <a:p>
            <a:r>
              <a:rPr lang="en-US" dirty="0" smtClean="0"/>
              <a:t>LinkedIn’s suggestions on interview preparation</a:t>
            </a:r>
          </a:p>
          <a:p>
            <a:pPr lvl="1"/>
            <a:r>
              <a:rPr lang="en-US" dirty="0" smtClean="0">
                <a:hlinkClick r:id="rId2"/>
              </a:rPr>
              <a:t>Student Job Hunting Handbook </a:t>
            </a:r>
            <a:r>
              <a:rPr lang="en-US" dirty="0" smtClean="0"/>
              <a:t>(begin on page 15-26)</a:t>
            </a:r>
            <a:endParaRPr lang="en-US" dirty="0"/>
          </a:p>
        </p:txBody>
      </p:sp>
      <p:pic>
        <p:nvPicPr>
          <p:cNvPr id="4" name="Picture 3"/>
          <p:cNvPicPr>
            <a:picLocks noChangeAspect="1"/>
          </p:cNvPicPr>
          <p:nvPr/>
        </p:nvPicPr>
        <p:blipFill>
          <a:blip r:embed="rId3"/>
          <a:stretch>
            <a:fillRect/>
          </a:stretch>
        </p:blipFill>
        <p:spPr>
          <a:xfrm>
            <a:off x="4109923" y="2932691"/>
            <a:ext cx="3958311" cy="3463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50879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Preparation</a:t>
            </a:r>
            <a:endParaRPr lang="en-US" dirty="0"/>
          </a:p>
        </p:txBody>
      </p:sp>
      <p:sp>
        <p:nvSpPr>
          <p:cNvPr id="4" name="Content Placeholder 3"/>
          <p:cNvSpPr>
            <a:spLocks noGrp="1"/>
          </p:cNvSpPr>
          <p:nvPr>
            <p:ph idx="1"/>
          </p:nvPr>
        </p:nvSpPr>
        <p:spPr/>
        <p:txBody>
          <a:bodyPr/>
          <a:lstStyle/>
          <a:p>
            <a:r>
              <a:rPr lang="en-US" dirty="0"/>
              <a:t>Identify traits or skills that are your strength. </a:t>
            </a:r>
          </a:p>
          <a:p>
            <a:r>
              <a:rPr lang="en-US" dirty="0"/>
              <a:t>Give examples of how that is your strength.  i.e. perseverance, emotional competence, teamwork, independence, etc. </a:t>
            </a:r>
          </a:p>
          <a:p>
            <a:r>
              <a:rPr lang="en-US" dirty="0"/>
              <a:t>Focus on your potential—what kind of employee will you be like?</a:t>
            </a:r>
          </a:p>
          <a:p>
            <a:r>
              <a:rPr lang="en-US" dirty="0"/>
              <a:t>Focus on educational experience—are you on-time, do you work hard, do you have a special talent?</a:t>
            </a:r>
          </a:p>
          <a:p>
            <a:r>
              <a:rPr lang="en-US" dirty="0"/>
              <a:t>Focus on other experiences like babysitting or lawn mowing.</a:t>
            </a:r>
          </a:p>
          <a:p>
            <a:r>
              <a:rPr lang="en-US" dirty="0"/>
              <a:t>Transfer your experiences into qualities that describe you</a:t>
            </a:r>
            <a:r>
              <a:rPr lang="en-US" dirty="0" smtClean="0"/>
              <a:t>!</a:t>
            </a:r>
            <a:endParaRPr lang="en-US" dirty="0"/>
          </a:p>
        </p:txBody>
      </p:sp>
    </p:spTree>
    <p:extLst>
      <p:ext uri="{BB962C8B-B14F-4D97-AF65-F5344CB8AC3E}">
        <p14:creationId xmlns:p14="http://schemas.microsoft.com/office/powerpoint/2010/main" val="3249579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15600" y="170133"/>
            <a:ext cx="11360800" cy="1240800"/>
          </a:xfrm>
          <a:prstGeom prst="rect">
            <a:avLst/>
          </a:prstGeom>
        </p:spPr>
        <p:txBody>
          <a:bodyPr vert="horz" lIns="121900" tIns="121900" rIns="121900" bIns="121900" rtlCol="0" anchor="t" anchorCtr="0">
            <a:noAutofit/>
          </a:bodyPr>
          <a:lstStyle/>
          <a:p>
            <a:r>
              <a:rPr lang="en" dirty="0" smtClean="0"/>
              <a:t>Interviewing Tips</a:t>
            </a:r>
            <a:endParaRPr lang="en" dirty="0"/>
          </a:p>
        </p:txBody>
      </p:sp>
      <p:sp>
        <p:nvSpPr>
          <p:cNvPr id="66" name="Shape 66"/>
          <p:cNvSpPr txBox="1">
            <a:spLocks noGrp="1"/>
          </p:cNvSpPr>
          <p:nvPr>
            <p:ph type="body" idx="1"/>
          </p:nvPr>
        </p:nvSpPr>
        <p:spPr>
          <a:xfrm>
            <a:off x="415600" y="1197433"/>
            <a:ext cx="11360800" cy="4894400"/>
          </a:xfrm>
          <a:prstGeom prst="rect">
            <a:avLst/>
          </a:prstGeom>
        </p:spPr>
        <p:txBody>
          <a:bodyPr vert="horz" lIns="121900" tIns="121900" rIns="121900" bIns="121900" rtlCol="0" anchor="t" anchorCtr="0">
            <a:noAutofit/>
          </a:bodyPr>
          <a:lstStyle/>
          <a:p>
            <a:pPr>
              <a:buNone/>
            </a:pPr>
            <a:r>
              <a:rPr lang="en" sz="3200" b="1" u="sng" dirty="0" smtClean="0"/>
              <a:t>Before the interview</a:t>
            </a:r>
            <a:r>
              <a:rPr lang="en" sz="3200" b="1" dirty="0" smtClean="0"/>
              <a:t>:</a:t>
            </a:r>
          </a:p>
          <a:p>
            <a:pPr marL="609585" indent="-507987">
              <a:buSzPct val="100000"/>
            </a:pPr>
            <a:r>
              <a:rPr lang="en" sz="3200" dirty="0" smtClean="0"/>
              <a:t>Research the company </a:t>
            </a:r>
          </a:p>
          <a:p>
            <a:pPr marL="609585" indent="-507987">
              <a:buSzPct val="100000"/>
            </a:pPr>
            <a:r>
              <a:rPr lang="en" sz="3200" dirty="0" smtClean="0"/>
              <a:t>Always be early.</a:t>
            </a:r>
          </a:p>
          <a:p>
            <a:pPr marL="609585" indent="-507987">
              <a:buSzPct val="100000"/>
            </a:pPr>
            <a:r>
              <a:rPr lang="en" sz="3200" dirty="0" smtClean="0"/>
              <a:t>Bring an extra copy of your resume and cover letter in a nice folder or binder.</a:t>
            </a:r>
          </a:p>
          <a:p>
            <a:pPr marL="609585" indent="-507987">
              <a:buSzPct val="100000"/>
            </a:pPr>
            <a:r>
              <a:rPr lang="en" sz="3200" dirty="0" smtClean="0"/>
              <a:t>Research questions an interviewer may ask and </a:t>
            </a:r>
            <a:r>
              <a:rPr lang="en" sz="3200" b="1" u="sng" dirty="0" smtClean="0"/>
              <a:t>research great answers and make them fit you</a:t>
            </a:r>
            <a:r>
              <a:rPr lang="en" sz="3200" dirty="0" smtClean="0"/>
              <a:t>.</a:t>
            </a:r>
          </a:p>
          <a:p>
            <a:pPr marL="609585" indent="-507987">
              <a:buSzPct val="100000"/>
            </a:pPr>
            <a:r>
              <a:rPr lang="en" sz="3200" b="1" dirty="0" smtClean="0"/>
              <a:t>PRACTICE, PRACTICE, PRACTICE</a:t>
            </a:r>
            <a:r>
              <a:rPr lang="en" sz="3200" dirty="0" smtClean="0"/>
              <a:t> your answers to interview questions.</a:t>
            </a:r>
          </a:p>
          <a:p>
            <a:pPr>
              <a:buNone/>
            </a:pPr>
            <a:endParaRPr dirty="0"/>
          </a:p>
        </p:txBody>
      </p:sp>
    </p:spTree>
    <p:extLst>
      <p:ext uri="{BB962C8B-B14F-4D97-AF65-F5344CB8AC3E}">
        <p14:creationId xmlns:p14="http://schemas.microsoft.com/office/powerpoint/2010/main" val="1783543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145200" y="1331059"/>
            <a:ext cx="12046800" cy="5729200"/>
          </a:xfrm>
          <a:prstGeom prst="rect">
            <a:avLst/>
          </a:prstGeom>
        </p:spPr>
        <p:txBody>
          <a:bodyPr vert="horz" lIns="121900" tIns="121900" rIns="121900" bIns="121900" rtlCol="0" anchor="t" anchorCtr="0">
            <a:noAutofit/>
          </a:bodyPr>
          <a:lstStyle/>
          <a:p>
            <a:pPr>
              <a:buClr>
                <a:schemeClr val="dk1"/>
              </a:buClr>
              <a:buSzPct val="55000"/>
              <a:buNone/>
            </a:pPr>
            <a:r>
              <a:rPr lang="en" sz="2667" b="1" u="sng" dirty="0"/>
              <a:t>During the interview</a:t>
            </a:r>
            <a:r>
              <a:rPr lang="en" sz="2667" b="1" dirty="0"/>
              <a:t>:</a:t>
            </a:r>
          </a:p>
          <a:p>
            <a:pPr marL="609585" indent="-474121">
              <a:buSzPct val="100000"/>
            </a:pPr>
            <a:r>
              <a:rPr lang="en" sz="2667" dirty="0"/>
              <a:t>Make sure you give a “good” handshake.</a:t>
            </a:r>
          </a:p>
          <a:p>
            <a:pPr marL="609585" indent="-474121">
              <a:buSzPct val="100000"/>
            </a:pPr>
            <a:r>
              <a:rPr lang="en" sz="2667" dirty="0"/>
              <a:t>Be attentive and take your time to answer questions.</a:t>
            </a:r>
          </a:p>
          <a:p>
            <a:pPr marL="609585" indent="-474121">
              <a:buSzPct val="100000"/>
            </a:pPr>
            <a:r>
              <a:rPr lang="en" sz="2667" dirty="0"/>
              <a:t>It is alright to say you are nervous!</a:t>
            </a:r>
          </a:p>
          <a:p>
            <a:pPr marL="609585" indent="-474121">
              <a:buSzPct val="100000"/>
            </a:pPr>
            <a:r>
              <a:rPr lang="en" sz="2667" dirty="0"/>
              <a:t>Remember to smile (soft skill: attitude and enthusiasm)!</a:t>
            </a:r>
          </a:p>
          <a:p>
            <a:pPr marL="609585" indent="-474121">
              <a:buSzPct val="100000"/>
            </a:pPr>
            <a:r>
              <a:rPr lang="en" sz="2667" dirty="0"/>
              <a:t>Make sure you have questions prepared (you can bring an index card).</a:t>
            </a:r>
          </a:p>
          <a:p>
            <a:pPr>
              <a:buNone/>
            </a:pPr>
            <a:r>
              <a:rPr lang="en" sz="2667" b="1" u="sng" dirty="0"/>
              <a:t>After the interview</a:t>
            </a:r>
            <a:r>
              <a:rPr lang="en" sz="2667" dirty="0"/>
              <a:t>:</a:t>
            </a:r>
          </a:p>
          <a:p>
            <a:pPr marL="609585" indent="-474121">
              <a:buSzPct val="100000"/>
            </a:pPr>
            <a:r>
              <a:rPr lang="en" sz="2667" dirty="0"/>
              <a:t>Thank them for their time and ask, “When can I expect to hear from you?”</a:t>
            </a:r>
          </a:p>
          <a:p>
            <a:pPr marL="609585" indent="-474121">
              <a:buSzPct val="100000"/>
            </a:pPr>
            <a:r>
              <a:rPr lang="en" sz="2667" dirty="0"/>
              <a:t>Be sure to send a thank you as soon as you finish.</a:t>
            </a:r>
          </a:p>
          <a:p>
            <a:pPr>
              <a:buNone/>
            </a:pPr>
            <a:endParaRPr sz="2667" dirty="0"/>
          </a:p>
          <a:p>
            <a:pPr>
              <a:buNone/>
            </a:pPr>
            <a:endParaRPr dirty="0"/>
          </a:p>
        </p:txBody>
      </p:sp>
    </p:spTree>
    <p:extLst>
      <p:ext uri="{BB962C8B-B14F-4D97-AF65-F5344CB8AC3E}">
        <p14:creationId xmlns:p14="http://schemas.microsoft.com/office/powerpoint/2010/main" val="3804503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1752600"/>
            <a:ext cx="50673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35105" y="5623124"/>
            <a:ext cx="9355567" cy="369332"/>
          </a:xfrm>
          <a:prstGeom prst="rect">
            <a:avLst/>
          </a:prstGeom>
        </p:spPr>
        <p:txBody>
          <a:bodyPr wrap="square">
            <a:spAutoFit/>
          </a:bodyPr>
          <a:lstStyle/>
          <a:p>
            <a:pPr>
              <a:buNone/>
            </a:pPr>
            <a:r>
              <a:rPr lang="en" dirty="0"/>
              <a:t>Video on interview tips: </a:t>
            </a:r>
            <a:r>
              <a:rPr lang="en" u="sng" dirty="0">
                <a:solidFill>
                  <a:schemeClr val="hlink"/>
                </a:solidFill>
                <a:hlinkClick r:id="rId4"/>
              </a:rPr>
              <a:t>https://www.youtube.com/watch?v=S1ucmfPOBV8</a:t>
            </a:r>
          </a:p>
        </p:txBody>
      </p:sp>
    </p:spTree>
    <p:extLst>
      <p:ext uri="{BB962C8B-B14F-4D97-AF65-F5344CB8AC3E}">
        <p14:creationId xmlns:p14="http://schemas.microsoft.com/office/powerpoint/2010/main" val="3203090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prstGeom prst="rect">
            <a:avLst/>
          </a:prstGeom>
        </p:spPr>
        <p:txBody>
          <a:bodyPr vert="horz" lIns="121900" tIns="121900" rIns="121900" bIns="121900" rtlCol="0" anchor="b" anchorCtr="0">
            <a:noAutofit/>
          </a:bodyPr>
          <a:lstStyle/>
          <a:p>
            <a:pPr>
              <a:spcBef>
                <a:spcPts val="0"/>
              </a:spcBef>
            </a:pPr>
            <a:r>
              <a:rPr lang="en" dirty="0"/>
              <a:t>Interview Questions</a:t>
            </a:r>
          </a:p>
        </p:txBody>
      </p:sp>
      <p:sp>
        <p:nvSpPr>
          <p:cNvPr id="60" name="Shape 60"/>
          <p:cNvSpPr txBox="1">
            <a:spLocks noGrp="1"/>
          </p:cNvSpPr>
          <p:nvPr>
            <p:ph type="body" idx="1"/>
          </p:nvPr>
        </p:nvSpPr>
        <p:spPr>
          <a:prstGeom prst="rect">
            <a:avLst/>
          </a:prstGeom>
        </p:spPr>
        <p:txBody>
          <a:bodyPr vert="horz" lIns="121900" tIns="121900" rIns="121900" bIns="121900" rtlCol="0" anchor="t" anchorCtr="0">
            <a:noAutofit/>
          </a:bodyPr>
          <a:lstStyle/>
          <a:p>
            <a:pPr>
              <a:spcBef>
                <a:spcPts val="0"/>
              </a:spcBef>
            </a:pPr>
            <a:r>
              <a:rPr lang="en"/>
              <a:t>Tips for answering them!</a:t>
            </a:r>
          </a:p>
        </p:txBody>
      </p:sp>
    </p:spTree>
    <p:extLst>
      <p:ext uri="{BB962C8B-B14F-4D97-AF65-F5344CB8AC3E}">
        <p14:creationId xmlns:p14="http://schemas.microsoft.com/office/powerpoint/2010/main" val="25449592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1437</TotalTime>
  <Words>1984</Words>
  <Application>Microsoft Office PowerPoint</Application>
  <PresentationFormat>Widescreen</PresentationFormat>
  <Paragraphs>248</Paragraphs>
  <Slides>33</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Calisto MT</vt:lpstr>
      <vt:lpstr>Times New Roman</vt:lpstr>
      <vt:lpstr>Trebuchet MS</vt:lpstr>
      <vt:lpstr>Wingdings</vt:lpstr>
      <vt:lpstr>Wingdings 2</vt:lpstr>
      <vt:lpstr>Slate</vt:lpstr>
      <vt:lpstr>Interview Fair Preparation</vt:lpstr>
      <vt:lpstr>Interview Fair – What will happen?</vt:lpstr>
      <vt:lpstr>Interview Fair – Misc Information</vt:lpstr>
      <vt:lpstr>The Student Job Hunting Handbook</vt:lpstr>
      <vt:lpstr>Interview Preparation</vt:lpstr>
      <vt:lpstr>Interviewing Tips</vt:lpstr>
      <vt:lpstr>PowerPoint Presentation</vt:lpstr>
      <vt:lpstr>PowerPoint Presentation</vt:lpstr>
      <vt:lpstr>Interview Questions</vt:lpstr>
      <vt:lpstr>Question #1: Tell me about yourself.</vt:lpstr>
      <vt:lpstr>#7 &amp; 8 -What are your strengths and weaknesses?</vt:lpstr>
      <vt:lpstr>#19, #20 What are you short and long term goals?</vt:lpstr>
      <vt:lpstr>Potential Interview Questions:</vt:lpstr>
      <vt:lpstr>More Interview Questions:</vt:lpstr>
      <vt:lpstr>PowerPoint Presentation</vt:lpstr>
      <vt:lpstr>Dress for Success</vt:lpstr>
      <vt:lpstr>Dress Tips</vt:lpstr>
      <vt:lpstr>Dress Tips</vt:lpstr>
      <vt:lpstr>Dress Tips</vt:lpstr>
      <vt:lpstr>What to wear for the interview...Girls</vt:lpstr>
      <vt:lpstr>What to wear for the interview...boys</vt:lpstr>
      <vt:lpstr>Questions to ask the Interviewer:</vt:lpstr>
      <vt:lpstr>Questions to ask the Interviewer (cont.)</vt:lpstr>
      <vt:lpstr>Before the Interview</vt:lpstr>
      <vt:lpstr>Before the Interview (cont.)</vt:lpstr>
      <vt:lpstr>During the Interview</vt:lpstr>
      <vt:lpstr>During the Interview (cont.)</vt:lpstr>
      <vt:lpstr>During the Interview (cont.)</vt:lpstr>
      <vt:lpstr>During the Interview (cont.)</vt:lpstr>
      <vt:lpstr>After the Interview</vt:lpstr>
      <vt:lpstr>Thank You Notes/Emails</vt:lpstr>
      <vt:lpstr>Thank You Notes/Emails</vt:lpstr>
      <vt:lpstr>Additional Resources</vt:lpstr>
    </vt:vector>
  </TitlesOfParts>
  <Company>Lincoln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 Fair Prep</dc:title>
  <dc:creator>Jocelyn Crabtree</dc:creator>
  <cp:lastModifiedBy>Jocelyn Crabtree</cp:lastModifiedBy>
  <cp:revision>16</cp:revision>
  <dcterms:created xsi:type="dcterms:W3CDTF">2016-10-31T02:28:23Z</dcterms:created>
  <dcterms:modified xsi:type="dcterms:W3CDTF">2016-11-01T02:47:24Z</dcterms:modified>
</cp:coreProperties>
</file>