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sldIdLst>
    <p:sldId id="270" r:id="rId2"/>
    <p:sldId id="271" r:id="rId3"/>
    <p:sldId id="269" r:id="rId4"/>
    <p:sldId id="256" r:id="rId5"/>
    <p:sldId id="257" r:id="rId6"/>
    <p:sldId id="258" r:id="rId7"/>
    <p:sldId id="259" r:id="rId8"/>
    <p:sldId id="265" r:id="rId9"/>
    <p:sldId id="273" r:id="rId10"/>
    <p:sldId id="261" r:id="rId11"/>
    <p:sldId id="260" r:id="rId12"/>
    <p:sldId id="262" r:id="rId13"/>
    <p:sldId id="268" r:id="rId14"/>
    <p:sldId id="263" r:id="rId15"/>
    <p:sldId id="276" r:id="rId16"/>
    <p:sldId id="277" r:id="rId17"/>
    <p:sldId id="278" r:id="rId18"/>
    <p:sldId id="267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4" d="100"/>
          <a:sy n="54" d="100"/>
        </p:scale>
        <p:origin x="-571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6CDF61-29AF-4440-B0A3-DA4DD4854930}" type="datetimeFigureOut">
              <a:rPr lang="en-US"/>
              <a:pPr>
                <a:defRPr/>
              </a:pPr>
              <a:t>9/19/2013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4C5D95-7D82-44BD-9B7E-572016DCBA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47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A5DB40-FF88-457E-A9C4-AA672A59E041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62000" y="1676400"/>
            <a:ext cx="7696200" cy="1676400"/>
            <a:chOff x="436" y="48"/>
            <a:chExt cx="4896" cy="720"/>
          </a:xfrm>
        </p:grpSpPr>
        <p:sp>
          <p:nvSpPr>
            <p:cNvPr id="5" name="AutoShape 3" descr="User:vitaliyk:bgmac.gif"/>
            <p:cNvSpPr>
              <a:spLocks noChangeArrowheads="1"/>
            </p:cNvSpPr>
            <p:nvPr/>
          </p:nvSpPr>
          <p:spPr bwMode="auto">
            <a:xfrm>
              <a:off x="436" y="48"/>
              <a:ext cx="4896" cy="720"/>
            </a:xfrm>
            <a:prstGeom prst="roundRect">
              <a:avLst>
                <a:gd name="adj" fmla="val 16667"/>
              </a:avLst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>
              <a:prstShdw prst="shdw17" dist="56796" dir="14606097">
                <a:srgbClr val="F7F7F7">
                  <a:gamma/>
                  <a:shade val="60000"/>
                  <a:invGamma/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576" y="768"/>
              <a:ext cx="460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254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85800" y="3505200"/>
            <a:ext cx="7772400" cy="304800"/>
            <a:chOff x="432" y="816"/>
            <a:chExt cx="4896" cy="192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432" y="816"/>
              <a:ext cx="4896" cy="19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tx2">
                    <a:gamma/>
                    <a:shade val="74118"/>
                    <a:invGamma/>
                  </a:schemeClr>
                </a:gs>
                <a:gs pos="50000">
                  <a:schemeClr val="tx2"/>
                </a:gs>
                <a:gs pos="100000">
                  <a:schemeClr val="tx2">
                    <a:gamma/>
                    <a:shade val="7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dist="1016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flipV="1">
              <a:off x="522" y="828"/>
              <a:ext cx="4722" cy="2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tx2"/>
                </a:gs>
                <a:gs pos="50000">
                  <a:srgbClr val="FFFFFF"/>
                </a:gs>
                <a:gs pos="100000">
                  <a:schemeClr val="tx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0" y="76200"/>
            <a:ext cx="609600" cy="6629400"/>
          </a:xfrm>
          <a:prstGeom prst="flowChartDelay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28398" dir="3806097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 flipH="1">
            <a:off x="8534400" y="76200"/>
            <a:ext cx="609600" cy="6629400"/>
          </a:xfrm>
          <a:prstGeom prst="flowChartDelay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28398" dir="3806097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838200" y="2057400"/>
            <a:ext cx="73914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DB94A-EDAB-49AC-9792-ED5EFD321D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5A598-78F9-49F6-A93C-874C6F379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5874C-E471-4E2D-8B35-37B47FDCC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828800"/>
            <a:ext cx="3810000" cy="4495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404A6-91B4-460C-A5BF-91C9C31AE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9DDBF-1D5F-49F8-8443-894EDD8815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153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8077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10000"/>
            <a:ext cx="80772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0E6D5-F5DE-4643-B39A-EF25BA427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09FD4-A22C-4F0F-9089-7665F2ED49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5688F-835E-4ED9-995D-86F99E2C3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5D8E6-6098-40F7-92BE-D8E3EA2330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C0E50-C550-48E7-B9F2-C151276385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ECE84-BD66-4D68-9B65-945F9B839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E74C-4F8E-40FE-98A6-E6D52D12BC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A96A6-0B4F-4FE1-BB40-9EFDC54639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806-306D-45E1-BEFC-E3472785F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0" y="152400"/>
            <a:ext cx="7696200" cy="1066800"/>
            <a:chOff x="436" y="48"/>
            <a:chExt cx="4896" cy="720"/>
          </a:xfrm>
        </p:grpSpPr>
        <p:sp>
          <p:nvSpPr>
            <p:cNvPr id="3075" name="AutoShape 3" descr="User:vitaliyk:bgmac.gif"/>
            <p:cNvSpPr>
              <a:spLocks noChangeArrowheads="1"/>
            </p:cNvSpPr>
            <p:nvPr/>
          </p:nvSpPr>
          <p:spPr bwMode="auto">
            <a:xfrm>
              <a:off x="436" y="48"/>
              <a:ext cx="4896" cy="720"/>
            </a:xfrm>
            <a:prstGeom prst="roundRect">
              <a:avLst>
                <a:gd name="adj" fmla="val 16667"/>
              </a:avLst>
            </a:prstGeom>
            <a:blipFill dpi="0" rotWithShape="0">
              <a:blip r:embed="rId16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>
              <a:prstShdw prst="shdw17" dist="56796" dir="14606097">
                <a:srgbClr val="F7F7F7">
                  <a:gamma/>
                  <a:shade val="60000"/>
                  <a:invGamma/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576" y="768"/>
              <a:ext cx="4605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>
              <a:outerShdw dist="254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1027" name="Group 5"/>
          <p:cNvGrpSpPr>
            <a:grpSpLocks/>
          </p:cNvGrpSpPr>
          <p:nvPr/>
        </p:nvGrpSpPr>
        <p:grpSpPr bwMode="auto">
          <a:xfrm>
            <a:off x="685800" y="1371600"/>
            <a:ext cx="7772400" cy="304800"/>
            <a:chOff x="432" y="816"/>
            <a:chExt cx="4896" cy="192"/>
          </a:xfrm>
        </p:grpSpPr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432" y="816"/>
              <a:ext cx="4896" cy="192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tx2">
                    <a:gamma/>
                    <a:shade val="74118"/>
                    <a:invGamma/>
                  </a:schemeClr>
                </a:gs>
                <a:gs pos="50000">
                  <a:schemeClr val="tx2"/>
                </a:gs>
                <a:gs pos="100000">
                  <a:schemeClr val="tx2">
                    <a:gamma/>
                    <a:shade val="7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dist="101600" dir="54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 flipV="1">
              <a:off x="522" y="828"/>
              <a:ext cx="4722" cy="29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chemeClr val="tx2"/>
                </a:gs>
                <a:gs pos="50000">
                  <a:srgbClr val="FFFFFF"/>
                </a:gs>
                <a:gs pos="100000">
                  <a:schemeClr val="tx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4800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7F4C5AC-7A4A-4284-AE06-E541B42BD0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0" y="76200"/>
            <a:ext cx="609600" cy="6629400"/>
          </a:xfrm>
          <a:prstGeom prst="flowChartDelay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28398" dir="3806097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 flipH="1">
            <a:off x="8534400" y="76200"/>
            <a:ext cx="609600" cy="6629400"/>
          </a:xfrm>
          <a:prstGeom prst="flowChartDelay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28398" dir="3806097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5" r:id="rId14"/>
  </p:sldLayoutIdLst>
  <p:transition>
    <p:cut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1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wgbh/pages/frontline/shows/credit/view/#res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lencoe.com/video_library/index_with_mods.php?PROGRAM=9780078747663&amp;VIDEO=3940&amp;CHAPTER=4&amp;MODE=2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glencoe.com/sites/common_assets/socialstudies/in_motion_08/ett/Figure4-1.sw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Mortgages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90800"/>
            <a:ext cx="38100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Mortgage</a:t>
            </a:r>
            <a:r>
              <a:rPr lang="en-US" sz="2800" dirty="0" smtClean="0"/>
              <a:t> - installment debt on real property such as houses, buildings or land.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Largest form of installment debt in the country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pic>
        <p:nvPicPr>
          <p:cNvPr id="9220" name="Picture 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201863"/>
            <a:ext cx="3810000" cy="3748087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Pay Now or Pay Later!</a:t>
            </a:r>
          </a:p>
        </p:txBody>
      </p:sp>
      <p:graphicFrame>
        <p:nvGraphicFramePr>
          <p:cNvPr id="8242" name="Group 50"/>
          <p:cNvGraphicFramePr>
            <a:graphicFrameLocks noGrp="1"/>
          </p:cNvGraphicFramePr>
          <p:nvPr>
            <p:ph type="tbl" idx="1"/>
          </p:nvPr>
        </p:nvGraphicFramePr>
        <p:xfrm>
          <a:off x="685800" y="1828800"/>
          <a:ext cx="7772400" cy="4495801"/>
        </p:xfrm>
        <a:graphic>
          <a:graphicData uri="http://schemas.openxmlformats.org/drawingml/2006/table">
            <a:tbl>
              <a:tblPr/>
              <a:tblGrid>
                <a:gridCol w="2895600"/>
                <a:gridCol w="2286000"/>
                <a:gridCol w="2590800"/>
              </a:tblGrid>
              <a:tr h="8985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$1,000 Installment Loan at 9% Interest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Term of Loan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24 Month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36 Months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Monthly Payments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$45.69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$31.80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Total Interest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$96.56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$144.80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Total Payments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$1096.56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</a:rPr>
                        <a:t>$1,144.80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People Use Credit - Advantages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“Buy now, pay later”</a:t>
            </a:r>
          </a:p>
          <a:p>
            <a:pPr lvl="1" eaLnBrk="1" hangingPunct="1"/>
            <a:r>
              <a:rPr lang="en-US" dirty="0" smtClean="0"/>
              <a:t>Using credit allows the borrower to enjoy consumption now rather than later</a:t>
            </a:r>
          </a:p>
          <a:p>
            <a:pPr lvl="1" eaLnBrk="1" hangingPunct="1"/>
            <a:r>
              <a:rPr lang="en-US" dirty="0" smtClean="0"/>
              <a:t>Items that are too expensive would often take too long to save for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Builds/establishes your credit history &amp; credit score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Convenient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Useful for emergencies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Often required to hold a reservation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Easy form of debt consolidation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Protection against rip-offs and fraud</a:t>
            </a:r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Credit - Disadvantages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Missed payments hurt your score</a:t>
            </a:r>
          </a:p>
          <a:p>
            <a:pPr eaLnBrk="1" hangingPunct="1"/>
            <a:r>
              <a:rPr lang="en-US" dirty="0" smtClean="0"/>
              <a:t>Opening too many cards hurts your score</a:t>
            </a:r>
          </a:p>
          <a:p>
            <a:pPr eaLnBrk="1" hangingPunct="1"/>
            <a:r>
              <a:rPr lang="en-US" dirty="0" smtClean="0"/>
              <a:t>Late Fees, Finance charges</a:t>
            </a:r>
          </a:p>
          <a:p>
            <a:pPr eaLnBrk="1" hangingPunct="1"/>
            <a:r>
              <a:rPr lang="en-US" dirty="0" smtClean="0"/>
              <a:t>Going over credit limit</a:t>
            </a:r>
          </a:p>
          <a:p>
            <a:pPr eaLnBrk="1" hangingPunct="1"/>
            <a:r>
              <a:rPr lang="en-US" dirty="0" smtClean="0"/>
              <a:t> Interest is costly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Tempting to overspend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Privacy is an increasing concern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Personally responsible for lost/stolen cards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Identity theft easier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Can lose financial freedom from overspending </a:t>
            </a:r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Checklist for Buying on Credit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following questions should help you in determining whether to use credit or not.</a:t>
            </a:r>
          </a:p>
          <a:p>
            <a:pPr lvl="1" eaLnBrk="1" hangingPunct="1"/>
            <a:r>
              <a:rPr lang="en-US" sz="2400" dirty="0" smtClean="0"/>
              <a:t>Do I really </a:t>
            </a:r>
            <a:r>
              <a:rPr lang="en-US" sz="2400" dirty="0" smtClean="0">
                <a:solidFill>
                  <a:srgbClr val="FF0000"/>
                </a:solidFill>
              </a:rPr>
              <a:t>require</a:t>
            </a:r>
            <a:r>
              <a:rPr lang="en-US" sz="2400" dirty="0" smtClean="0"/>
              <a:t> this item? Can I </a:t>
            </a:r>
            <a:r>
              <a:rPr lang="en-US" sz="2400" dirty="0" smtClean="0">
                <a:solidFill>
                  <a:srgbClr val="FF0000"/>
                </a:solidFill>
              </a:rPr>
              <a:t>postpone </a:t>
            </a:r>
            <a:r>
              <a:rPr lang="en-US" sz="2400" dirty="0" smtClean="0"/>
              <a:t>purchasing this item until later?</a:t>
            </a:r>
          </a:p>
          <a:p>
            <a:pPr lvl="1" eaLnBrk="1" hangingPunct="1"/>
            <a:r>
              <a:rPr lang="en-US" sz="2400" dirty="0" smtClean="0"/>
              <a:t>If I pay cash, what </a:t>
            </a:r>
            <a:r>
              <a:rPr lang="en-US" sz="2400" dirty="0" smtClean="0">
                <a:solidFill>
                  <a:srgbClr val="FF0000"/>
                </a:solidFill>
              </a:rPr>
              <a:t>will I be giving up </a:t>
            </a:r>
            <a:r>
              <a:rPr lang="en-US" sz="2400" dirty="0" smtClean="0"/>
              <a:t>that I could buy with these funds?</a:t>
            </a:r>
          </a:p>
          <a:p>
            <a:pPr lvl="1" eaLnBrk="1" hangingPunct="1"/>
            <a:r>
              <a:rPr lang="en-US" sz="2400" dirty="0" smtClean="0"/>
              <a:t>If I borrow or use credit, will the </a:t>
            </a:r>
            <a:r>
              <a:rPr lang="en-US" sz="2400" dirty="0" smtClean="0">
                <a:solidFill>
                  <a:srgbClr val="FF0000"/>
                </a:solidFill>
              </a:rPr>
              <a:t>satisfaction </a:t>
            </a:r>
            <a:r>
              <a:rPr lang="en-US" sz="2400" dirty="0" smtClean="0"/>
              <a:t>I get from the item I buy be greater than the interest I must pay?</a:t>
            </a:r>
          </a:p>
          <a:p>
            <a:pPr lvl="1" eaLnBrk="1" hangingPunct="1"/>
            <a:r>
              <a:rPr lang="en-US" sz="2400" dirty="0" smtClean="0"/>
              <a:t>Have I done </a:t>
            </a:r>
            <a:r>
              <a:rPr lang="en-US" sz="2400" dirty="0" smtClean="0">
                <a:solidFill>
                  <a:srgbClr val="FF0000"/>
                </a:solidFill>
              </a:rPr>
              <a:t>comparison</a:t>
            </a:r>
            <a:r>
              <a:rPr lang="en-US" sz="2400" dirty="0" smtClean="0"/>
              <a:t> shopping for credit?</a:t>
            </a:r>
          </a:p>
          <a:p>
            <a:pPr lvl="1" eaLnBrk="1" hangingPunct="1"/>
            <a:r>
              <a:rPr lang="en-US" sz="2400" dirty="0" smtClean="0"/>
              <a:t>Can I </a:t>
            </a:r>
            <a:r>
              <a:rPr lang="en-US" sz="2400" dirty="0" smtClean="0">
                <a:solidFill>
                  <a:srgbClr val="FF0000"/>
                </a:solidFill>
              </a:rPr>
              <a:t>afford</a:t>
            </a:r>
            <a:r>
              <a:rPr lang="en-US" sz="2400" dirty="0" smtClean="0"/>
              <a:t> to use credit now?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Credit scores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A FICO (Fair Isaac Company) score is an evaluation of a person’s ability to repay debt</a:t>
            </a:r>
          </a:p>
          <a:p>
            <a:pPr lvl="1" eaLnBrk="1" hangingPunct="1"/>
            <a:r>
              <a:rPr lang="en-US" sz="2400" dirty="0" smtClean="0"/>
              <a:t>It is a number between 300 and 850 </a:t>
            </a:r>
          </a:p>
          <a:p>
            <a:pPr lvl="2" eaLnBrk="1" hangingPunct="1"/>
            <a:r>
              <a:rPr lang="en-US" dirty="0" smtClean="0"/>
              <a:t>A higher number is a better credit score</a:t>
            </a:r>
          </a:p>
          <a:p>
            <a:pPr lvl="1" eaLnBrk="1" hangingPunct="1"/>
            <a:r>
              <a:rPr lang="en-US" sz="2400" dirty="0" smtClean="0"/>
              <a:t>Indicator of a person’s ability to pay back a loan</a:t>
            </a:r>
          </a:p>
          <a:p>
            <a:pPr eaLnBrk="1" hangingPunct="1"/>
            <a:r>
              <a:rPr lang="en-US" sz="2400" dirty="0" smtClean="0"/>
              <a:t>A lower score may increase the interest rates a consumer pays or they may not receive credit</a:t>
            </a:r>
          </a:p>
          <a:p>
            <a:pPr lvl="1" eaLnBrk="1" hangingPunct="1"/>
            <a:r>
              <a:rPr lang="en-US" sz="2400" dirty="0" smtClean="0"/>
              <a:t>The creditor has a greater risk that the individual may not pay back the money they loaned 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smtClean="0"/>
              <a:t>Credit Scores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8077200" cy="1981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Credit cards may influence each component of how an individual’s credit score is calculated</a:t>
            </a:r>
          </a:p>
        </p:txBody>
      </p:sp>
      <p:graphicFrame>
        <p:nvGraphicFramePr>
          <p:cNvPr id="3074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0" y="2667000"/>
          <a:ext cx="7848600" cy="394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Chart" r:id="rId4" imgW="7810500" imgH="3924300" progId="Excel.Sheet.8">
                  <p:embed/>
                </p:oleObj>
              </mc:Choice>
              <mc:Fallback>
                <p:oleObj name="Chart" r:id="rId4" imgW="7810500" imgH="3924300" progId="Excel.Sheet.8">
                  <p:embed/>
                  <p:pic>
                    <p:nvPicPr>
                      <p:cNvPr id="0" name="Content Placeholder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7848600" cy="394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07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Credit scores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Low credit scores will cost individuals more money long-term. </a:t>
            </a:r>
          </a:p>
          <a:p>
            <a:pPr lvl="1" eaLnBrk="1" hangingPunct="1"/>
            <a:r>
              <a:rPr lang="en-US" sz="2400" dirty="0" smtClean="0"/>
              <a:t>This table is based upon a thirty-year fixed mortgage rate on a $300,000 loan. 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endParaRPr lang="en-US" sz="2400" dirty="0" smtClean="0"/>
          </a:p>
        </p:txBody>
      </p:sp>
      <p:graphicFrame>
        <p:nvGraphicFramePr>
          <p:cNvPr id="122963" name="Group 83"/>
          <p:cNvGraphicFramePr>
            <a:graphicFrameLocks noGrp="1"/>
          </p:cNvGraphicFramePr>
          <p:nvPr>
            <p:ph sz="half" idx="2"/>
          </p:nvPr>
        </p:nvGraphicFramePr>
        <p:xfrm>
          <a:off x="685800" y="3810000"/>
          <a:ext cx="7772400" cy="225552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FICO Score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Interest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Monthly Payment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30 Year 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$1,787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$643,320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7.2%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$2,047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$736,920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9.3%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$2,500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$900,000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 Scores, cont.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your credit score &amp; credit report once a year – but not more than once in 12 months!</a:t>
            </a:r>
          </a:p>
          <a:p>
            <a:r>
              <a:rPr lang="en-US" dirty="0" smtClean="0"/>
              <a:t>If your credit is checked more than once every 12 mos, each inquiry after that starts to hurt your score</a:t>
            </a:r>
          </a:p>
          <a:p>
            <a:r>
              <a:rPr lang="en-US" dirty="0" smtClean="0"/>
              <a:t>3 credit reporting agencies are:</a:t>
            </a:r>
            <a:r>
              <a:rPr lang="en-US" sz="3600" i="1" dirty="0" smtClean="0">
                <a:solidFill>
                  <a:srgbClr val="FF0000"/>
                </a:solidFill>
              </a:rPr>
              <a:t> Equifax, Experian, and TransUnion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24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a credit card good or bad?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would be considered good credit?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average how many credit cards does the average household have?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credit cards make money?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Who are credit card companies best and worst customers?</a:t>
            </a:r>
          </a:p>
          <a:p>
            <a:r>
              <a:rPr lang="en-US" sz="3600" dirty="0" smtClean="0"/>
              <a:t>Should people use credit cards as an emergency fund? Why or why not.</a:t>
            </a:r>
          </a:p>
          <a:p>
            <a:r>
              <a:rPr lang="en-US" sz="3600" dirty="0" smtClean="0"/>
              <a:t>0% interest</a:t>
            </a:r>
          </a:p>
          <a:p>
            <a:r>
              <a:rPr lang="en-US" sz="3600" dirty="0" smtClean="0"/>
              <a:t>Late fees</a:t>
            </a:r>
          </a:p>
          <a:p>
            <a:endParaRPr lang="en-US" sz="4000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4 - Credit</a:t>
            </a:r>
          </a:p>
        </p:txBody>
      </p:sp>
      <p:pic>
        <p:nvPicPr>
          <p:cNvPr id="3075" name="Picture 41" descr="TSVid_logo_Button">
            <a:hlinkClick r:id="rId2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7475" y="4876800"/>
            <a:ext cx="3103563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Credit and Installment Debt Terms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Credit</a:t>
            </a:r>
            <a:r>
              <a:rPr lang="en-US" dirty="0" smtClean="0"/>
              <a:t> - is receiving funds either directly or indirectly to buy goods and services today with the promise to pay for them in the future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Principal</a:t>
            </a:r>
            <a:r>
              <a:rPr lang="en-US" dirty="0" smtClean="0"/>
              <a:t> - The amount that was originally borrowed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Interest</a:t>
            </a:r>
            <a:r>
              <a:rPr lang="en-US" dirty="0" smtClean="0"/>
              <a:t> - the amount that the borrower must pay for the use of someone else’s funds.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dirty="0" smtClean="0"/>
              <a:t>The someone else can include whom?</a:t>
            </a:r>
            <a:endParaRPr lang="en-US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Credit and Installment Debt Terms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Installment Debt </a:t>
            </a:r>
            <a:r>
              <a:rPr lang="en-US" dirty="0" smtClean="0"/>
              <a:t>- One of the most common types of debt, this loan requires equal payments over time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Period - the term used for the length of time of the loan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Durable Goods </a:t>
            </a:r>
            <a:r>
              <a:rPr lang="en-US" dirty="0" smtClean="0"/>
              <a:t>- goods that last longer than 3 years and are often purchased using credit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What are some examples of durable goods?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28800"/>
            <a:ext cx="7543800" cy="1219200"/>
          </a:xfrm>
        </p:spPr>
        <p:txBody>
          <a:bodyPr/>
          <a:lstStyle/>
          <a:p>
            <a:pPr eaLnBrk="1" hangingPunct="1"/>
            <a:r>
              <a:rPr lang="en-US" dirty="0" smtClean="0"/>
              <a:t>Consumer Installment Debt in U.S.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19800"/>
            <a:ext cx="7772400" cy="3048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hlinkClick r:id="rId2"/>
              </a:rPr>
              <a:t>http://glencoe.com/sites/common_assets/socialstudies/in_motion_08/ett/Figure4-1.swf</a:t>
            </a:r>
            <a:endParaRPr lang="en-US" sz="1600" dirty="0" smtClean="0"/>
          </a:p>
        </p:txBody>
      </p:sp>
      <p:pic>
        <p:nvPicPr>
          <p:cNvPr id="7172" name="Picture 6" descr="GraphsInMo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429000"/>
            <a:ext cx="541020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Consumer Installment Debt in U.S</a:t>
            </a:r>
          </a:p>
        </p:txBody>
      </p:sp>
      <p:pic>
        <p:nvPicPr>
          <p:cNvPr id="8195" name="Picture 4" descr="088_GMH_ETT_874766"/>
          <p:cNvPicPr>
            <a:picLocks noChangeAspect="1" noChangeArrowheads="1"/>
          </p:cNvPicPr>
          <p:nvPr/>
        </p:nvPicPr>
        <p:blipFill>
          <a:blip r:embed="rId4" cstate="print"/>
          <a:srcRect b="18158"/>
          <a:stretch>
            <a:fillRect/>
          </a:stretch>
        </p:blipFill>
        <p:spPr bwMode="auto">
          <a:xfrm>
            <a:off x="609600" y="1414463"/>
            <a:ext cx="78486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" descr="FIG 4-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600200"/>
            <a:ext cx="582295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Credit</a:t>
            </a:r>
          </a:p>
        </p:txBody>
      </p:sp>
      <p:graphicFrame>
        <p:nvGraphicFramePr>
          <p:cNvPr id="21538" name="Group 34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8077200" cy="4572000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</a:rPr>
                        <a:t>Characteristics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</a:rPr>
                        <a:t>Close-end Credit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aramond" pitchFamily="18" charset="0"/>
                        </a:rPr>
                        <a:t>Open-end credit (revolving credit)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Definition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 one-time loan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Credit is extended in advance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Purpose of the loan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Specified in 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May be used for a variety of purposes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Payments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Specified number of equal payments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Vary depending upon amount charged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Loan 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Agreed upon during the application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May be increased for responsible consumers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Mortgage, Automobile Loan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Credit Card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Macstyle">
  <a:themeElements>
    <a:clrScheme name="Macstyle 1">
      <a:dk1>
        <a:srgbClr val="000000"/>
      </a:dk1>
      <a:lt1>
        <a:srgbClr val="EEEEEE"/>
      </a:lt1>
      <a:dk2>
        <a:srgbClr val="FF7518"/>
      </a:dk2>
      <a:lt2>
        <a:srgbClr val="808080"/>
      </a:lt2>
      <a:accent1>
        <a:srgbClr val="AAAAAA"/>
      </a:accent1>
      <a:accent2>
        <a:srgbClr val="5918BB"/>
      </a:accent2>
      <a:accent3>
        <a:srgbClr val="F5F5F5"/>
      </a:accent3>
      <a:accent4>
        <a:srgbClr val="000000"/>
      </a:accent4>
      <a:accent5>
        <a:srgbClr val="D2D2D2"/>
      </a:accent5>
      <a:accent6>
        <a:srgbClr val="5015A9"/>
      </a:accent6>
      <a:hlink>
        <a:srgbClr val="FF9456"/>
      </a:hlink>
      <a:folHlink>
        <a:srgbClr val="555555"/>
      </a:folHlink>
    </a:clrScheme>
    <a:fontScheme name="Macstyle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Macstyle 1">
        <a:dk1>
          <a:srgbClr val="000000"/>
        </a:dk1>
        <a:lt1>
          <a:srgbClr val="EEEEEE"/>
        </a:lt1>
        <a:dk2>
          <a:srgbClr val="FF7518"/>
        </a:dk2>
        <a:lt2>
          <a:srgbClr val="808080"/>
        </a:lt2>
        <a:accent1>
          <a:srgbClr val="AAAAAA"/>
        </a:accent1>
        <a:accent2>
          <a:srgbClr val="5918BB"/>
        </a:accent2>
        <a:accent3>
          <a:srgbClr val="F5F5F5"/>
        </a:accent3>
        <a:accent4>
          <a:srgbClr val="000000"/>
        </a:accent4>
        <a:accent5>
          <a:srgbClr val="D2D2D2"/>
        </a:accent5>
        <a:accent6>
          <a:srgbClr val="5015A9"/>
        </a:accent6>
        <a:hlink>
          <a:srgbClr val="FF9456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cstyle 2">
        <a:dk1>
          <a:srgbClr val="000000"/>
        </a:dk1>
        <a:lt1>
          <a:srgbClr val="EEEEEE"/>
        </a:lt1>
        <a:dk2>
          <a:srgbClr val="5DBACA"/>
        </a:dk2>
        <a:lt2>
          <a:srgbClr val="808080"/>
        </a:lt2>
        <a:accent1>
          <a:srgbClr val="AAAAAA"/>
        </a:accent1>
        <a:accent2>
          <a:srgbClr val="5918BB"/>
        </a:accent2>
        <a:accent3>
          <a:srgbClr val="F5F5F5"/>
        </a:accent3>
        <a:accent4>
          <a:srgbClr val="000000"/>
        </a:accent4>
        <a:accent5>
          <a:srgbClr val="D2D2D2"/>
        </a:accent5>
        <a:accent6>
          <a:srgbClr val="5015A9"/>
        </a:accent6>
        <a:hlink>
          <a:srgbClr val="5DBACA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cstyle 3">
        <a:dk1>
          <a:srgbClr val="000000"/>
        </a:dk1>
        <a:lt1>
          <a:srgbClr val="EEEEEE"/>
        </a:lt1>
        <a:dk2>
          <a:srgbClr val="DA456B"/>
        </a:dk2>
        <a:lt2>
          <a:srgbClr val="808080"/>
        </a:lt2>
        <a:accent1>
          <a:srgbClr val="AAAAAA"/>
        </a:accent1>
        <a:accent2>
          <a:srgbClr val="5918BB"/>
        </a:accent2>
        <a:accent3>
          <a:srgbClr val="F5F5F5"/>
        </a:accent3>
        <a:accent4>
          <a:srgbClr val="000000"/>
        </a:accent4>
        <a:accent5>
          <a:srgbClr val="D2D2D2"/>
        </a:accent5>
        <a:accent6>
          <a:srgbClr val="5015A9"/>
        </a:accent6>
        <a:hlink>
          <a:srgbClr val="DA456B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cstyle 4">
        <a:dk1>
          <a:srgbClr val="000000"/>
        </a:dk1>
        <a:lt1>
          <a:srgbClr val="EEEEEE"/>
        </a:lt1>
        <a:dk2>
          <a:srgbClr val="6C18B0"/>
        </a:dk2>
        <a:lt2>
          <a:srgbClr val="808080"/>
        </a:lt2>
        <a:accent1>
          <a:srgbClr val="AAAAAA"/>
        </a:accent1>
        <a:accent2>
          <a:srgbClr val="5918BB"/>
        </a:accent2>
        <a:accent3>
          <a:srgbClr val="F5F5F5"/>
        </a:accent3>
        <a:accent4>
          <a:srgbClr val="000000"/>
        </a:accent4>
        <a:accent5>
          <a:srgbClr val="D2D2D2"/>
        </a:accent5>
        <a:accent6>
          <a:srgbClr val="5015A9"/>
        </a:accent6>
        <a:hlink>
          <a:srgbClr val="DA456B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cstyle 5">
        <a:dk1>
          <a:srgbClr val="000000"/>
        </a:dk1>
        <a:lt1>
          <a:srgbClr val="EEEEEE"/>
        </a:lt1>
        <a:dk2>
          <a:srgbClr val="2F8B20"/>
        </a:dk2>
        <a:lt2>
          <a:srgbClr val="808080"/>
        </a:lt2>
        <a:accent1>
          <a:srgbClr val="AAAAAA"/>
        </a:accent1>
        <a:accent2>
          <a:srgbClr val="5918BB"/>
        </a:accent2>
        <a:accent3>
          <a:srgbClr val="F5F5F5"/>
        </a:accent3>
        <a:accent4>
          <a:srgbClr val="000000"/>
        </a:accent4>
        <a:accent5>
          <a:srgbClr val="D2D2D2"/>
        </a:accent5>
        <a:accent6>
          <a:srgbClr val="5015A9"/>
        </a:accent6>
        <a:hlink>
          <a:srgbClr val="5DA31E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cstyle 6">
        <a:dk1>
          <a:srgbClr val="000000"/>
        </a:dk1>
        <a:lt1>
          <a:srgbClr val="EEEEEE"/>
        </a:lt1>
        <a:dk2>
          <a:srgbClr val="777777"/>
        </a:dk2>
        <a:lt2>
          <a:srgbClr val="808080"/>
        </a:lt2>
        <a:accent1>
          <a:srgbClr val="AAAAAA"/>
        </a:accent1>
        <a:accent2>
          <a:srgbClr val="5918BB"/>
        </a:accent2>
        <a:accent3>
          <a:srgbClr val="F5F5F5"/>
        </a:accent3>
        <a:accent4>
          <a:srgbClr val="000000"/>
        </a:accent4>
        <a:accent5>
          <a:srgbClr val="D2D2D2"/>
        </a:accent5>
        <a:accent6>
          <a:srgbClr val="5015A9"/>
        </a:accent6>
        <a:hlink>
          <a:srgbClr val="777777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cstyle 7">
        <a:dk1>
          <a:srgbClr val="000000"/>
        </a:dk1>
        <a:lt1>
          <a:srgbClr val="EEEEEE"/>
        </a:lt1>
        <a:dk2>
          <a:srgbClr val="5B87F2"/>
        </a:dk2>
        <a:lt2>
          <a:srgbClr val="808080"/>
        </a:lt2>
        <a:accent1>
          <a:srgbClr val="AAAAAA"/>
        </a:accent1>
        <a:accent2>
          <a:srgbClr val="5918BB"/>
        </a:accent2>
        <a:accent3>
          <a:srgbClr val="F5F5F5"/>
        </a:accent3>
        <a:accent4>
          <a:srgbClr val="000000"/>
        </a:accent4>
        <a:accent5>
          <a:srgbClr val="D2D2D2"/>
        </a:accent5>
        <a:accent6>
          <a:srgbClr val="5015A9"/>
        </a:accent6>
        <a:hlink>
          <a:srgbClr val="5B87F2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cstyle 1">
    <a:dk1>
      <a:srgbClr val="000000"/>
    </a:dk1>
    <a:lt1>
      <a:srgbClr val="EEEEEE"/>
    </a:lt1>
    <a:dk2>
      <a:srgbClr val="FF7518"/>
    </a:dk2>
    <a:lt2>
      <a:srgbClr val="808080"/>
    </a:lt2>
    <a:accent1>
      <a:srgbClr val="AAAAAA"/>
    </a:accent1>
    <a:accent2>
      <a:srgbClr val="5918BB"/>
    </a:accent2>
    <a:accent3>
      <a:srgbClr val="F5F5F5"/>
    </a:accent3>
    <a:accent4>
      <a:srgbClr val="000000"/>
    </a:accent4>
    <a:accent5>
      <a:srgbClr val="D2D2D2"/>
    </a:accent5>
    <a:accent6>
      <a:srgbClr val="5015A9"/>
    </a:accent6>
    <a:hlink>
      <a:srgbClr val="FF9456"/>
    </a:hlink>
    <a:folHlink>
      <a:srgbClr val="55555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OS X:Applications:Microsoft Office X:Templates:Presentations:Designs:Macstyle</Template>
  <TotalTime>1806</TotalTime>
  <Words>765</Words>
  <Application>Microsoft Office PowerPoint</Application>
  <PresentationFormat>On-screen Show (4:3)</PresentationFormat>
  <Paragraphs>122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Macstyle</vt:lpstr>
      <vt:lpstr>Chart</vt:lpstr>
      <vt:lpstr>Credit</vt:lpstr>
      <vt:lpstr>Bell Ringer</vt:lpstr>
      <vt:lpstr>Video</vt:lpstr>
      <vt:lpstr>Chapter 4 - Credit</vt:lpstr>
      <vt:lpstr>Credit and Installment Debt Terms</vt:lpstr>
      <vt:lpstr>Credit and Installment Debt Terms</vt:lpstr>
      <vt:lpstr>Consumer Installment Debt in U.S.</vt:lpstr>
      <vt:lpstr>Consumer Installment Debt in U.S</vt:lpstr>
      <vt:lpstr>Types of Credit</vt:lpstr>
      <vt:lpstr>Mortgages</vt:lpstr>
      <vt:lpstr>Pay Now or Pay Later!</vt:lpstr>
      <vt:lpstr>Why People Use Credit - Advantages</vt:lpstr>
      <vt:lpstr>Credit - Disadvantages</vt:lpstr>
      <vt:lpstr>Checklist for Buying on Credit</vt:lpstr>
      <vt:lpstr>Credit scores</vt:lpstr>
      <vt:lpstr>Credit Scores</vt:lpstr>
      <vt:lpstr>Credit scores</vt:lpstr>
      <vt:lpstr>Credit Scores, cont.</vt:lpstr>
    </vt:vector>
  </TitlesOfParts>
  <Company>Lincoln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4 - Credit</dc:title>
  <dc:creator>Lincoln Public Schools</dc:creator>
  <cp:lastModifiedBy>LPS</cp:lastModifiedBy>
  <cp:revision>26</cp:revision>
  <dcterms:created xsi:type="dcterms:W3CDTF">2008-10-02T00:54:49Z</dcterms:created>
  <dcterms:modified xsi:type="dcterms:W3CDTF">2013-09-19T14:21:27Z</dcterms:modified>
</cp:coreProperties>
</file>