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60" r:id="rId7"/>
    <p:sldId id="261" r:id="rId8"/>
    <p:sldId id="262" r:id="rId9"/>
    <p:sldId id="269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Sports &amp; Entertainment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9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Forms of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Corporate Brand</a:t>
            </a:r>
          </a:p>
          <a:p>
            <a:pPr lvl="1">
              <a:defRPr/>
            </a:pPr>
            <a:r>
              <a:rPr lang="en-US" dirty="0" smtClean="0"/>
              <a:t>Represents an entire company or organization</a:t>
            </a:r>
          </a:p>
          <a:p>
            <a:pPr lvl="2">
              <a:defRPr/>
            </a:pPr>
            <a:r>
              <a:rPr lang="en-US" dirty="0" smtClean="0"/>
              <a:t>Examples: Pepsi-Cola, McDonalds, Frito-Lay</a:t>
            </a:r>
          </a:p>
          <a:p>
            <a:pPr>
              <a:defRPr/>
            </a:pPr>
            <a:r>
              <a:rPr lang="en-US" dirty="0" smtClean="0"/>
              <a:t>Product Brand</a:t>
            </a:r>
          </a:p>
          <a:p>
            <a:pPr lvl="1">
              <a:defRPr/>
            </a:pPr>
            <a:r>
              <a:rPr lang="en-US" dirty="0" smtClean="0"/>
              <a:t>Represents a particular product of a company or organization</a:t>
            </a:r>
          </a:p>
          <a:p>
            <a:pPr lvl="2">
              <a:defRPr/>
            </a:pPr>
            <a:r>
              <a:rPr lang="en-US" dirty="0" smtClean="0"/>
              <a:t>Examples: Diet Pepsi, Chicken </a:t>
            </a:r>
            <a:r>
              <a:rPr lang="en-US" dirty="0" err="1" smtClean="0"/>
              <a:t>McNuggets</a:t>
            </a:r>
            <a:r>
              <a:rPr lang="en-US" dirty="0" smtClean="0"/>
              <a:t>, Fritos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024" y="4837849"/>
            <a:ext cx="3840453" cy="160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83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Forms of Branding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Store Brands (also called Private Labels)</a:t>
            </a:r>
          </a:p>
          <a:p>
            <a:pPr lvl="1">
              <a:defRPr/>
            </a:pPr>
            <a:r>
              <a:rPr lang="en-US" dirty="0" smtClean="0"/>
              <a:t>Products retailers sell as their own brands</a:t>
            </a:r>
          </a:p>
          <a:p>
            <a:pPr lvl="1">
              <a:defRPr/>
            </a:pPr>
            <a:r>
              <a:rPr lang="en-US" dirty="0" smtClean="0"/>
              <a:t>Examples: Walmart carrying Great Value brands, Hy-Vee carrying Hy-Vee brand, Cabela’s carrying Under Armor and other brand name items, but also have their own “Cabela’s”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4318179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180" y="4174684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50" t="26966" r="24922" b="25904"/>
          <a:stretch/>
        </p:blipFill>
        <p:spPr>
          <a:xfrm>
            <a:off x="4006180" y="4573032"/>
            <a:ext cx="2962141" cy="1395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27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Branding in 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909887" cy="35993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Brand Extension</a:t>
            </a:r>
          </a:p>
          <a:p>
            <a:pPr lvl="1">
              <a:defRPr/>
            </a:pPr>
            <a:r>
              <a:rPr lang="en-US" dirty="0" smtClean="0"/>
              <a:t>Using a successful brand name to launch a new or modified product or service in a new market</a:t>
            </a:r>
          </a:p>
          <a:p>
            <a:pPr lvl="1">
              <a:defRPr/>
            </a:pPr>
            <a:r>
              <a:rPr lang="en-US" dirty="0" smtClean="0"/>
              <a:t>Examples: </a:t>
            </a:r>
          </a:p>
          <a:p>
            <a:pPr lvl="2">
              <a:defRPr/>
            </a:pPr>
            <a:r>
              <a:rPr lang="en-US" dirty="0" smtClean="0"/>
              <a:t>P. Diddy and Eminem have used brand extension to develop their own clothing lines (Sean John Clothing and Shady </a:t>
            </a:r>
            <a:r>
              <a:rPr lang="en-US" dirty="0" smtClean="0"/>
              <a:t>Clothing)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Michael Jordan introducing own brand of cologne</a:t>
            </a:r>
          </a:p>
          <a:p>
            <a:pPr lvl="2">
              <a:defRPr/>
            </a:pPr>
            <a:r>
              <a:rPr lang="en-US" dirty="0" smtClean="0"/>
              <a:t>David Beckham – soccer academy in London, male fragrance, movies, Adidas apparel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522" y="2640539"/>
            <a:ext cx="2857500" cy="3295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35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a brand?</a:t>
            </a:r>
          </a:p>
          <a:p>
            <a:pPr lvl="1">
              <a:defRPr/>
            </a:pPr>
            <a:r>
              <a:rPr lang="en-US" dirty="0" smtClean="0"/>
              <a:t>The use of a name, design, symbol, or a combination of those elements to help differentiate a company’s products from the competition</a:t>
            </a:r>
          </a:p>
        </p:txBody>
      </p:sp>
      <p:pic>
        <p:nvPicPr>
          <p:cNvPr id="9218" name="Picture 2" descr="Image result for 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6" y="3550022"/>
            <a:ext cx="3930769" cy="261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628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a trademark?</a:t>
            </a:r>
          </a:p>
          <a:p>
            <a:pPr lvl="1">
              <a:defRPr/>
            </a:pPr>
            <a:r>
              <a:rPr lang="en-US" dirty="0" smtClean="0"/>
              <a:t>When a brand is registered (identifies legal ownership of the brand)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51" y="3377730"/>
            <a:ext cx="3689918" cy="32194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44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slogan?</a:t>
            </a:r>
          </a:p>
          <a:p>
            <a:pPr lvl="1"/>
            <a:r>
              <a:rPr lang="en-US" dirty="0"/>
              <a:t>A catch phrase or small group of words that are combined in a special way to identify a product or company </a:t>
            </a:r>
            <a:r>
              <a:rPr lang="en-US" dirty="0" smtClean="0"/>
              <a:t>(also called catch line/tag line)</a:t>
            </a:r>
          </a:p>
          <a:p>
            <a:pPr lvl="1"/>
            <a:r>
              <a:rPr lang="en-US" dirty="0" smtClean="0"/>
              <a:t>Often accompanying a logo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42" y="3838017"/>
            <a:ext cx="3705962" cy="241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58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Slogans Quiz </a:t>
            </a:r>
            <a:r>
              <a:rPr lang="en-US" sz="1400"/>
              <a:t>7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2" y="2336872"/>
            <a:ext cx="4806930" cy="3922259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b="1" dirty="0" err="1">
                <a:ea typeface="+mn-ea"/>
              </a:rPr>
              <a:t>Betcha</a:t>
            </a:r>
            <a:r>
              <a:rPr lang="en-US" b="1" dirty="0">
                <a:ea typeface="+mn-ea"/>
              </a:rPr>
              <a:t> can't eat just one</a:t>
            </a:r>
            <a:r>
              <a:rPr lang="en-US" dirty="0">
                <a:ea typeface="+mn-ea"/>
              </a:rPr>
              <a:t>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b="1" dirty="0">
                <a:ea typeface="+mn-ea"/>
              </a:rPr>
              <a:t>An American Revolution</a:t>
            </a:r>
            <a:r>
              <a:rPr lang="en-US" dirty="0">
                <a:ea typeface="+mn-ea"/>
              </a:rPr>
              <a:t>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b="1" dirty="0">
                <a:ea typeface="+mn-ea"/>
              </a:rPr>
              <a:t>Drivers wanted</a:t>
            </a:r>
            <a:r>
              <a:rPr lang="en-US" dirty="0">
                <a:ea typeface="+mn-ea"/>
              </a:rPr>
              <a:t>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b="1" dirty="0">
                <a:ea typeface="+mn-ea"/>
              </a:rPr>
              <a:t>Breakfast of champions</a:t>
            </a:r>
            <a:r>
              <a:rPr lang="en-US" dirty="0">
                <a:ea typeface="+mn-ea"/>
              </a:rPr>
              <a:t>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b="1" dirty="0" smtClean="0">
                <a:ea typeface="+mn-ea"/>
              </a:rPr>
              <a:t>Just </a:t>
            </a:r>
            <a:r>
              <a:rPr lang="en-US" b="1" dirty="0">
                <a:ea typeface="+mn-ea"/>
              </a:rPr>
              <a:t>Do It</a:t>
            </a:r>
            <a:r>
              <a:rPr lang="en-US" dirty="0">
                <a:ea typeface="+mn-ea"/>
              </a:rPr>
              <a:t>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b="1" dirty="0">
                <a:ea typeface="+mn-ea"/>
              </a:rPr>
              <a:t>Ultimate Driving Machine</a:t>
            </a:r>
            <a:r>
              <a:rPr lang="en-US" dirty="0">
                <a:ea typeface="+mn-ea"/>
              </a:rPr>
              <a:t> </a:t>
            </a:r>
            <a:endParaRPr lang="en-US" dirty="0" smtClean="0">
              <a:ea typeface="+mn-ea"/>
            </a:endParaRPr>
          </a:p>
          <a:p>
            <a:pPr>
              <a:buFont typeface="Wingdings" charset="2"/>
              <a:buChar char="n"/>
              <a:defRPr/>
            </a:pPr>
            <a:r>
              <a:rPr lang="en-US" b="1" dirty="0"/>
              <a:t>Sometimes you feel like a nut, sometimes you don’t</a:t>
            </a:r>
            <a:endParaRPr lang="en-US" dirty="0"/>
          </a:p>
          <a:p>
            <a:pPr eaLnBrk="1" hangingPunct="1">
              <a:buFont typeface="Wingdings" charset="2"/>
              <a:buChar char="n"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87251" y="2332038"/>
            <a:ext cx="64901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  <a:defRPr/>
            </a:pPr>
            <a:r>
              <a:rPr lang="en-US" b="1" dirty="0" smtClean="0"/>
              <a:t>Raise your hand if your sure</a:t>
            </a:r>
            <a:endParaRPr lang="en-US" dirty="0" smtClean="0"/>
          </a:p>
          <a:p>
            <a:pPr>
              <a:buFont typeface="Wingdings" charset="2"/>
              <a:buChar char="n"/>
              <a:defRPr/>
            </a:pPr>
            <a:r>
              <a:rPr lang="en-US" b="1" dirty="0" smtClean="0"/>
              <a:t>It’s everywhere you want to be</a:t>
            </a:r>
            <a:endParaRPr lang="en-US" dirty="0" smtClean="0"/>
          </a:p>
          <a:p>
            <a:pPr>
              <a:buFont typeface="Wingdings" charset="2"/>
              <a:buChar char="n"/>
              <a:defRPr/>
            </a:pPr>
            <a:r>
              <a:rPr lang="en-US" b="1" dirty="0" smtClean="0"/>
              <a:t>Plop, plop, fizz, fizz, oh what a relief it is</a:t>
            </a:r>
            <a:endParaRPr lang="en-US" dirty="0" smtClean="0"/>
          </a:p>
          <a:p>
            <a:pPr>
              <a:buFont typeface="Wingdings" charset="2"/>
              <a:buChar char="n"/>
              <a:defRPr/>
            </a:pPr>
            <a:r>
              <a:rPr lang="en-US" b="1" dirty="0" smtClean="0"/>
              <a:t>Don’t leave home without it</a:t>
            </a:r>
            <a:endParaRPr lang="en-US" dirty="0" smtClean="0"/>
          </a:p>
          <a:p>
            <a:pPr>
              <a:buFont typeface="Wingdings" charset="2"/>
              <a:buChar char="n"/>
              <a:defRPr/>
            </a:pPr>
            <a:r>
              <a:rPr lang="en-US" b="1" dirty="0" smtClean="0"/>
              <a:t>Have it your way</a:t>
            </a:r>
            <a:endParaRPr lang="en-US" dirty="0" smtClean="0"/>
          </a:p>
          <a:p>
            <a:pPr>
              <a:buFont typeface="Wingdings" charset="2"/>
              <a:buChar char="n"/>
              <a:defRPr/>
            </a:pPr>
            <a:r>
              <a:rPr lang="en-US" b="1" dirty="0" smtClean="0"/>
              <a:t>It’s the cheesiest</a:t>
            </a:r>
          </a:p>
        </p:txBody>
      </p:sp>
    </p:spTree>
    <p:extLst>
      <p:ext uri="{BB962C8B-B14F-4D97-AF65-F5344CB8AC3E}">
        <p14:creationId xmlns:p14="http://schemas.microsoft.com/office/powerpoint/2010/main" val="15134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More Slogans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>
                <a:ea typeface="+mn-ea"/>
              </a:rPr>
              <a:t>Can you name other slogans?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>
                <a:ea typeface="+mn-ea"/>
              </a:rPr>
              <a:t>Why are some so easy to remember?</a:t>
            </a:r>
          </a:p>
        </p:txBody>
      </p:sp>
    </p:spTree>
    <p:extLst>
      <p:ext uri="{BB962C8B-B14F-4D97-AF65-F5344CB8AC3E}">
        <p14:creationId xmlns:p14="http://schemas.microsoft.com/office/powerpoint/2010/main" val="13705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Brand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446248" cy="35993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Brand Awareness</a:t>
            </a:r>
          </a:p>
          <a:p>
            <a:pPr lvl="1">
              <a:defRPr/>
            </a:pPr>
            <a:r>
              <a:rPr lang="en-US" dirty="0" smtClean="0"/>
              <a:t>Process of working toward maximizing recognition of a particular brand</a:t>
            </a:r>
          </a:p>
          <a:p>
            <a:pPr>
              <a:defRPr/>
            </a:pPr>
            <a:r>
              <a:rPr lang="en-US" dirty="0" smtClean="0"/>
              <a:t>Brand Image</a:t>
            </a:r>
          </a:p>
          <a:p>
            <a:pPr lvl="1">
              <a:defRPr/>
            </a:pPr>
            <a:r>
              <a:rPr lang="en-US" dirty="0" smtClean="0"/>
              <a:t>Consumer perceptions linked to a particular brand (health, excitement, fun, family, etc.)</a:t>
            </a:r>
          </a:p>
          <a:p>
            <a:pPr lvl="1">
              <a:defRPr/>
            </a:pPr>
            <a:r>
              <a:rPr lang="en-US" dirty="0" smtClean="0"/>
              <a:t>Example: Disney brand is associated with family fun and entertainment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30" y="2756881"/>
            <a:ext cx="2759299" cy="2759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00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Brand Building </a:t>
            </a: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9" y="2336873"/>
            <a:ext cx="6623703" cy="35993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Brand Equity</a:t>
            </a:r>
          </a:p>
          <a:p>
            <a:pPr lvl="1">
              <a:defRPr/>
            </a:pPr>
            <a:r>
              <a:rPr lang="en-US" dirty="0" smtClean="0"/>
              <a:t>Value placed on a brand by consumers</a:t>
            </a:r>
          </a:p>
          <a:p>
            <a:pPr lvl="1">
              <a:defRPr/>
            </a:pPr>
            <a:r>
              <a:rPr lang="en-US" dirty="0" smtClean="0"/>
              <a:t>Example: Nike has strong brand equity because consumers have long associated the brand with top level athletes and quality products</a:t>
            </a:r>
          </a:p>
          <a:p>
            <a:pPr>
              <a:defRPr/>
            </a:pPr>
            <a:r>
              <a:rPr lang="en-US" dirty="0" smtClean="0"/>
              <a:t>Brandy Loyalty</a:t>
            </a:r>
          </a:p>
          <a:p>
            <a:pPr lvl="1">
              <a:defRPr/>
            </a:pPr>
            <a:r>
              <a:rPr lang="en-US" dirty="0" smtClean="0"/>
              <a:t>Consumer preference for a particular brand as compared to competitor products or services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7" b="10902"/>
          <a:stretch/>
        </p:blipFill>
        <p:spPr>
          <a:xfrm>
            <a:off x="680321" y="2336873"/>
            <a:ext cx="2857500" cy="239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2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1216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5347" y="672921"/>
            <a:ext cx="497316" cy="5743977"/>
          </a:xfrm>
          <a:prstGeom prst="rect">
            <a:avLst/>
          </a:prstGeom>
          <a:solidFill>
            <a:schemeClr val="accent1"/>
          </a:solidFill>
        </p:spPr>
        <p:txBody>
          <a:bodyPr vert="wordArtVert" wrap="square" rtlCol="0">
            <a:spAutoFit/>
          </a:bodyPr>
          <a:lstStyle/>
          <a:p>
            <a:r>
              <a:rPr lang="en-US" b="1" dirty="0" smtClean="0"/>
              <a:t>Forms of Branding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34997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36</TotalTime>
  <Words>436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</vt:lpstr>
      <vt:lpstr>Berlin</vt:lpstr>
      <vt:lpstr>Branding</vt:lpstr>
      <vt:lpstr>Review</vt:lpstr>
      <vt:lpstr>Review</vt:lpstr>
      <vt:lpstr>Slogans</vt:lpstr>
      <vt:lpstr>Slogans Quiz 7</vt:lpstr>
      <vt:lpstr>More Slogans</vt:lpstr>
      <vt:lpstr>Brand Building</vt:lpstr>
      <vt:lpstr>Brand Building Cont.</vt:lpstr>
      <vt:lpstr>PowerPoint Presentation</vt:lpstr>
      <vt:lpstr>Forms of Branding</vt:lpstr>
      <vt:lpstr>Forms of Branding Cont.</vt:lpstr>
      <vt:lpstr>Branding in SEM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</dc:title>
  <dc:creator>Jocelyn Crabtree</dc:creator>
  <cp:lastModifiedBy>Jocelyn Crabtree</cp:lastModifiedBy>
  <cp:revision>7</cp:revision>
  <dcterms:created xsi:type="dcterms:W3CDTF">2016-09-21T13:44:52Z</dcterms:created>
  <dcterms:modified xsi:type="dcterms:W3CDTF">2016-09-21T14:30:02Z</dcterms:modified>
</cp:coreProperties>
</file>