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65"/>
  </p:handoutMasterIdLst>
  <p:sldIdLst>
    <p:sldId id="348" r:id="rId2"/>
    <p:sldId id="349" r:id="rId3"/>
    <p:sldId id="256" r:id="rId4"/>
    <p:sldId id="257" r:id="rId5"/>
    <p:sldId id="260" r:id="rId6"/>
    <p:sldId id="262" r:id="rId7"/>
    <p:sldId id="315" r:id="rId8"/>
    <p:sldId id="263" r:id="rId9"/>
    <p:sldId id="264" r:id="rId10"/>
    <p:sldId id="267" r:id="rId11"/>
    <p:sldId id="337" r:id="rId12"/>
    <p:sldId id="273" r:id="rId13"/>
    <p:sldId id="288" r:id="rId14"/>
    <p:sldId id="289" r:id="rId15"/>
    <p:sldId id="290" r:id="rId16"/>
    <p:sldId id="291" r:id="rId17"/>
    <p:sldId id="344" r:id="rId18"/>
    <p:sldId id="292" r:id="rId19"/>
    <p:sldId id="293" r:id="rId20"/>
    <p:sldId id="295" r:id="rId21"/>
    <p:sldId id="296" r:id="rId22"/>
    <p:sldId id="297" r:id="rId23"/>
    <p:sldId id="298" r:id="rId24"/>
    <p:sldId id="299" r:id="rId25"/>
    <p:sldId id="300" r:id="rId26"/>
    <p:sldId id="301" r:id="rId27"/>
    <p:sldId id="302" r:id="rId28"/>
    <p:sldId id="345" r:id="rId29"/>
    <p:sldId id="303" r:id="rId30"/>
    <p:sldId id="304" r:id="rId31"/>
    <p:sldId id="305" r:id="rId32"/>
    <p:sldId id="306" r:id="rId33"/>
    <p:sldId id="307" r:id="rId34"/>
    <p:sldId id="308" r:id="rId35"/>
    <p:sldId id="309" r:id="rId36"/>
    <p:sldId id="310" r:id="rId37"/>
    <p:sldId id="311" r:id="rId38"/>
    <p:sldId id="312" r:id="rId39"/>
    <p:sldId id="346" r:id="rId40"/>
    <p:sldId id="347" r:id="rId41"/>
    <p:sldId id="335" r:id="rId42"/>
    <p:sldId id="338" r:id="rId43"/>
    <p:sldId id="339" r:id="rId44"/>
    <p:sldId id="314"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40" r:id="rId58"/>
    <p:sldId id="334" r:id="rId59"/>
    <p:sldId id="341" r:id="rId60"/>
    <p:sldId id="343" r:id="rId61"/>
    <p:sldId id="328" r:id="rId62"/>
    <p:sldId id="329" r:id="rId63"/>
    <p:sldId id="331" r:id="rId64"/>
  </p:sldIdLst>
  <p:sldSz cx="9144000" cy="6858000" type="screen4x3"/>
  <p:notesSz cx="6858000" cy="911701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600"/>
    <a:srgbClr val="00006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44" autoAdjust="0"/>
    <p:restoredTop sz="94683" autoAdjust="0"/>
  </p:normalViewPr>
  <p:slideViewPr>
    <p:cSldViewPr>
      <p:cViewPr varScale="1">
        <p:scale>
          <a:sx n="86" d="100"/>
          <a:sy n="86" d="100"/>
        </p:scale>
        <p:origin x="11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920"/>
    </p:cViewPr>
  </p:sorterViewPr>
  <p:notesViewPr>
    <p:cSldViewPr>
      <p:cViewPr varScale="1">
        <p:scale>
          <a:sx n="70" d="100"/>
          <a:sy n="70" d="100"/>
        </p:scale>
        <p:origin x="-2814" y="-102"/>
      </p:cViewPr>
      <p:guideLst>
        <p:guide orient="horz" pos="2871"/>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662" tIns="45831" rIns="91662" bIns="45831" numCol="1" anchor="t" anchorCtr="0" compatLnSpc="1">
            <a:prstTxWarp prst="textNoShape">
              <a:avLst/>
            </a:prstTxWarp>
          </a:bodyPr>
          <a:lstStyle>
            <a:lvl1pPr defTabSz="915988"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662" tIns="45831" rIns="91662" bIns="45831" numCol="1" anchor="t" anchorCtr="0" compatLnSpc="1">
            <a:prstTxWarp prst="textNoShape">
              <a:avLst/>
            </a:prstTxWarp>
          </a:bodyPr>
          <a:lstStyle>
            <a:lvl1pPr algn="r" defTabSz="915988"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662" tIns="45831" rIns="91662" bIns="45831" numCol="1" anchor="b" anchorCtr="0" compatLnSpc="1">
            <a:prstTxWarp prst="textNoShape">
              <a:avLst/>
            </a:prstTxWarp>
          </a:bodyPr>
          <a:lstStyle>
            <a:lvl1pPr defTabSz="915988"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662" tIns="45831" rIns="91662" bIns="45831" numCol="1" anchor="b" anchorCtr="0" compatLnSpc="1">
            <a:prstTxWarp prst="textNoShape">
              <a:avLst/>
            </a:prstTxWarp>
          </a:bodyPr>
          <a:lstStyle>
            <a:lvl1pPr algn="r" defTabSz="915988" eaLnBrk="1" hangingPunct="1">
              <a:defRPr sz="1200">
                <a:latin typeface="Arial" charset="0"/>
              </a:defRPr>
            </a:lvl1pPr>
          </a:lstStyle>
          <a:p>
            <a:pPr>
              <a:defRPr/>
            </a:pPr>
            <a:fld id="{2089DE4F-EEB1-4A1A-903C-5408FF7612D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18"/>
          <p:cNvGrpSpPr>
            <a:grpSpLocks/>
          </p:cNvGrpSpPr>
          <p:nvPr userDrawn="1"/>
        </p:nvGrpSpPr>
        <p:grpSpPr bwMode="auto">
          <a:xfrm>
            <a:off x="304800" y="381000"/>
            <a:ext cx="8458200" cy="6096000"/>
            <a:chOff x="192" y="240"/>
            <a:chExt cx="5328" cy="3840"/>
          </a:xfrm>
        </p:grpSpPr>
        <p:sp>
          <p:nvSpPr>
            <p:cNvPr id="5" name="Rectangle 12"/>
            <p:cNvSpPr>
              <a:spLocks noChangeArrowheads="1" noChangeShapeType="1"/>
            </p:cNvSpPr>
            <p:nvPr userDrawn="1"/>
          </p:nvSpPr>
          <p:spPr bwMode="auto">
            <a:xfrm>
              <a:off x="192" y="240"/>
              <a:ext cx="1243" cy="3561"/>
            </a:xfrm>
            <a:prstGeom prst="rect">
              <a:avLst/>
            </a:prstGeom>
            <a:solidFill>
              <a:srgbClr val="CCCC99"/>
            </a:solidFill>
            <a:ln w="0" algn="in">
              <a:noFill/>
              <a:miter lim="800000"/>
              <a:headEnd/>
              <a:tailEnd/>
            </a:ln>
            <a:effectLst/>
          </p:spPr>
          <p:txBody>
            <a:bodyPr lIns="36576" tIns="36576" rIns="36576" bIns="36576"/>
            <a:lstStyle/>
            <a:p>
              <a:pPr>
                <a:defRPr/>
              </a:pPr>
              <a:endParaRPr lang="en-US"/>
            </a:p>
          </p:txBody>
        </p:sp>
        <p:grpSp>
          <p:nvGrpSpPr>
            <p:cNvPr id="6" name="Group 13"/>
            <p:cNvGrpSpPr>
              <a:grpSpLocks/>
            </p:cNvGrpSpPr>
            <p:nvPr userDrawn="1"/>
          </p:nvGrpSpPr>
          <p:grpSpPr bwMode="auto">
            <a:xfrm>
              <a:off x="480" y="336"/>
              <a:ext cx="5040" cy="3744"/>
              <a:chOff x="107789472" y="106527600"/>
              <a:chExt cx="5824728" cy="8083296"/>
            </a:xfrm>
          </p:grpSpPr>
          <p:sp>
            <p:nvSpPr>
              <p:cNvPr id="9" name="Rectangle 14"/>
              <p:cNvSpPr>
                <a:spLocks noChangeArrowheads="1" noChangeShapeType="1"/>
              </p:cNvSpPr>
              <p:nvPr/>
            </p:nvSpPr>
            <p:spPr bwMode="auto">
              <a:xfrm>
                <a:off x="107789472" y="106527600"/>
                <a:ext cx="5824728" cy="8083296"/>
              </a:xfrm>
              <a:prstGeom prst="rect">
                <a:avLst/>
              </a:prstGeom>
              <a:solidFill>
                <a:srgbClr val="FFFFFF"/>
              </a:solidFill>
              <a:ln w="25400" algn="in">
                <a:noFill/>
                <a:miter lim="800000"/>
                <a:headEnd/>
                <a:tailEnd/>
              </a:ln>
              <a:effectLst/>
            </p:spPr>
            <p:txBody>
              <a:bodyPr lIns="36576" tIns="36576" rIns="36576" bIns="36576"/>
              <a:lstStyle/>
              <a:p>
                <a:pPr>
                  <a:defRPr/>
                </a:pPr>
                <a:endParaRPr lang="en-US"/>
              </a:p>
            </p:txBody>
          </p:sp>
          <p:sp>
            <p:nvSpPr>
              <p:cNvPr id="10" name="Rectangle 15"/>
              <p:cNvSpPr>
                <a:spLocks noChangeArrowheads="1" noChangeShapeType="1"/>
              </p:cNvSpPr>
              <p:nvPr/>
            </p:nvSpPr>
            <p:spPr bwMode="auto">
              <a:xfrm>
                <a:off x="107789472" y="106527600"/>
                <a:ext cx="5824728" cy="233172"/>
              </a:xfrm>
              <a:prstGeom prst="rect">
                <a:avLst/>
              </a:prstGeom>
              <a:solidFill>
                <a:srgbClr val="330033"/>
              </a:solidFill>
              <a:ln w="0" algn="in">
                <a:noFill/>
                <a:miter lim="800000"/>
                <a:headEnd/>
                <a:tailEnd/>
              </a:ln>
              <a:effectLst/>
            </p:spPr>
            <p:txBody>
              <a:bodyPr lIns="36576" tIns="36576" rIns="36576" bIns="36576"/>
              <a:lstStyle/>
              <a:p>
                <a:pPr>
                  <a:defRPr/>
                </a:pPr>
                <a:endParaRPr lang="en-US"/>
              </a:p>
            </p:txBody>
          </p:sp>
        </p:grpSp>
        <p:sp>
          <p:nvSpPr>
            <p:cNvPr id="7" name="Rectangle 16"/>
            <p:cNvSpPr>
              <a:spLocks noChangeArrowheads="1" noChangeShapeType="1"/>
            </p:cNvSpPr>
            <p:nvPr userDrawn="1"/>
          </p:nvSpPr>
          <p:spPr bwMode="auto">
            <a:xfrm>
              <a:off x="4084" y="264"/>
              <a:ext cx="1436" cy="102"/>
            </a:xfrm>
            <a:prstGeom prst="rect">
              <a:avLst/>
            </a:prstGeom>
            <a:solidFill>
              <a:srgbClr val="CCCCCC"/>
            </a:solidFill>
            <a:ln w="0" algn="in">
              <a:noFill/>
              <a:miter lim="800000"/>
              <a:headEnd/>
              <a:tailEnd/>
            </a:ln>
            <a:effectLst/>
          </p:spPr>
          <p:txBody>
            <a:bodyPr lIns="36576" tIns="36576" rIns="36576" bIns="36576"/>
            <a:lstStyle/>
            <a:p>
              <a:pPr>
                <a:defRPr/>
              </a:pPr>
              <a:endParaRPr lang="en-US"/>
            </a:p>
          </p:txBody>
        </p:sp>
        <p:sp>
          <p:nvSpPr>
            <p:cNvPr id="8" name="Line 17"/>
            <p:cNvSpPr>
              <a:spLocks noChangeShapeType="1"/>
            </p:cNvSpPr>
            <p:nvPr userDrawn="1"/>
          </p:nvSpPr>
          <p:spPr bwMode="auto">
            <a:xfrm>
              <a:off x="991" y="318"/>
              <a:ext cx="4458" cy="0"/>
            </a:xfrm>
            <a:prstGeom prst="line">
              <a:avLst/>
            </a:prstGeom>
            <a:noFill/>
            <a:ln w="25400" algn="ctr">
              <a:solidFill>
                <a:srgbClr val="330033"/>
              </a:solidFill>
              <a:round/>
              <a:headEnd/>
              <a:tailEnd/>
            </a:ln>
            <a:effectLst/>
          </p:spPr>
          <p:txBody>
            <a:bodyPr lIns="36576" tIns="36576" rIns="36576" bIns="36576"/>
            <a:lstStyle/>
            <a:p>
              <a:pPr>
                <a:defRPr/>
              </a:pPr>
              <a:endParaRPr lang="en-US"/>
            </a:p>
          </p:txBody>
        </p:sp>
      </p:grpSp>
      <p:pic>
        <p:nvPicPr>
          <p:cNvPr id="11" name="Picture 4" descr="R:\Templates &amp; Logos\Logos\FEFE Logos from Debra Bowles\FEFE Logo Clear Background.png"/>
          <p:cNvPicPr>
            <a:picLocks noChangeAspect="1" noChangeArrowheads="1"/>
          </p:cNvPicPr>
          <p:nvPr userDrawn="1"/>
        </p:nvPicPr>
        <p:blipFill>
          <a:blip r:embed="rId2" cstate="print"/>
          <a:srcRect/>
          <a:stretch>
            <a:fillRect/>
          </a:stretch>
        </p:blipFill>
        <p:spPr bwMode="auto">
          <a:xfrm>
            <a:off x="1600200" y="5334000"/>
            <a:ext cx="1066800" cy="593725"/>
          </a:xfrm>
          <a:prstGeom prst="rect">
            <a:avLst/>
          </a:prstGeom>
          <a:noFill/>
          <a:ln w="9525">
            <a:noFill/>
            <a:miter lim="800000"/>
            <a:headEnd/>
            <a:tailEnd/>
          </a:ln>
        </p:spPr>
      </p:pic>
      <p:pic>
        <p:nvPicPr>
          <p:cNvPr id="12" name="Picture 5" descr="R:\TCAI\Templates &amp; Logos\Logos\TCAI ICON_final.png"/>
          <p:cNvPicPr>
            <a:picLocks noChangeAspect="1" noChangeArrowheads="1"/>
          </p:cNvPicPr>
          <p:nvPr userDrawn="1"/>
        </p:nvPicPr>
        <p:blipFill>
          <a:blip r:embed="rId3" cstate="print"/>
          <a:srcRect/>
          <a:stretch>
            <a:fillRect/>
          </a:stretch>
        </p:blipFill>
        <p:spPr bwMode="auto">
          <a:xfrm>
            <a:off x="3886200" y="5562600"/>
            <a:ext cx="1690688" cy="311150"/>
          </a:xfrm>
          <a:prstGeom prst="rect">
            <a:avLst/>
          </a:prstGeom>
          <a:noFill/>
          <a:ln w="9525">
            <a:noFill/>
            <a:miter lim="800000"/>
            <a:headEnd/>
            <a:tailEnd/>
          </a:ln>
        </p:spPr>
      </p:pic>
      <p:sp>
        <p:nvSpPr>
          <p:cNvPr id="5126" name="Rectangle 6"/>
          <p:cNvSpPr>
            <a:spLocks noGrp="1" noChangeArrowheads="1"/>
          </p:cNvSpPr>
          <p:nvPr>
            <p:ph type="ctrTitle"/>
          </p:nvPr>
        </p:nvSpPr>
        <p:spPr>
          <a:xfrm>
            <a:off x="1066800" y="985838"/>
            <a:ext cx="7239000" cy="1444625"/>
          </a:xfrm>
        </p:spPr>
        <p:txBody>
          <a:bodyPr/>
          <a:lstStyle>
            <a:lvl1pPr>
              <a:defRPr sz="4800"/>
            </a:lvl1pPr>
          </a:lstStyle>
          <a:p>
            <a:r>
              <a:rPr lang="en-US"/>
              <a:t>Click to edit Master title style</a:t>
            </a:r>
          </a:p>
        </p:txBody>
      </p:sp>
      <p:sp>
        <p:nvSpPr>
          <p:cNvPr id="5127" name="Rectangle 7"/>
          <p:cNvSpPr>
            <a:spLocks noGrp="1" noChangeArrowheads="1"/>
          </p:cNvSpPr>
          <p:nvPr>
            <p:ph type="subTitle" idx="1"/>
          </p:nvPr>
        </p:nvSpPr>
        <p:spPr>
          <a:xfrm>
            <a:off x="1219200" y="3427413"/>
            <a:ext cx="7239000" cy="1752600"/>
          </a:xfrm>
        </p:spPr>
        <p:txBody>
          <a:bodyPr/>
          <a:lstStyle>
            <a:lvl1pPr marL="0" indent="0" algn="ctr">
              <a:buFont typeface="Wingdings" pitchFamily="2" charset="2"/>
              <a:buNone/>
              <a:defRPr sz="3600" b="1"/>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609600"/>
            <a:ext cx="1846263"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3911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31361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79613"/>
            <a:ext cx="3579813" cy="3963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9013" y="1979613"/>
            <a:ext cx="3581400" cy="3963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79613"/>
            <a:ext cx="3579813" cy="3963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9013" y="1979613"/>
            <a:ext cx="3581400" cy="3963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7"/>
          <p:cNvGrpSpPr>
            <a:grpSpLocks/>
          </p:cNvGrpSpPr>
          <p:nvPr userDrawn="1"/>
        </p:nvGrpSpPr>
        <p:grpSpPr bwMode="auto">
          <a:xfrm>
            <a:off x="304800" y="304800"/>
            <a:ext cx="8458200" cy="5791200"/>
            <a:chOff x="192" y="240"/>
            <a:chExt cx="5328" cy="3840"/>
          </a:xfrm>
        </p:grpSpPr>
        <p:sp>
          <p:nvSpPr>
            <p:cNvPr id="4114" name="Rectangle 18"/>
            <p:cNvSpPr>
              <a:spLocks noChangeArrowheads="1" noChangeShapeType="1"/>
            </p:cNvSpPr>
            <p:nvPr userDrawn="1"/>
          </p:nvSpPr>
          <p:spPr bwMode="auto">
            <a:xfrm>
              <a:off x="192" y="240"/>
              <a:ext cx="1243" cy="3561"/>
            </a:xfrm>
            <a:prstGeom prst="rect">
              <a:avLst/>
            </a:prstGeom>
            <a:solidFill>
              <a:srgbClr val="CCCC99"/>
            </a:solidFill>
            <a:ln w="0" algn="in">
              <a:noFill/>
              <a:miter lim="800000"/>
              <a:headEnd/>
              <a:tailEnd/>
            </a:ln>
            <a:effectLst/>
          </p:spPr>
          <p:txBody>
            <a:bodyPr lIns="36576" tIns="36576" rIns="36576" bIns="36576"/>
            <a:lstStyle/>
            <a:p>
              <a:pPr>
                <a:defRPr/>
              </a:pPr>
              <a:endParaRPr lang="en-US"/>
            </a:p>
          </p:txBody>
        </p:sp>
        <p:grpSp>
          <p:nvGrpSpPr>
            <p:cNvPr id="2059" name="Group 19"/>
            <p:cNvGrpSpPr>
              <a:grpSpLocks/>
            </p:cNvGrpSpPr>
            <p:nvPr userDrawn="1"/>
          </p:nvGrpSpPr>
          <p:grpSpPr bwMode="auto">
            <a:xfrm>
              <a:off x="480" y="336"/>
              <a:ext cx="5040" cy="3744"/>
              <a:chOff x="107789472" y="106527600"/>
              <a:chExt cx="5824728" cy="8083296"/>
            </a:xfrm>
          </p:grpSpPr>
          <p:sp>
            <p:nvSpPr>
              <p:cNvPr id="4116" name="Rectangle 20"/>
              <p:cNvSpPr>
                <a:spLocks noChangeArrowheads="1" noChangeShapeType="1"/>
              </p:cNvSpPr>
              <p:nvPr/>
            </p:nvSpPr>
            <p:spPr bwMode="auto">
              <a:xfrm>
                <a:off x="107789472" y="106527146"/>
                <a:ext cx="5824728" cy="8083750"/>
              </a:xfrm>
              <a:prstGeom prst="rect">
                <a:avLst/>
              </a:prstGeom>
              <a:solidFill>
                <a:srgbClr val="FFFFFF"/>
              </a:solidFill>
              <a:ln w="25400" algn="in">
                <a:noFill/>
                <a:miter lim="800000"/>
                <a:headEnd/>
                <a:tailEnd/>
              </a:ln>
              <a:effectLst/>
            </p:spPr>
            <p:txBody>
              <a:bodyPr lIns="36576" tIns="36576" rIns="36576" bIns="36576"/>
              <a:lstStyle/>
              <a:p>
                <a:pPr>
                  <a:defRPr/>
                </a:pPr>
                <a:endParaRPr lang="en-US"/>
              </a:p>
            </p:txBody>
          </p:sp>
          <p:sp>
            <p:nvSpPr>
              <p:cNvPr id="4117" name="Rectangle 21"/>
              <p:cNvSpPr>
                <a:spLocks noChangeArrowheads="1" noChangeShapeType="1"/>
              </p:cNvSpPr>
              <p:nvPr/>
            </p:nvSpPr>
            <p:spPr bwMode="auto">
              <a:xfrm>
                <a:off x="107789472" y="106527146"/>
                <a:ext cx="5824728" cy="234080"/>
              </a:xfrm>
              <a:prstGeom prst="rect">
                <a:avLst/>
              </a:prstGeom>
              <a:solidFill>
                <a:srgbClr val="330033"/>
              </a:solidFill>
              <a:ln w="0" algn="in">
                <a:noFill/>
                <a:miter lim="800000"/>
                <a:headEnd/>
                <a:tailEnd/>
              </a:ln>
              <a:effectLst/>
            </p:spPr>
            <p:txBody>
              <a:bodyPr lIns="36576" tIns="36576" rIns="36576" bIns="36576"/>
              <a:lstStyle/>
              <a:p>
                <a:pPr>
                  <a:defRPr/>
                </a:pPr>
                <a:endParaRPr lang="en-US"/>
              </a:p>
            </p:txBody>
          </p:sp>
        </p:grpSp>
        <p:sp>
          <p:nvSpPr>
            <p:cNvPr id="4118" name="Rectangle 22"/>
            <p:cNvSpPr>
              <a:spLocks noChangeArrowheads="1" noChangeShapeType="1"/>
            </p:cNvSpPr>
            <p:nvPr userDrawn="1"/>
          </p:nvSpPr>
          <p:spPr bwMode="auto">
            <a:xfrm>
              <a:off x="4084" y="264"/>
              <a:ext cx="1436" cy="102"/>
            </a:xfrm>
            <a:prstGeom prst="rect">
              <a:avLst/>
            </a:prstGeom>
            <a:solidFill>
              <a:srgbClr val="CCCCCC"/>
            </a:solidFill>
            <a:ln w="0" algn="in">
              <a:noFill/>
              <a:miter lim="800000"/>
              <a:headEnd/>
              <a:tailEnd/>
            </a:ln>
            <a:effectLst/>
          </p:spPr>
          <p:txBody>
            <a:bodyPr lIns="36576" tIns="36576" rIns="36576" bIns="36576"/>
            <a:lstStyle/>
            <a:p>
              <a:pPr>
                <a:defRPr/>
              </a:pPr>
              <a:endParaRPr lang="en-US"/>
            </a:p>
          </p:txBody>
        </p:sp>
        <p:sp>
          <p:nvSpPr>
            <p:cNvPr id="4119" name="Line 23"/>
            <p:cNvSpPr>
              <a:spLocks noChangeShapeType="1"/>
            </p:cNvSpPr>
            <p:nvPr userDrawn="1"/>
          </p:nvSpPr>
          <p:spPr bwMode="auto">
            <a:xfrm>
              <a:off x="991" y="318"/>
              <a:ext cx="4458" cy="0"/>
            </a:xfrm>
            <a:prstGeom prst="line">
              <a:avLst/>
            </a:prstGeom>
            <a:noFill/>
            <a:ln w="25400" algn="ctr">
              <a:solidFill>
                <a:srgbClr val="330033"/>
              </a:solidFill>
              <a:round/>
              <a:headEnd/>
              <a:tailEnd/>
            </a:ln>
            <a:effectLst/>
          </p:spPr>
          <p:txBody>
            <a:bodyPr lIns="36576" tIns="36576" rIns="36576" bIns="36576"/>
            <a:lstStyle/>
            <a:p>
              <a:pPr>
                <a:defRPr/>
              </a:pPr>
              <a:endParaRPr lang="en-US"/>
            </a:p>
          </p:txBody>
        </p:sp>
      </p:grpSp>
      <p:sp>
        <p:nvSpPr>
          <p:cNvPr id="2051" name="Rectangle 6"/>
          <p:cNvSpPr>
            <a:spLocks noGrp="1" noChangeArrowheads="1"/>
          </p:cNvSpPr>
          <p:nvPr>
            <p:ph type="title"/>
          </p:nvPr>
        </p:nvSpPr>
        <p:spPr bwMode="auto">
          <a:xfrm>
            <a:off x="1143000" y="609600"/>
            <a:ext cx="7313613"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body" idx="1"/>
          </p:nvPr>
        </p:nvSpPr>
        <p:spPr bwMode="auto">
          <a:xfrm>
            <a:off x="1066800" y="1979613"/>
            <a:ext cx="7313613" cy="3963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Text Box 11"/>
          <p:cNvSpPr txBox="1">
            <a:spLocks noChangeArrowheads="1"/>
          </p:cNvSpPr>
          <p:nvPr userDrawn="1"/>
        </p:nvSpPr>
        <p:spPr bwMode="auto">
          <a:xfrm>
            <a:off x="381000" y="6096000"/>
            <a:ext cx="8382000" cy="520700"/>
          </a:xfrm>
          <a:prstGeom prst="rect">
            <a:avLst/>
          </a:prstGeom>
          <a:noFill/>
          <a:ln w="9525">
            <a:noFill/>
            <a:miter lim="800000"/>
            <a:headEnd/>
            <a:tailEnd/>
          </a:ln>
          <a:effectLst/>
        </p:spPr>
        <p:txBody>
          <a:bodyPr>
            <a:spAutoFit/>
          </a:bodyPr>
          <a:lstStyle/>
          <a:p>
            <a:pPr algn="ctr">
              <a:defRPr/>
            </a:pPr>
            <a:r>
              <a:rPr lang="en-US" sz="800" dirty="0">
                <a:solidFill>
                  <a:srgbClr val="000000"/>
                </a:solidFill>
                <a:latin typeface="Centaur" pitchFamily="18" charset="0"/>
                <a:cs typeface="Times New Roman" pitchFamily="18" charset="0"/>
              </a:rPr>
              <a:t>© Family Economics &amp; Financial Education – May 2006 – Get Ready to Take Charge of Your Finances – Checking Account &amp; Debit Card Simulation –  Slide </a:t>
            </a:r>
            <a:fld id="{C19664D2-8BA0-4F0D-B5A7-E631AE2C8D1D}" type="slidenum">
              <a:rPr lang="en-US" sz="800">
                <a:solidFill>
                  <a:srgbClr val="000000"/>
                </a:solidFill>
                <a:latin typeface="Centaur" pitchFamily="18" charset="0"/>
                <a:cs typeface="Times New Roman" pitchFamily="18" charset="0"/>
              </a:rPr>
              <a:pPr algn="ctr">
                <a:defRPr/>
              </a:pPr>
              <a:t>‹#›</a:t>
            </a:fld>
            <a:endParaRPr lang="en-US" sz="800" dirty="0">
              <a:latin typeface="Centaur" pitchFamily="18" charset="0"/>
            </a:endParaRPr>
          </a:p>
          <a:p>
            <a:pPr algn="ctr">
              <a:defRPr/>
            </a:pPr>
            <a:r>
              <a:rPr lang="en-US" sz="800" dirty="0">
                <a:solidFill>
                  <a:srgbClr val="000000"/>
                </a:solidFill>
                <a:latin typeface="Centaur" pitchFamily="18" charset="0"/>
                <a:cs typeface="Times New Roman" pitchFamily="18" charset="0"/>
              </a:rPr>
              <a:t>Funded by a grant from Take Charge America, Inc. to the Norton School of Family and Consumer Sciences at the University of Arizona</a:t>
            </a:r>
            <a:r>
              <a:rPr lang="en-US" sz="800" dirty="0">
                <a:latin typeface="Centaur" pitchFamily="18" charset="0"/>
              </a:rPr>
              <a:t> </a:t>
            </a:r>
          </a:p>
          <a:p>
            <a:pPr>
              <a:spcBef>
                <a:spcPct val="50000"/>
              </a:spcBef>
              <a:defRPr/>
            </a:pPr>
            <a:endParaRPr lang="en-US" sz="800" dirty="0">
              <a:latin typeface="Centaur" pitchFamily="18" charset="0"/>
            </a:endParaRPr>
          </a:p>
        </p:txBody>
      </p:sp>
      <p:sp>
        <p:nvSpPr>
          <p:cNvPr id="4108" name="Line 12"/>
          <p:cNvSpPr>
            <a:spLocks noChangeShapeType="1"/>
          </p:cNvSpPr>
          <p:nvPr userDrawn="1"/>
        </p:nvSpPr>
        <p:spPr bwMode="auto">
          <a:xfrm>
            <a:off x="381000" y="6108700"/>
            <a:ext cx="8305800" cy="0"/>
          </a:xfrm>
          <a:prstGeom prst="line">
            <a:avLst/>
          </a:prstGeom>
          <a:noFill/>
          <a:ln w="9525">
            <a:solidFill>
              <a:schemeClr val="tx1"/>
            </a:solidFill>
            <a:round/>
            <a:headEnd/>
            <a:tailEnd/>
          </a:ln>
          <a:effectLst/>
        </p:spPr>
        <p:txBody>
          <a:bodyPr/>
          <a:lstStyle/>
          <a:p>
            <a:pPr>
              <a:defRPr/>
            </a:pPr>
            <a:endParaRPr lang="en-US"/>
          </a:p>
        </p:txBody>
      </p:sp>
      <p:sp>
        <p:nvSpPr>
          <p:cNvPr id="4109" name="Text Box 13"/>
          <p:cNvSpPr txBox="1">
            <a:spLocks noChangeArrowheads="1"/>
          </p:cNvSpPr>
          <p:nvPr userDrawn="1"/>
        </p:nvSpPr>
        <p:spPr bwMode="auto">
          <a:xfrm>
            <a:off x="8077200" y="152400"/>
            <a:ext cx="685800" cy="244475"/>
          </a:xfrm>
          <a:prstGeom prst="rect">
            <a:avLst/>
          </a:prstGeom>
          <a:noFill/>
          <a:ln w="9525">
            <a:noFill/>
            <a:miter lim="800000"/>
            <a:headEnd/>
            <a:tailEnd/>
          </a:ln>
          <a:effectLst/>
        </p:spPr>
        <p:txBody>
          <a:bodyPr>
            <a:spAutoFit/>
          </a:bodyPr>
          <a:lstStyle/>
          <a:p>
            <a:pPr>
              <a:spcBef>
                <a:spcPct val="50000"/>
              </a:spcBef>
              <a:defRPr/>
            </a:pPr>
            <a:r>
              <a:rPr lang="en-US" sz="1000">
                <a:latin typeface="Centaur" pitchFamily="18" charset="0"/>
              </a:rPr>
              <a:t>2.7.3.G1</a:t>
            </a:r>
          </a:p>
        </p:txBody>
      </p:sp>
      <p:pic>
        <p:nvPicPr>
          <p:cNvPr id="2056" name="Picture 21" descr="TCAI Logo Pic clear background"/>
          <p:cNvPicPr>
            <a:picLocks noChangeAspect="1" noChangeArrowheads="1"/>
          </p:cNvPicPr>
          <p:nvPr userDrawn="1"/>
        </p:nvPicPr>
        <p:blipFill>
          <a:blip r:embed="rId14" cstate="print">
            <a:grayscl/>
          </a:blip>
          <a:srcRect/>
          <a:stretch>
            <a:fillRect/>
          </a:stretch>
        </p:blipFill>
        <p:spPr bwMode="auto">
          <a:xfrm>
            <a:off x="609600" y="6172200"/>
            <a:ext cx="1001713" cy="304800"/>
          </a:xfrm>
          <a:prstGeom prst="rect">
            <a:avLst/>
          </a:prstGeom>
          <a:noFill/>
          <a:ln w="9525">
            <a:noFill/>
            <a:miter lim="800000"/>
            <a:headEnd/>
            <a:tailEnd/>
          </a:ln>
        </p:spPr>
      </p:pic>
      <p:pic>
        <p:nvPicPr>
          <p:cNvPr id="2057" name="Picture 12" descr="TCA-New-Logo-3-color"/>
          <p:cNvPicPr>
            <a:picLocks noChangeAspect="1" noChangeArrowheads="1"/>
          </p:cNvPicPr>
          <p:nvPr userDrawn="1"/>
        </p:nvPicPr>
        <p:blipFill>
          <a:blip r:embed="rId15" cstate="print">
            <a:grayscl/>
          </a:blip>
          <a:srcRect/>
          <a:stretch>
            <a:fillRect/>
          </a:stretch>
        </p:blipFill>
        <p:spPr bwMode="auto">
          <a:xfrm>
            <a:off x="7620000" y="6248400"/>
            <a:ext cx="1182688" cy="228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p:tmplLst>
          <p:tmpl lvl="1">
            <p:tnLst>
              <p:par>
                <p:cTn presetID="1" presetClass="entr" presetSubtype="0" fill="hold" nodeType="clickEffect">
                  <p:stCondLst>
                    <p:cond delay="0"/>
                  </p:stCondLst>
                  <p:childTnLst>
                    <p:set>
                      <p:cBhvr>
                        <p:cTn dur="1" fill="hold">
                          <p:stCondLst>
                            <p:cond delay="0"/>
                          </p:stCondLst>
                        </p:cTn>
                        <p:tgtEl>
                          <p:spTgt spid="410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10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10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10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10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000" b="1">
          <a:solidFill>
            <a:srgbClr val="00006C"/>
          </a:solidFill>
          <a:latin typeface="+mj-lt"/>
          <a:ea typeface="+mj-ea"/>
          <a:cs typeface="+mj-cs"/>
        </a:defRPr>
      </a:lvl1pPr>
      <a:lvl2pPr algn="ctr" rtl="0" eaLnBrk="0" fontAlgn="base" hangingPunct="0">
        <a:spcBef>
          <a:spcPct val="0"/>
        </a:spcBef>
        <a:spcAft>
          <a:spcPct val="0"/>
        </a:spcAft>
        <a:defRPr sz="4000" b="1">
          <a:solidFill>
            <a:srgbClr val="00006C"/>
          </a:solidFill>
          <a:latin typeface="Copperplate Gothic Light" pitchFamily="34" charset="0"/>
        </a:defRPr>
      </a:lvl2pPr>
      <a:lvl3pPr algn="ctr" rtl="0" eaLnBrk="0" fontAlgn="base" hangingPunct="0">
        <a:spcBef>
          <a:spcPct val="0"/>
        </a:spcBef>
        <a:spcAft>
          <a:spcPct val="0"/>
        </a:spcAft>
        <a:defRPr sz="4000" b="1">
          <a:solidFill>
            <a:srgbClr val="00006C"/>
          </a:solidFill>
          <a:latin typeface="Copperplate Gothic Light" pitchFamily="34" charset="0"/>
        </a:defRPr>
      </a:lvl3pPr>
      <a:lvl4pPr algn="ctr" rtl="0" eaLnBrk="0" fontAlgn="base" hangingPunct="0">
        <a:spcBef>
          <a:spcPct val="0"/>
        </a:spcBef>
        <a:spcAft>
          <a:spcPct val="0"/>
        </a:spcAft>
        <a:defRPr sz="4000" b="1">
          <a:solidFill>
            <a:srgbClr val="00006C"/>
          </a:solidFill>
          <a:latin typeface="Copperplate Gothic Light" pitchFamily="34" charset="0"/>
        </a:defRPr>
      </a:lvl4pPr>
      <a:lvl5pPr algn="ctr" rtl="0" eaLnBrk="0" fontAlgn="base" hangingPunct="0">
        <a:spcBef>
          <a:spcPct val="0"/>
        </a:spcBef>
        <a:spcAft>
          <a:spcPct val="0"/>
        </a:spcAft>
        <a:defRPr sz="4000" b="1">
          <a:solidFill>
            <a:srgbClr val="00006C"/>
          </a:solidFill>
          <a:latin typeface="Copperplate Gothic Light" pitchFamily="34" charset="0"/>
        </a:defRPr>
      </a:lvl5pPr>
      <a:lvl6pPr marL="457200" algn="ctr" rtl="0" fontAlgn="base">
        <a:spcBef>
          <a:spcPct val="0"/>
        </a:spcBef>
        <a:spcAft>
          <a:spcPct val="0"/>
        </a:spcAft>
        <a:defRPr sz="4000" b="1">
          <a:solidFill>
            <a:srgbClr val="00006C"/>
          </a:solidFill>
          <a:latin typeface="Copperplate Gothic Light" pitchFamily="34" charset="0"/>
        </a:defRPr>
      </a:lvl6pPr>
      <a:lvl7pPr marL="914400" algn="ctr" rtl="0" fontAlgn="base">
        <a:spcBef>
          <a:spcPct val="0"/>
        </a:spcBef>
        <a:spcAft>
          <a:spcPct val="0"/>
        </a:spcAft>
        <a:defRPr sz="4000" b="1">
          <a:solidFill>
            <a:srgbClr val="00006C"/>
          </a:solidFill>
          <a:latin typeface="Copperplate Gothic Light" pitchFamily="34" charset="0"/>
        </a:defRPr>
      </a:lvl7pPr>
      <a:lvl8pPr marL="1371600" algn="ctr" rtl="0" fontAlgn="base">
        <a:spcBef>
          <a:spcPct val="0"/>
        </a:spcBef>
        <a:spcAft>
          <a:spcPct val="0"/>
        </a:spcAft>
        <a:defRPr sz="4000" b="1">
          <a:solidFill>
            <a:srgbClr val="00006C"/>
          </a:solidFill>
          <a:latin typeface="Copperplate Gothic Light" pitchFamily="34" charset="0"/>
        </a:defRPr>
      </a:lvl8pPr>
      <a:lvl9pPr marL="1828800" algn="ctr" rtl="0" fontAlgn="base">
        <a:spcBef>
          <a:spcPct val="0"/>
        </a:spcBef>
        <a:spcAft>
          <a:spcPct val="0"/>
        </a:spcAft>
        <a:defRPr sz="4000" b="1">
          <a:solidFill>
            <a:srgbClr val="00006C"/>
          </a:solidFill>
          <a:latin typeface="Copperplate Gothic Light"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4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live.myvrspot.com/iframe?v=fODIyNjdjNTdkZmExOTAxMGFiZDUwNDVjNWMwMjE5M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r>
              <a:rPr lang="en-US" dirty="0" smtClean="0"/>
              <a:t>, </a:t>
            </a:r>
            <a:r>
              <a:rPr lang="en-US" dirty="0" smtClean="0"/>
              <a:t>January 18</a:t>
            </a:r>
            <a:endParaRPr lang="en-US" dirty="0"/>
          </a:p>
        </p:txBody>
      </p:sp>
      <p:sp>
        <p:nvSpPr>
          <p:cNvPr id="3" name="Content Placeholder 2"/>
          <p:cNvSpPr>
            <a:spLocks noGrp="1"/>
          </p:cNvSpPr>
          <p:nvPr>
            <p:ph idx="1"/>
          </p:nvPr>
        </p:nvSpPr>
        <p:spPr/>
        <p:txBody>
          <a:bodyPr/>
          <a:lstStyle/>
          <a:p>
            <a:r>
              <a:rPr lang="en-US" dirty="0" smtClean="0"/>
              <a:t>Bell Ringer:  Answer these questions:  </a:t>
            </a:r>
          </a:p>
          <a:p>
            <a:pPr lvl="1"/>
            <a:r>
              <a:rPr lang="en-US" dirty="0" smtClean="0"/>
              <a:t>Do you have a checking account?</a:t>
            </a:r>
          </a:p>
          <a:p>
            <a:pPr lvl="2"/>
            <a:r>
              <a:rPr lang="en-US" dirty="0" smtClean="0"/>
              <a:t>How long have you had this checking account? (approx)</a:t>
            </a:r>
          </a:p>
          <a:p>
            <a:pPr lvl="1"/>
            <a:r>
              <a:rPr lang="en-US" dirty="0" smtClean="0"/>
              <a:t>Do you take advantage of online banking?</a:t>
            </a:r>
          </a:p>
          <a:p>
            <a:pPr lvl="2"/>
            <a:r>
              <a:rPr lang="en-US" dirty="0" smtClean="0"/>
              <a:t>What best do you like about online banking?</a:t>
            </a:r>
          </a:p>
          <a:p>
            <a:pPr lvl="1"/>
            <a:r>
              <a:rPr lang="en-US" dirty="0" smtClean="0"/>
              <a:t>If you don’t have a checking account, would you consider opening an account?  </a:t>
            </a:r>
          </a:p>
          <a:p>
            <a:pPr lvl="2"/>
            <a:r>
              <a:rPr lang="en-US" dirty="0" smtClean="0"/>
              <a:t>When?</a:t>
            </a:r>
          </a:p>
          <a:p>
            <a:pPr lvl="2"/>
            <a:r>
              <a:rPr lang="en-US" dirty="0" smtClean="0"/>
              <a:t>Why/Why not?</a:t>
            </a:r>
          </a:p>
          <a:p>
            <a:pPr lvl="1"/>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228600"/>
            <a:ext cx="7313613" cy="1143000"/>
          </a:xfrm>
        </p:spPr>
        <p:txBody>
          <a:bodyPr/>
          <a:lstStyle/>
          <a:p>
            <a:pPr eaLnBrk="1" hangingPunct="1"/>
            <a:r>
              <a:rPr lang="en-US" smtClean="0"/>
              <a:t>Debit Card</a:t>
            </a:r>
          </a:p>
        </p:txBody>
      </p:sp>
      <p:sp>
        <p:nvSpPr>
          <p:cNvPr id="11267" name="Rectangle 3"/>
          <p:cNvSpPr>
            <a:spLocks noGrp="1" noChangeArrowheads="1"/>
          </p:cNvSpPr>
          <p:nvPr>
            <p:ph type="body" idx="1"/>
          </p:nvPr>
        </p:nvSpPr>
        <p:spPr>
          <a:xfrm>
            <a:off x="1143000" y="1447800"/>
            <a:ext cx="7469188" cy="4268788"/>
          </a:xfrm>
        </p:spPr>
        <p:txBody>
          <a:bodyPr/>
          <a:lstStyle/>
          <a:p>
            <a:pPr eaLnBrk="1" hangingPunct="1"/>
            <a:r>
              <a:rPr lang="en-US" smtClean="0"/>
              <a:t>Plastic card that looks like a credit card</a:t>
            </a:r>
          </a:p>
          <a:p>
            <a:pPr eaLnBrk="1" hangingPunct="1"/>
            <a:r>
              <a:rPr lang="en-US" smtClean="0"/>
              <a:t>Electronically connected to a bank account</a:t>
            </a:r>
          </a:p>
          <a:p>
            <a:pPr eaLnBrk="1" hangingPunct="1"/>
            <a:r>
              <a:rPr lang="en-US" smtClean="0"/>
              <a:t>Money is automatically taken from the bank account when purchases are made</a:t>
            </a:r>
          </a:p>
          <a:p>
            <a:pPr eaLnBrk="1" hangingPunct="1"/>
            <a:r>
              <a:rPr lang="en-US" smtClean="0"/>
              <a:t>Requires a PIN (personal identification number)</a:t>
            </a:r>
          </a:p>
          <a:p>
            <a:pPr lvl="1" eaLnBrk="1" hangingPunct="1"/>
            <a:r>
              <a:rPr lang="en-US" smtClean="0"/>
              <a:t>Confirms the user is authorized to access the account</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457200"/>
            <a:ext cx="7313613" cy="1143000"/>
          </a:xfrm>
        </p:spPr>
        <p:txBody>
          <a:bodyPr/>
          <a:lstStyle/>
          <a:p>
            <a:pPr eaLnBrk="1" hangingPunct="1"/>
            <a:r>
              <a:rPr lang="en-US" smtClean="0"/>
              <a:t>To Use A Debit Card</a:t>
            </a:r>
          </a:p>
        </p:txBody>
      </p:sp>
      <p:sp>
        <p:nvSpPr>
          <p:cNvPr id="12291" name="Rectangle 3"/>
          <p:cNvSpPr>
            <a:spLocks noGrp="1" noChangeArrowheads="1"/>
          </p:cNvSpPr>
          <p:nvPr>
            <p:ph type="body" idx="1"/>
          </p:nvPr>
        </p:nvSpPr>
        <p:spPr>
          <a:xfrm>
            <a:off x="1066800" y="1752600"/>
            <a:ext cx="7313613" cy="3963988"/>
          </a:xfrm>
        </p:spPr>
        <p:txBody>
          <a:bodyPr/>
          <a:lstStyle/>
          <a:p>
            <a:pPr eaLnBrk="1" hangingPunct="1"/>
            <a:r>
              <a:rPr lang="en-US" smtClean="0"/>
              <a:t>Swipe it through the store machine or put into an ATM </a:t>
            </a:r>
          </a:p>
          <a:p>
            <a:pPr eaLnBrk="1" hangingPunct="1"/>
            <a:r>
              <a:rPr lang="en-US" smtClean="0"/>
              <a:t>Enter the PIN</a:t>
            </a:r>
          </a:p>
          <a:p>
            <a:pPr eaLnBrk="1" hangingPunct="1"/>
            <a:r>
              <a:rPr lang="en-US" smtClean="0"/>
              <a:t>Complete transaction</a:t>
            </a:r>
          </a:p>
        </p:txBody>
      </p:sp>
      <p:pic>
        <p:nvPicPr>
          <p:cNvPr id="12292" name="Picture 4" descr="MCj03125640000[1]"/>
          <p:cNvPicPr>
            <a:picLocks noChangeAspect="1" noChangeArrowheads="1"/>
          </p:cNvPicPr>
          <p:nvPr/>
        </p:nvPicPr>
        <p:blipFill>
          <a:blip r:embed="rId2" cstate="print"/>
          <a:srcRect/>
          <a:stretch>
            <a:fillRect/>
          </a:stretch>
        </p:blipFill>
        <p:spPr bwMode="auto">
          <a:xfrm>
            <a:off x="6629400" y="4572000"/>
            <a:ext cx="1827213" cy="1316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1143000" y="228600"/>
            <a:ext cx="7313613" cy="1143000"/>
          </a:xfrm>
        </p:spPr>
        <p:txBody>
          <a:bodyPr/>
          <a:lstStyle/>
          <a:p>
            <a:pPr eaLnBrk="1" hangingPunct="1"/>
            <a:r>
              <a:rPr lang="en-US" sz="3600" smtClean="0"/>
              <a:t>Pros and Cons - Debit Cards</a:t>
            </a:r>
          </a:p>
        </p:txBody>
      </p:sp>
      <p:sp>
        <p:nvSpPr>
          <p:cNvPr id="13315" name="Rectangle 5"/>
          <p:cNvSpPr>
            <a:spLocks noGrp="1" noChangeArrowheads="1"/>
          </p:cNvSpPr>
          <p:nvPr>
            <p:ph type="body" sz="half" idx="1"/>
          </p:nvPr>
        </p:nvSpPr>
        <p:spPr>
          <a:xfrm>
            <a:off x="989013" y="2201863"/>
            <a:ext cx="3125787" cy="3741737"/>
          </a:xfrm>
        </p:spPr>
        <p:txBody>
          <a:bodyPr/>
          <a:lstStyle/>
          <a:p>
            <a:pPr eaLnBrk="1" hangingPunct="1">
              <a:lnSpc>
                <a:spcPct val="90000"/>
              </a:lnSpc>
            </a:pPr>
            <a:r>
              <a:rPr lang="en-US" sz="2400" smtClean="0"/>
              <a:t>Convenient</a:t>
            </a:r>
          </a:p>
          <a:p>
            <a:pPr eaLnBrk="1" hangingPunct="1">
              <a:lnSpc>
                <a:spcPct val="90000"/>
              </a:lnSpc>
            </a:pPr>
            <a:r>
              <a:rPr lang="en-US" sz="2400" smtClean="0"/>
              <a:t>Small</a:t>
            </a:r>
          </a:p>
          <a:p>
            <a:pPr eaLnBrk="1" hangingPunct="1">
              <a:lnSpc>
                <a:spcPct val="90000"/>
              </a:lnSpc>
            </a:pPr>
            <a:r>
              <a:rPr lang="en-US" sz="2400" smtClean="0"/>
              <a:t>Can be used like a credit card</a:t>
            </a:r>
          </a:p>
          <a:p>
            <a:pPr eaLnBrk="1" hangingPunct="1">
              <a:lnSpc>
                <a:spcPct val="90000"/>
              </a:lnSpc>
            </a:pPr>
            <a:r>
              <a:rPr lang="en-US" sz="2400" smtClean="0"/>
              <a:t>Allows a person to carry less cash</a:t>
            </a:r>
          </a:p>
          <a:p>
            <a:pPr eaLnBrk="1" hangingPunct="1">
              <a:lnSpc>
                <a:spcPct val="90000"/>
              </a:lnSpc>
            </a:pPr>
            <a:r>
              <a:rPr lang="en-US" sz="2400" smtClean="0"/>
              <a:t>Does not allow overspending</a:t>
            </a:r>
          </a:p>
        </p:txBody>
      </p:sp>
      <p:sp>
        <p:nvSpPr>
          <p:cNvPr id="13316" name="Rectangle 6"/>
          <p:cNvSpPr>
            <a:spLocks noGrp="1" noChangeArrowheads="1"/>
          </p:cNvSpPr>
          <p:nvPr>
            <p:ph type="body" sz="half" idx="2"/>
          </p:nvPr>
        </p:nvSpPr>
        <p:spPr>
          <a:xfrm>
            <a:off x="4038600" y="2209800"/>
            <a:ext cx="4800600" cy="3505200"/>
          </a:xfrm>
        </p:spPr>
        <p:txBody>
          <a:bodyPr/>
          <a:lstStyle/>
          <a:p>
            <a:pPr eaLnBrk="1" hangingPunct="1"/>
            <a:r>
              <a:rPr lang="en-US" sz="2400" smtClean="0"/>
              <a:t>Can lose track of balance if transactions are not written down</a:t>
            </a:r>
          </a:p>
          <a:p>
            <a:pPr eaLnBrk="1" hangingPunct="1"/>
            <a:r>
              <a:rPr lang="en-US" sz="2400" smtClean="0"/>
              <a:t>Opens checking account up to credit fraud</a:t>
            </a:r>
          </a:p>
          <a:p>
            <a:pPr eaLnBrk="1" hangingPunct="1"/>
            <a:r>
              <a:rPr lang="en-US" sz="2400" smtClean="0"/>
              <a:t>Others can gain access to the account if the card is lost and PIN is known</a:t>
            </a:r>
          </a:p>
        </p:txBody>
      </p:sp>
      <p:sp>
        <p:nvSpPr>
          <p:cNvPr id="13317" name="Rectangle 7"/>
          <p:cNvSpPr>
            <a:spLocks noChangeArrowheads="1"/>
          </p:cNvSpPr>
          <p:nvPr/>
        </p:nvSpPr>
        <p:spPr bwMode="auto">
          <a:xfrm>
            <a:off x="990600" y="1600200"/>
            <a:ext cx="7313613" cy="4572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pPr>
            <a:r>
              <a:rPr lang="en-US" sz="3000" b="1">
                <a:latin typeface="Centaur" pitchFamily="18" charset="0"/>
              </a:rPr>
              <a:t>	  </a:t>
            </a:r>
            <a:r>
              <a:rPr lang="en-US" sz="3000" b="1" u="sng">
                <a:latin typeface="Centaur" pitchFamily="18" charset="0"/>
              </a:rPr>
              <a:t>Pros </a:t>
            </a:r>
            <a:r>
              <a:rPr lang="en-US" sz="3000" b="1">
                <a:latin typeface="Centaur" pitchFamily="18" charset="0"/>
              </a:rPr>
              <a:t>	</a:t>
            </a:r>
            <a:r>
              <a:rPr lang="en-US" sz="2800" b="1">
                <a:latin typeface="Centaur" pitchFamily="18" charset="0"/>
              </a:rPr>
              <a:t>	</a:t>
            </a:r>
            <a:r>
              <a:rPr lang="en-US" sz="3000" b="1">
                <a:latin typeface="Centaur" pitchFamily="18" charset="0"/>
              </a:rPr>
              <a:t>	   </a:t>
            </a:r>
            <a:r>
              <a:rPr lang="en-US" sz="3000" b="1" u="sng">
                <a:latin typeface="Centaur" pitchFamily="18" charset="0"/>
              </a:rPr>
              <a:t>Cons</a:t>
            </a:r>
          </a:p>
        </p:txBody>
      </p:sp>
      <p:sp>
        <p:nvSpPr>
          <p:cNvPr id="13318" name="Line 8"/>
          <p:cNvSpPr>
            <a:spLocks noChangeShapeType="1"/>
          </p:cNvSpPr>
          <p:nvPr/>
        </p:nvSpPr>
        <p:spPr bwMode="auto">
          <a:xfrm>
            <a:off x="3810000" y="1752600"/>
            <a:ext cx="0" cy="35052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304800"/>
            <a:ext cx="7313613" cy="1143000"/>
          </a:xfrm>
        </p:spPr>
        <p:txBody>
          <a:bodyPr/>
          <a:lstStyle/>
          <a:p>
            <a:pPr eaLnBrk="1" hangingPunct="1"/>
            <a:r>
              <a:rPr lang="en-US" smtClean="0"/>
              <a:t>Endorsing a Check</a:t>
            </a:r>
          </a:p>
        </p:txBody>
      </p:sp>
      <p:sp>
        <p:nvSpPr>
          <p:cNvPr id="14339" name="Rectangle 3"/>
          <p:cNvSpPr>
            <a:spLocks noGrp="1" noChangeArrowheads="1"/>
          </p:cNvSpPr>
          <p:nvPr>
            <p:ph type="body" idx="1"/>
          </p:nvPr>
        </p:nvSpPr>
        <p:spPr>
          <a:xfrm>
            <a:off x="990600" y="1524000"/>
            <a:ext cx="7773988" cy="4495800"/>
          </a:xfrm>
        </p:spPr>
        <p:txBody>
          <a:bodyPr/>
          <a:lstStyle/>
          <a:p>
            <a:pPr eaLnBrk="1" hangingPunct="1"/>
            <a:r>
              <a:rPr lang="en-US" sz="3000" b="1" smtClean="0"/>
              <a:t>Endorsement</a:t>
            </a:r>
          </a:p>
          <a:p>
            <a:pPr lvl="1" eaLnBrk="1" hangingPunct="1"/>
            <a:r>
              <a:rPr lang="en-US" smtClean="0"/>
              <a:t>Signature on the back of a check to approve it to be deposited or cashed</a:t>
            </a:r>
          </a:p>
          <a:p>
            <a:pPr lvl="1" eaLnBrk="1" hangingPunct="1"/>
            <a:r>
              <a:rPr lang="en-US" smtClean="0"/>
              <a:t>A check must be endorsed to be deposited</a:t>
            </a:r>
          </a:p>
          <a:p>
            <a:pPr eaLnBrk="1" hangingPunct="1"/>
            <a:r>
              <a:rPr lang="en-US" sz="3000" smtClean="0"/>
              <a:t>Three types</a:t>
            </a:r>
          </a:p>
          <a:p>
            <a:pPr lvl="1" eaLnBrk="1" hangingPunct="1"/>
            <a:r>
              <a:rPr lang="en-US" smtClean="0"/>
              <a:t>Blank</a:t>
            </a:r>
          </a:p>
          <a:p>
            <a:pPr lvl="1" eaLnBrk="1" hangingPunct="1"/>
            <a:r>
              <a:rPr lang="en-US" smtClean="0"/>
              <a:t>Restrictive</a:t>
            </a:r>
          </a:p>
          <a:p>
            <a:pPr lvl="1" eaLnBrk="1" hangingPunct="1"/>
            <a:r>
              <a:rPr lang="en-US" smtClean="0"/>
              <a:t>Special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3000" y="304800"/>
            <a:ext cx="7313613" cy="1143000"/>
          </a:xfrm>
        </p:spPr>
        <p:txBody>
          <a:bodyPr/>
          <a:lstStyle/>
          <a:p>
            <a:pPr eaLnBrk="1" hangingPunct="1"/>
            <a:r>
              <a:rPr lang="en-US" smtClean="0"/>
              <a:t>Blank Endorsement</a:t>
            </a:r>
          </a:p>
        </p:txBody>
      </p:sp>
      <p:sp>
        <p:nvSpPr>
          <p:cNvPr id="15363" name="Rectangle 3"/>
          <p:cNvSpPr>
            <a:spLocks noGrp="1" noChangeArrowheads="1"/>
          </p:cNvSpPr>
          <p:nvPr>
            <p:ph type="body" sz="half" idx="1"/>
          </p:nvPr>
        </p:nvSpPr>
        <p:spPr>
          <a:xfrm>
            <a:off x="914400" y="2057400"/>
            <a:ext cx="3579813" cy="3451225"/>
          </a:xfrm>
        </p:spPr>
        <p:txBody>
          <a:bodyPr/>
          <a:lstStyle/>
          <a:p>
            <a:pPr eaLnBrk="1" hangingPunct="1"/>
            <a:r>
              <a:rPr lang="en-US" sz="2400" smtClean="0"/>
              <a:t>Receiver of the check signs his/her name</a:t>
            </a:r>
          </a:p>
          <a:p>
            <a:pPr eaLnBrk="1" hangingPunct="1"/>
            <a:r>
              <a:rPr lang="en-US" sz="2400" smtClean="0"/>
              <a:t>Anyone can cash or deposit the check after has been signed</a:t>
            </a:r>
          </a:p>
        </p:txBody>
      </p:sp>
      <p:pic>
        <p:nvPicPr>
          <p:cNvPr id="15364" name="Picture 7" descr="blank endorsement"/>
          <p:cNvPicPr>
            <a:picLocks noGrp="1" noChangeAspect="1" noChangeArrowheads="1"/>
          </p:cNvPicPr>
          <p:nvPr>
            <p:ph sz="half" idx="2"/>
          </p:nvPr>
        </p:nvPicPr>
        <p:blipFill>
          <a:blip r:embed="rId2" cstate="print"/>
          <a:srcRect/>
          <a:stretch>
            <a:fillRect/>
          </a:stretch>
        </p:blipFill>
        <p:spPr>
          <a:xfrm>
            <a:off x="4725988" y="2082800"/>
            <a:ext cx="3505200" cy="2817813"/>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381000"/>
            <a:ext cx="7313613" cy="1143000"/>
          </a:xfrm>
        </p:spPr>
        <p:txBody>
          <a:bodyPr/>
          <a:lstStyle/>
          <a:p>
            <a:pPr eaLnBrk="1" hangingPunct="1"/>
            <a:r>
              <a:rPr lang="en-US" smtClean="0"/>
              <a:t>Restrictive Endorsement</a:t>
            </a:r>
          </a:p>
        </p:txBody>
      </p:sp>
      <p:sp>
        <p:nvSpPr>
          <p:cNvPr id="16387" name="Rectangle 3"/>
          <p:cNvSpPr>
            <a:spLocks noGrp="1" noChangeArrowheads="1"/>
          </p:cNvSpPr>
          <p:nvPr>
            <p:ph type="body" sz="half" idx="1"/>
          </p:nvPr>
        </p:nvSpPr>
        <p:spPr>
          <a:xfrm>
            <a:off x="1066800" y="1905000"/>
            <a:ext cx="3579813" cy="4114800"/>
          </a:xfrm>
        </p:spPr>
        <p:txBody>
          <a:bodyPr/>
          <a:lstStyle/>
          <a:p>
            <a:pPr eaLnBrk="1" hangingPunct="1"/>
            <a:r>
              <a:rPr lang="en-US" sz="2400" smtClean="0"/>
              <a:t>More secure than blank endorsement</a:t>
            </a:r>
          </a:p>
          <a:p>
            <a:pPr eaLnBrk="1" hangingPunct="1"/>
            <a:r>
              <a:rPr lang="en-US" sz="2400" smtClean="0"/>
              <a:t>Receiver writes “for deposit only” and account number above his/her signature</a:t>
            </a:r>
          </a:p>
          <a:p>
            <a:pPr lvl="1" eaLnBrk="1" hangingPunct="1"/>
            <a:r>
              <a:rPr lang="en-US" sz="2000" smtClean="0"/>
              <a:t>Allows the check to only be deposited</a:t>
            </a:r>
          </a:p>
        </p:txBody>
      </p:sp>
      <p:pic>
        <p:nvPicPr>
          <p:cNvPr id="16388" name="Picture 18" descr="rest end"/>
          <p:cNvPicPr>
            <a:picLocks noGrp="1" noChangeAspect="1" noChangeArrowheads="1"/>
          </p:cNvPicPr>
          <p:nvPr>
            <p:ph sz="half" idx="2"/>
          </p:nvPr>
        </p:nvPicPr>
        <p:blipFill>
          <a:blip r:embed="rId2" cstate="print"/>
          <a:srcRect/>
          <a:stretch>
            <a:fillRect/>
          </a:stretch>
        </p:blipFill>
        <p:spPr>
          <a:xfrm>
            <a:off x="4725988" y="1981200"/>
            <a:ext cx="3575050" cy="2709863"/>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457200"/>
            <a:ext cx="7313613" cy="1143000"/>
          </a:xfrm>
        </p:spPr>
        <p:txBody>
          <a:bodyPr/>
          <a:lstStyle/>
          <a:p>
            <a:pPr eaLnBrk="1" hangingPunct="1"/>
            <a:r>
              <a:rPr lang="en-US" smtClean="0"/>
              <a:t>Special Endorsement</a:t>
            </a:r>
          </a:p>
        </p:txBody>
      </p:sp>
      <p:sp>
        <p:nvSpPr>
          <p:cNvPr id="17411" name="Rectangle 3"/>
          <p:cNvSpPr>
            <a:spLocks noGrp="1" noChangeArrowheads="1"/>
          </p:cNvSpPr>
          <p:nvPr>
            <p:ph type="body" sz="half" idx="1"/>
          </p:nvPr>
        </p:nvSpPr>
        <p:spPr>
          <a:xfrm>
            <a:off x="1143000" y="1905000"/>
            <a:ext cx="3579813" cy="4114800"/>
          </a:xfrm>
        </p:spPr>
        <p:txBody>
          <a:bodyPr/>
          <a:lstStyle/>
          <a:p>
            <a:pPr eaLnBrk="1" hangingPunct="1"/>
            <a:r>
              <a:rPr lang="en-US" sz="2400" smtClean="0"/>
              <a:t>Receiver signs and writes “pay to the order of (fill in person’s name)”</a:t>
            </a:r>
          </a:p>
          <a:p>
            <a:pPr eaLnBrk="1" hangingPunct="1"/>
            <a:r>
              <a:rPr lang="en-US" sz="2400" smtClean="0"/>
              <a:t>Allows the check to be transferred to a second party</a:t>
            </a:r>
          </a:p>
          <a:p>
            <a:pPr lvl="1" eaLnBrk="1" hangingPunct="1"/>
            <a:r>
              <a:rPr lang="en-US" sz="2000" smtClean="0"/>
              <a:t>Also known as a two-party check</a:t>
            </a:r>
          </a:p>
        </p:txBody>
      </p:sp>
      <p:pic>
        <p:nvPicPr>
          <p:cNvPr id="17412" name="Picture 4" descr="special end"/>
          <p:cNvPicPr>
            <a:picLocks noGrp="1" noChangeAspect="1" noChangeArrowheads="1"/>
          </p:cNvPicPr>
          <p:nvPr>
            <p:ph sz="half" idx="2"/>
          </p:nvPr>
        </p:nvPicPr>
        <p:blipFill>
          <a:blip r:embed="rId2" cstate="print"/>
          <a:srcRect/>
          <a:stretch>
            <a:fillRect/>
          </a:stretch>
        </p:blipFill>
        <p:spPr>
          <a:xfrm>
            <a:off x="4878388" y="1981200"/>
            <a:ext cx="3352800" cy="254000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Worksheet Answers</a:t>
            </a:r>
          </a:p>
        </p:txBody>
      </p:sp>
      <p:sp>
        <p:nvSpPr>
          <p:cNvPr id="18435" name="Text Box 6"/>
          <p:cNvSpPr txBox="1">
            <a:spLocks noChangeArrowheads="1"/>
          </p:cNvSpPr>
          <p:nvPr/>
        </p:nvSpPr>
        <p:spPr bwMode="auto">
          <a:xfrm>
            <a:off x="1371600" y="2209800"/>
            <a:ext cx="2209800" cy="549275"/>
          </a:xfrm>
          <a:prstGeom prst="rect">
            <a:avLst/>
          </a:prstGeom>
          <a:noFill/>
          <a:ln w="9525">
            <a:noFill/>
            <a:miter lim="800000"/>
            <a:headEnd/>
            <a:tailEnd/>
          </a:ln>
        </p:spPr>
        <p:txBody>
          <a:bodyPr>
            <a:spAutoFit/>
          </a:bodyPr>
          <a:lstStyle/>
          <a:p>
            <a:pPr algn="ctr">
              <a:spcBef>
                <a:spcPct val="50000"/>
              </a:spcBef>
            </a:pPr>
            <a:r>
              <a:rPr lang="en-US" sz="3000" b="1">
                <a:latin typeface="Centaur" pitchFamily="18" charset="0"/>
              </a:rPr>
              <a:t>Blank</a:t>
            </a:r>
          </a:p>
        </p:txBody>
      </p:sp>
      <p:sp>
        <p:nvSpPr>
          <p:cNvPr id="18436" name="Text Box 7"/>
          <p:cNvSpPr txBox="1">
            <a:spLocks noChangeArrowheads="1"/>
          </p:cNvSpPr>
          <p:nvPr/>
        </p:nvSpPr>
        <p:spPr bwMode="auto">
          <a:xfrm>
            <a:off x="5334000" y="2209800"/>
            <a:ext cx="2514600" cy="549275"/>
          </a:xfrm>
          <a:prstGeom prst="rect">
            <a:avLst/>
          </a:prstGeom>
          <a:noFill/>
          <a:ln w="9525">
            <a:noFill/>
            <a:miter lim="800000"/>
            <a:headEnd/>
            <a:tailEnd/>
          </a:ln>
        </p:spPr>
        <p:txBody>
          <a:bodyPr>
            <a:spAutoFit/>
          </a:bodyPr>
          <a:lstStyle/>
          <a:p>
            <a:pPr algn="ctr">
              <a:spcBef>
                <a:spcPct val="50000"/>
              </a:spcBef>
            </a:pPr>
            <a:r>
              <a:rPr lang="en-US" sz="3000" b="1">
                <a:latin typeface="Centaur" pitchFamily="18" charset="0"/>
              </a:rPr>
              <a:t>Restrictive</a:t>
            </a:r>
          </a:p>
        </p:txBody>
      </p:sp>
      <p:sp>
        <p:nvSpPr>
          <p:cNvPr id="18437" name="Text Box 27"/>
          <p:cNvSpPr txBox="1">
            <a:spLocks noChangeArrowheads="1"/>
          </p:cNvSpPr>
          <p:nvPr/>
        </p:nvSpPr>
        <p:spPr bwMode="auto">
          <a:xfrm>
            <a:off x="3505200" y="4267200"/>
            <a:ext cx="2514600" cy="549275"/>
          </a:xfrm>
          <a:prstGeom prst="rect">
            <a:avLst/>
          </a:prstGeom>
          <a:noFill/>
          <a:ln w="9525">
            <a:noFill/>
            <a:miter lim="800000"/>
            <a:headEnd/>
            <a:tailEnd/>
          </a:ln>
        </p:spPr>
        <p:txBody>
          <a:bodyPr>
            <a:spAutoFit/>
          </a:bodyPr>
          <a:lstStyle/>
          <a:p>
            <a:pPr algn="ctr">
              <a:spcBef>
                <a:spcPct val="50000"/>
              </a:spcBef>
            </a:pPr>
            <a:r>
              <a:rPr lang="en-US" sz="3000" b="1">
                <a:latin typeface="Centaur" pitchFamily="18" charset="0"/>
              </a:rPr>
              <a:t>Special</a:t>
            </a:r>
          </a:p>
        </p:txBody>
      </p:sp>
      <p:grpSp>
        <p:nvGrpSpPr>
          <p:cNvPr id="18438" name="Group 49"/>
          <p:cNvGrpSpPr>
            <a:grpSpLocks/>
          </p:cNvGrpSpPr>
          <p:nvPr/>
        </p:nvGrpSpPr>
        <p:grpSpPr bwMode="auto">
          <a:xfrm>
            <a:off x="990600" y="2743200"/>
            <a:ext cx="2971800" cy="1085850"/>
            <a:chOff x="108070650" y="107327700"/>
            <a:chExt cx="2971800" cy="1085850"/>
          </a:xfrm>
        </p:grpSpPr>
        <p:sp>
          <p:nvSpPr>
            <p:cNvPr id="18451" name="Text Box 50"/>
            <p:cNvSpPr txBox="1">
              <a:spLocks noChangeArrowheads="1"/>
            </p:cNvSpPr>
            <p:nvPr/>
          </p:nvSpPr>
          <p:spPr bwMode="auto">
            <a:xfrm>
              <a:off x="108548421" y="107899153"/>
              <a:ext cx="2424917" cy="456472"/>
            </a:xfrm>
            <a:prstGeom prst="rect">
              <a:avLst/>
            </a:prstGeom>
            <a:noFill/>
            <a:ln w="9525" algn="in">
              <a:noFill/>
              <a:miter lim="800000"/>
              <a:headEnd/>
              <a:tailEnd/>
            </a:ln>
          </p:spPr>
          <p:txBody>
            <a:bodyPr lIns="36576" tIns="36576" rIns="36576" bIns="36576"/>
            <a:lstStyle/>
            <a:p>
              <a:r>
                <a:rPr lang="en-US">
                  <a:solidFill>
                    <a:srgbClr val="009900"/>
                  </a:solidFill>
                  <a:latin typeface="Viner Hand ITC" pitchFamily="66" charset="0"/>
                </a:rPr>
                <a:t>Student’s Signature</a:t>
              </a:r>
              <a:endParaRPr lang="en-US"/>
            </a:p>
          </p:txBody>
        </p:sp>
        <p:sp>
          <p:nvSpPr>
            <p:cNvPr id="18452" name="Text Box 51"/>
            <p:cNvSpPr txBox="1">
              <a:spLocks noChangeArrowheads="1"/>
            </p:cNvSpPr>
            <p:nvPr/>
          </p:nvSpPr>
          <p:spPr bwMode="auto">
            <a:xfrm>
              <a:off x="108164994" y="107864520"/>
              <a:ext cx="339023" cy="330349"/>
            </a:xfrm>
            <a:prstGeom prst="rect">
              <a:avLst/>
            </a:prstGeom>
            <a:noFill/>
            <a:ln w="9525" algn="in">
              <a:noFill/>
              <a:miter lim="800000"/>
              <a:headEnd/>
              <a:tailEnd/>
            </a:ln>
          </p:spPr>
          <p:txBody>
            <a:bodyPr lIns="36576" tIns="36576" rIns="36576" bIns="36576"/>
            <a:lstStyle/>
            <a:p>
              <a:r>
                <a:rPr lang="en-US" sz="1400">
                  <a:solidFill>
                    <a:srgbClr val="000000"/>
                  </a:solidFill>
                  <a:latin typeface="Times New Roman" pitchFamily="18" charset="0"/>
                </a:rPr>
                <a:t>X</a:t>
              </a:r>
              <a:endParaRPr lang="en-US"/>
            </a:p>
          </p:txBody>
        </p:sp>
        <p:sp>
          <p:nvSpPr>
            <p:cNvPr id="18453" name="Line 52"/>
            <p:cNvSpPr>
              <a:spLocks noChangeShapeType="1"/>
            </p:cNvSpPr>
            <p:nvPr/>
          </p:nvSpPr>
          <p:spPr bwMode="auto">
            <a:xfrm rot="5400000" flipV="1">
              <a:off x="109586452" y="106858460"/>
              <a:ext cx="0" cy="2717075"/>
            </a:xfrm>
            <a:prstGeom prst="line">
              <a:avLst/>
            </a:prstGeom>
            <a:noFill/>
            <a:ln w="9525" algn="ctr">
              <a:solidFill>
                <a:srgbClr val="000000"/>
              </a:solidFill>
              <a:round/>
              <a:headEnd/>
              <a:tailEnd/>
            </a:ln>
          </p:spPr>
          <p:txBody>
            <a:bodyPr lIns="36576" tIns="36576" rIns="36576" bIns="36576"/>
            <a:lstStyle/>
            <a:p>
              <a:endParaRPr lang="en-US"/>
            </a:p>
          </p:txBody>
        </p:sp>
        <p:sp>
          <p:nvSpPr>
            <p:cNvPr id="18454" name="Text Box 53"/>
            <p:cNvSpPr txBox="1">
              <a:spLocks noChangeArrowheads="1"/>
            </p:cNvSpPr>
            <p:nvPr/>
          </p:nvSpPr>
          <p:spPr bwMode="auto">
            <a:xfrm>
              <a:off x="108155559" y="107413462"/>
              <a:ext cx="904788" cy="178951"/>
            </a:xfrm>
            <a:prstGeom prst="rect">
              <a:avLst/>
            </a:prstGeom>
            <a:noFill/>
            <a:ln w="9525" algn="in">
              <a:noFill/>
              <a:miter lim="800000"/>
              <a:headEnd/>
              <a:tailEnd/>
            </a:ln>
          </p:spPr>
          <p:txBody>
            <a:bodyPr lIns="36576" tIns="36576" rIns="36576" bIns="36576"/>
            <a:lstStyle/>
            <a:p>
              <a:r>
                <a:rPr lang="en-US" sz="600">
                  <a:solidFill>
                    <a:srgbClr val="000000"/>
                  </a:solidFill>
                  <a:latin typeface="Arial Unicode MS" pitchFamily="34" charset="-128"/>
                </a:rPr>
                <a:t>Endorse Here</a:t>
              </a:r>
              <a:endParaRPr lang="en-US"/>
            </a:p>
          </p:txBody>
        </p:sp>
        <p:sp>
          <p:nvSpPr>
            <p:cNvPr id="18455" name="Rectangle 54"/>
            <p:cNvSpPr>
              <a:spLocks noChangeArrowheads="1"/>
            </p:cNvSpPr>
            <p:nvPr/>
          </p:nvSpPr>
          <p:spPr bwMode="auto">
            <a:xfrm>
              <a:off x="108070650" y="107327700"/>
              <a:ext cx="2971800" cy="1085850"/>
            </a:xfrm>
            <a:prstGeom prst="rect">
              <a:avLst/>
            </a:prstGeom>
            <a:noFill/>
            <a:ln w="9525" algn="in">
              <a:solidFill>
                <a:srgbClr val="000000"/>
              </a:solidFill>
              <a:miter lim="800000"/>
              <a:headEnd/>
              <a:tailEnd/>
            </a:ln>
          </p:spPr>
          <p:txBody>
            <a:bodyPr lIns="36576" tIns="36576" rIns="36576" bIns="36576"/>
            <a:lstStyle/>
            <a:p>
              <a:endParaRPr lang="en-US"/>
            </a:p>
          </p:txBody>
        </p:sp>
      </p:grpSp>
      <p:grpSp>
        <p:nvGrpSpPr>
          <p:cNvPr id="18439" name="Group 55"/>
          <p:cNvGrpSpPr>
            <a:grpSpLocks/>
          </p:cNvGrpSpPr>
          <p:nvPr/>
        </p:nvGrpSpPr>
        <p:grpSpPr bwMode="auto">
          <a:xfrm>
            <a:off x="5181600" y="2819400"/>
            <a:ext cx="2971800" cy="1219200"/>
            <a:chOff x="108070650" y="108585000"/>
            <a:chExt cx="2971800" cy="1219200"/>
          </a:xfrm>
        </p:grpSpPr>
        <p:sp>
          <p:nvSpPr>
            <p:cNvPr id="18446" name="Text Box 56"/>
            <p:cNvSpPr txBox="1">
              <a:spLocks noChangeArrowheads="1"/>
            </p:cNvSpPr>
            <p:nvPr/>
          </p:nvSpPr>
          <p:spPr bwMode="auto">
            <a:xfrm>
              <a:off x="108155559" y="109056273"/>
              <a:ext cx="361795" cy="393640"/>
            </a:xfrm>
            <a:prstGeom prst="rect">
              <a:avLst/>
            </a:prstGeom>
            <a:noFill/>
            <a:ln w="9525" algn="in">
              <a:noFill/>
              <a:miter lim="800000"/>
              <a:headEnd/>
              <a:tailEnd/>
            </a:ln>
          </p:spPr>
          <p:txBody>
            <a:bodyPr lIns="36576" tIns="36576" rIns="36576" bIns="36576"/>
            <a:lstStyle/>
            <a:p>
              <a:r>
                <a:rPr lang="en-US" sz="1400">
                  <a:solidFill>
                    <a:srgbClr val="000000"/>
                  </a:solidFill>
                  <a:latin typeface="Times New Roman" pitchFamily="18" charset="0"/>
                </a:rPr>
                <a:t>X</a:t>
              </a:r>
              <a:endParaRPr lang="en-US"/>
            </a:p>
          </p:txBody>
        </p:sp>
        <p:sp>
          <p:nvSpPr>
            <p:cNvPr id="18447" name="Line 57"/>
            <p:cNvSpPr>
              <a:spLocks noChangeShapeType="1"/>
            </p:cNvSpPr>
            <p:nvPr/>
          </p:nvSpPr>
          <p:spPr bwMode="auto">
            <a:xfrm rot="5400000" flipV="1">
              <a:off x="109542846" y="108027994"/>
              <a:ext cx="0" cy="2717073"/>
            </a:xfrm>
            <a:prstGeom prst="line">
              <a:avLst/>
            </a:prstGeom>
            <a:noFill/>
            <a:ln w="9525" algn="ctr">
              <a:solidFill>
                <a:srgbClr val="000000"/>
              </a:solidFill>
              <a:round/>
              <a:headEnd/>
              <a:tailEnd/>
            </a:ln>
          </p:spPr>
          <p:txBody>
            <a:bodyPr lIns="36576" tIns="36576" rIns="36576" bIns="36576"/>
            <a:lstStyle/>
            <a:p>
              <a:endParaRPr lang="en-US"/>
            </a:p>
          </p:txBody>
        </p:sp>
        <p:sp>
          <p:nvSpPr>
            <p:cNvPr id="18448" name="Text Box 58" descr="Text Box: Sally Smith&#10;For Deposit Only—Acct. # 1234567890&#10;&#10;"/>
            <p:cNvSpPr txBox="1">
              <a:spLocks noChangeArrowheads="1"/>
            </p:cNvSpPr>
            <p:nvPr/>
          </p:nvSpPr>
          <p:spPr bwMode="auto">
            <a:xfrm>
              <a:off x="108415053" y="108889376"/>
              <a:ext cx="2459647" cy="914824"/>
            </a:xfrm>
            <a:prstGeom prst="rect">
              <a:avLst/>
            </a:prstGeom>
            <a:noFill/>
            <a:ln w="9525" algn="in">
              <a:noFill/>
              <a:miter lim="800000"/>
              <a:headEnd/>
              <a:tailEnd/>
            </a:ln>
          </p:spPr>
          <p:txBody>
            <a:bodyPr lIns="36576" tIns="36576" rIns="36576" bIns="36576"/>
            <a:lstStyle/>
            <a:p>
              <a:pPr algn="ctr"/>
              <a:r>
                <a:rPr lang="en-US" sz="1000">
                  <a:solidFill>
                    <a:srgbClr val="009900"/>
                  </a:solidFill>
                  <a:latin typeface="Viner Hand ITC" pitchFamily="66" charset="0"/>
                </a:rPr>
                <a:t>For Deposit Only—Acct. # 987654321</a:t>
              </a:r>
            </a:p>
            <a:p>
              <a:pPr algn="ctr"/>
              <a:r>
                <a:rPr lang="en-US">
                  <a:solidFill>
                    <a:srgbClr val="009900"/>
                  </a:solidFill>
                  <a:latin typeface="Viner Hand ITC" pitchFamily="66" charset="0"/>
                </a:rPr>
                <a:t>Student’s Signature</a:t>
              </a:r>
              <a:endParaRPr lang="en-US"/>
            </a:p>
          </p:txBody>
        </p:sp>
        <p:sp>
          <p:nvSpPr>
            <p:cNvPr id="18449" name="Text Box 59"/>
            <p:cNvSpPr txBox="1">
              <a:spLocks noChangeArrowheads="1"/>
            </p:cNvSpPr>
            <p:nvPr/>
          </p:nvSpPr>
          <p:spPr bwMode="auto">
            <a:xfrm>
              <a:off x="108155559" y="108640444"/>
              <a:ext cx="881660" cy="172732"/>
            </a:xfrm>
            <a:prstGeom prst="rect">
              <a:avLst/>
            </a:prstGeom>
            <a:noFill/>
            <a:ln w="9525" algn="in">
              <a:noFill/>
              <a:miter lim="800000"/>
              <a:headEnd/>
              <a:tailEnd/>
            </a:ln>
          </p:spPr>
          <p:txBody>
            <a:bodyPr lIns="36576" tIns="36576" rIns="36576" bIns="36576"/>
            <a:lstStyle/>
            <a:p>
              <a:r>
                <a:rPr lang="en-US" sz="600">
                  <a:solidFill>
                    <a:srgbClr val="000000"/>
                  </a:solidFill>
                  <a:latin typeface="Arial Unicode MS" pitchFamily="34" charset="-128"/>
                </a:rPr>
                <a:t>Endorse Here</a:t>
              </a:r>
              <a:endParaRPr lang="en-US"/>
            </a:p>
          </p:txBody>
        </p:sp>
        <p:sp>
          <p:nvSpPr>
            <p:cNvPr id="18450" name="Rectangle 60"/>
            <p:cNvSpPr>
              <a:spLocks noChangeArrowheads="1"/>
            </p:cNvSpPr>
            <p:nvPr/>
          </p:nvSpPr>
          <p:spPr bwMode="auto">
            <a:xfrm>
              <a:off x="108070650" y="108585000"/>
              <a:ext cx="2971800" cy="1062674"/>
            </a:xfrm>
            <a:prstGeom prst="rect">
              <a:avLst/>
            </a:prstGeom>
            <a:noFill/>
            <a:ln w="9525" algn="in">
              <a:solidFill>
                <a:srgbClr val="000000"/>
              </a:solidFill>
              <a:miter lim="800000"/>
              <a:headEnd/>
              <a:tailEnd/>
            </a:ln>
          </p:spPr>
          <p:txBody>
            <a:bodyPr lIns="36576" tIns="36576" rIns="36576" bIns="36576"/>
            <a:lstStyle/>
            <a:p>
              <a:endParaRPr lang="en-US"/>
            </a:p>
          </p:txBody>
        </p:sp>
      </p:grpSp>
      <p:grpSp>
        <p:nvGrpSpPr>
          <p:cNvPr id="18440" name="Group 61"/>
          <p:cNvGrpSpPr>
            <a:grpSpLocks/>
          </p:cNvGrpSpPr>
          <p:nvPr/>
        </p:nvGrpSpPr>
        <p:grpSpPr bwMode="auto">
          <a:xfrm>
            <a:off x="3276600" y="4800600"/>
            <a:ext cx="2971800" cy="1206500"/>
            <a:chOff x="108070650" y="109899450"/>
            <a:chExt cx="2971800" cy="1206500"/>
          </a:xfrm>
        </p:grpSpPr>
        <p:sp>
          <p:nvSpPr>
            <p:cNvPr id="18441" name="Text Box 62" descr="Text Box: Sally Smith&#10;For Deposit Only—Acct. # 1234567890&#10;&#10;"/>
            <p:cNvSpPr txBox="1">
              <a:spLocks noChangeArrowheads="1"/>
            </p:cNvSpPr>
            <p:nvPr/>
          </p:nvSpPr>
          <p:spPr bwMode="auto">
            <a:xfrm>
              <a:off x="108381729" y="110186462"/>
              <a:ext cx="2466543" cy="919488"/>
            </a:xfrm>
            <a:prstGeom prst="rect">
              <a:avLst/>
            </a:prstGeom>
            <a:noFill/>
            <a:ln w="9525" algn="in">
              <a:noFill/>
              <a:miter lim="800000"/>
              <a:headEnd/>
              <a:tailEnd/>
            </a:ln>
          </p:spPr>
          <p:txBody>
            <a:bodyPr lIns="36576" tIns="36576" rIns="36576" bIns="36576"/>
            <a:lstStyle/>
            <a:p>
              <a:pPr algn="ctr"/>
              <a:r>
                <a:rPr lang="en-US" sz="1000">
                  <a:solidFill>
                    <a:srgbClr val="009900"/>
                  </a:solidFill>
                  <a:latin typeface="Viner Hand ITC" pitchFamily="66" charset="0"/>
                </a:rPr>
                <a:t>Pay to the Order of Jonathon Smith</a:t>
              </a:r>
            </a:p>
            <a:p>
              <a:pPr algn="ctr"/>
              <a:r>
                <a:rPr lang="en-US">
                  <a:solidFill>
                    <a:srgbClr val="009900"/>
                  </a:solidFill>
                  <a:latin typeface="Viner Hand ITC" pitchFamily="66" charset="0"/>
                </a:rPr>
                <a:t>Student’s Signature</a:t>
              </a:r>
              <a:endParaRPr lang="en-US"/>
            </a:p>
          </p:txBody>
        </p:sp>
        <p:sp>
          <p:nvSpPr>
            <p:cNvPr id="18442" name="Text Box 63"/>
            <p:cNvSpPr txBox="1">
              <a:spLocks noChangeArrowheads="1"/>
            </p:cNvSpPr>
            <p:nvPr/>
          </p:nvSpPr>
          <p:spPr bwMode="auto">
            <a:xfrm>
              <a:off x="108098953" y="110407348"/>
              <a:ext cx="343576" cy="397619"/>
            </a:xfrm>
            <a:prstGeom prst="rect">
              <a:avLst/>
            </a:prstGeom>
            <a:noFill/>
            <a:ln w="9525" algn="in">
              <a:noFill/>
              <a:miter lim="800000"/>
              <a:headEnd/>
              <a:tailEnd/>
            </a:ln>
          </p:spPr>
          <p:txBody>
            <a:bodyPr lIns="36576" tIns="36576" rIns="36576" bIns="36576"/>
            <a:lstStyle/>
            <a:p>
              <a:r>
                <a:rPr lang="en-US" sz="1400">
                  <a:solidFill>
                    <a:srgbClr val="000000"/>
                  </a:solidFill>
                  <a:latin typeface="Times New Roman" pitchFamily="18" charset="0"/>
                </a:rPr>
                <a:t>X</a:t>
              </a:r>
              <a:endParaRPr lang="en-US"/>
            </a:p>
          </p:txBody>
        </p:sp>
        <p:sp>
          <p:nvSpPr>
            <p:cNvPr id="18443" name="Line 64"/>
            <p:cNvSpPr>
              <a:spLocks noChangeShapeType="1"/>
            </p:cNvSpPr>
            <p:nvPr/>
          </p:nvSpPr>
          <p:spPr bwMode="auto">
            <a:xfrm rot="5400000" flipV="1">
              <a:off x="109509793" y="109353961"/>
              <a:ext cx="0" cy="2717074"/>
            </a:xfrm>
            <a:prstGeom prst="line">
              <a:avLst/>
            </a:prstGeom>
            <a:noFill/>
            <a:ln w="9525" algn="ctr">
              <a:solidFill>
                <a:srgbClr val="000000"/>
              </a:solidFill>
              <a:round/>
              <a:headEnd/>
              <a:tailEnd/>
            </a:ln>
          </p:spPr>
          <p:txBody>
            <a:bodyPr lIns="36576" tIns="36576" rIns="36576" bIns="36576"/>
            <a:lstStyle/>
            <a:p>
              <a:endParaRPr lang="en-US"/>
            </a:p>
          </p:txBody>
        </p:sp>
        <p:sp>
          <p:nvSpPr>
            <p:cNvPr id="18444" name="Text Box 65"/>
            <p:cNvSpPr txBox="1">
              <a:spLocks noChangeArrowheads="1"/>
            </p:cNvSpPr>
            <p:nvPr/>
          </p:nvSpPr>
          <p:spPr bwMode="auto">
            <a:xfrm>
              <a:off x="108127256" y="109955328"/>
              <a:ext cx="881330" cy="179099"/>
            </a:xfrm>
            <a:prstGeom prst="rect">
              <a:avLst/>
            </a:prstGeom>
            <a:noFill/>
            <a:ln w="9525" algn="in">
              <a:noFill/>
              <a:miter lim="800000"/>
              <a:headEnd/>
              <a:tailEnd/>
            </a:ln>
          </p:spPr>
          <p:txBody>
            <a:bodyPr lIns="36576" tIns="36576" rIns="36576" bIns="36576"/>
            <a:lstStyle/>
            <a:p>
              <a:r>
                <a:rPr lang="en-US" sz="600">
                  <a:solidFill>
                    <a:srgbClr val="000000"/>
                  </a:solidFill>
                  <a:latin typeface="Arial Unicode MS" pitchFamily="34" charset="-128"/>
                </a:rPr>
                <a:t>Endorse Here</a:t>
              </a:r>
              <a:endParaRPr lang="en-US"/>
            </a:p>
          </p:txBody>
        </p:sp>
        <p:sp>
          <p:nvSpPr>
            <p:cNvPr id="18445" name="Rectangle 66"/>
            <p:cNvSpPr>
              <a:spLocks noChangeArrowheads="1"/>
            </p:cNvSpPr>
            <p:nvPr/>
          </p:nvSpPr>
          <p:spPr bwMode="auto">
            <a:xfrm>
              <a:off x="108070650" y="109899450"/>
              <a:ext cx="2971800" cy="1071002"/>
            </a:xfrm>
            <a:prstGeom prst="rect">
              <a:avLst/>
            </a:prstGeom>
            <a:noFill/>
            <a:ln w="9525" algn="in">
              <a:solidFill>
                <a:srgbClr val="000000"/>
              </a:solidFill>
              <a:miter lim="800000"/>
              <a:headEnd/>
              <a:tailEnd/>
            </a:ln>
          </p:spPr>
          <p:txBody>
            <a:bodyPr lIns="36576" tIns="36576" rIns="36576" bIns="36576"/>
            <a:lstStyle/>
            <a:p>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43000" y="228600"/>
            <a:ext cx="7313613" cy="1143000"/>
          </a:xfrm>
        </p:spPr>
        <p:txBody>
          <a:bodyPr/>
          <a:lstStyle/>
          <a:p>
            <a:pPr eaLnBrk="1" hangingPunct="1"/>
            <a:r>
              <a:rPr lang="en-US" smtClean="0"/>
              <a:t>Making a Deposit</a:t>
            </a:r>
          </a:p>
        </p:txBody>
      </p:sp>
      <p:sp>
        <p:nvSpPr>
          <p:cNvPr id="19459" name="Rectangle 3"/>
          <p:cNvSpPr>
            <a:spLocks noGrp="1" noChangeArrowheads="1"/>
          </p:cNvSpPr>
          <p:nvPr>
            <p:ph type="body" idx="1"/>
          </p:nvPr>
        </p:nvSpPr>
        <p:spPr>
          <a:xfrm>
            <a:off x="1143000" y="1447800"/>
            <a:ext cx="7469188" cy="4419600"/>
          </a:xfrm>
        </p:spPr>
        <p:txBody>
          <a:bodyPr/>
          <a:lstStyle/>
          <a:p>
            <a:pPr marL="533400" indent="-533400" eaLnBrk="1" hangingPunct="1">
              <a:lnSpc>
                <a:spcPct val="90000"/>
              </a:lnSpc>
            </a:pPr>
            <a:r>
              <a:rPr lang="en-US" sz="3000" b="1" smtClean="0"/>
              <a:t>Deposit slip</a:t>
            </a:r>
          </a:p>
          <a:p>
            <a:pPr marL="914400" lvl="1" indent="-457200" eaLnBrk="1" hangingPunct="1">
              <a:lnSpc>
                <a:spcPct val="90000"/>
              </a:lnSpc>
            </a:pPr>
            <a:r>
              <a:rPr lang="en-US" sz="2000" smtClean="0"/>
              <a:t>Contains the account holder’s account number and allows money (cash or check) to be deposited into the correct account</a:t>
            </a:r>
          </a:p>
          <a:p>
            <a:pPr marL="914400" lvl="1" indent="-457200" eaLnBrk="1" hangingPunct="1">
              <a:lnSpc>
                <a:spcPct val="90000"/>
              </a:lnSpc>
            </a:pPr>
            <a:r>
              <a:rPr lang="en-US" sz="2000" smtClean="0"/>
              <a:t>Located in the back of the checkbook</a:t>
            </a:r>
          </a:p>
          <a:p>
            <a:pPr marL="533400" indent="-533400" eaLnBrk="1" hangingPunct="1">
              <a:lnSpc>
                <a:spcPct val="90000"/>
              </a:lnSpc>
            </a:pPr>
            <a:r>
              <a:rPr lang="en-US" sz="3000" smtClean="0"/>
              <a:t>Complete a deposit slip to make a deposit</a:t>
            </a:r>
          </a:p>
          <a:p>
            <a:pPr marL="533400" indent="-533400" eaLnBrk="1" hangingPunct="1">
              <a:lnSpc>
                <a:spcPct val="90000"/>
              </a:lnSpc>
            </a:pPr>
            <a:r>
              <a:rPr lang="en-US" sz="3000" smtClean="0"/>
              <a:t>Deposited amount must be recorded in the checking account register to keep the balance current</a:t>
            </a:r>
          </a:p>
          <a:p>
            <a:pPr marL="533400" indent="-533400" eaLnBrk="1" hangingPunct="1">
              <a:lnSpc>
                <a:spcPct val="90000"/>
              </a:lnSpc>
            </a:pPr>
            <a:r>
              <a:rPr lang="en-US" sz="3000" smtClean="0"/>
              <a:t>Deposits can be made at an ATM or with a bank teller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p:txBody>
          <a:bodyPr/>
          <a:lstStyle/>
          <a:p>
            <a:pPr eaLnBrk="1" hangingPunct="1"/>
            <a:r>
              <a:rPr lang="en-US" smtClean="0"/>
              <a:t>Completing a Deposit Slip</a:t>
            </a:r>
          </a:p>
        </p:txBody>
      </p:sp>
      <p:sp>
        <p:nvSpPr>
          <p:cNvPr id="55303" name="Rectangle 7"/>
          <p:cNvSpPr>
            <a:spLocks noChangeArrowheads="1"/>
          </p:cNvSpPr>
          <p:nvPr/>
        </p:nvSpPr>
        <p:spPr bwMode="auto">
          <a:xfrm>
            <a:off x="1295400" y="48006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b="1">
                <a:latin typeface="Centaur" pitchFamily="18" charset="0"/>
              </a:rPr>
              <a:t>Date</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The date the deposit is being made</a:t>
            </a:r>
          </a:p>
        </p:txBody>
      </p:sp>
      <p:pic>
        <p:nvPicPr>
          <p:cNvPr id="55311" name="Picture 15" descr="Deposit - Date"/>
          <p:cNvPicPr>
            <a:picLocks noGrp="1" noChangeAspect="1" noChangeArrowheads="1"/>
          </p:cNvPicPr>
          <p:nvPr>
            <p:ph sz="half" idx="1"/>
          </p:nvPr>
        </p:nvPicPr>
        <p:blipFill>
          <a:blip r:embed="rId2" cstate="print"/>
          <a:srcRect/>
          <a:stretch>
            <a:fillRect/>
          </a:stretch>
        </p:blipFill>
        <p:spPr>
          <a:xfrm>
            <a:off x="1295400" y="1905000"/>
            <a:ext cx="7086600" cy="27178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53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need a checking account??</a:t>
            </a:r>
            <a:endParaRPr lang="en-US" dirty="0"/>
          </a:p>
        </p:txBody>
      </p:sp>
      <p:sp>
        <p:nvSpPr>
          <p:cNvPr id="3" name="Content Placeholder 2"/>
          <p:cNvSpPr>
            <a:spLocks noGrp="1"/>
          </p:cNvSpPr>
          <p:nvPr>
            <p:ph idx="1"/>
          </p:nvPr>
        </p:nvSpPr>
        <p:spPr/>
        <p:txBody>
          <a:bodyPr/>
          <a:lstStyle/>
          <a:p>
            <a:r>
              <a:rPr lang="en-US" dirty="0" smtClean="0">
                <a:hlinkClick r:id="rId2"/>
              </a:rPr>
              <a:t>Video</a:t>
            </a:r>
            <a:endParaRPr lang="en-US" dirty="0" smtClean="0"/>
          </a:p>
          <a:p>
            <a:pPr lvl="1"/>
            <a:r>
              <a:rPr lang="en-US" dirty="0" smtClean="0"/>
              <a:t>During the short video clip, write down 5 main ideas/take-</a:t>
            </a:r>
            <a:r>
              <a:rPr lang="en-US" dirty="0" err="1" smtClean="0"/>
              <a:t>aways</a:t>
            </a:r>
            <a:r>
              <a:rPr lang="en-US" dirty="0" smtClean="0"/>
              <a:t> from the information shared.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Completing a Deposit Slip</a:t>
            </a:r>
          </a:p>
        </p:txBody>
      </p:sp>
      <p:sp>
        <p:nvSpPr>
          <p:cNvPr id="60419" name="Rectangle 3"/>
          <p:cNvSpPr>
            <a:spLocks noChangeArrowheads="1"/>
          </p:cNvSpPr>
          <p:nvPr/>
        </p:nvSpPr>
        <p:spPr bwMode="auto">
          <a:xfrm>
            <a:off x="1295400" y="48006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b="1">
                <a:latin typeface="Centaur" pitchFamily="18" charset="0"/>
              </a:rPr>
              <a:t>Signature Line</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Sign this line to receive cash back</a:t>
            </a:r>
          </a:p>
        </p:txBody>
      </p:sp>
      <p:pic>
        <p:nvPicPr>
          <p:cNvPr id="60434" name="Picture 18" descr="Deposit - Signature"/>
          <p:cNvPicPr>
            <a:picLocks noGrp="1" noChangeAspect="1" noChangeArrowheads="1"/>
          </p:cNvPicPr>
          <p:nvPr>
            <p:ph sz="half" idx="1"/>
          </p:nvPr>
        </p:nvPicPr>
        <p:blipFill>
          <a:blip r:embed="rId2" cstate="print"/>
          <a:srcRect/>
          <a:stretch>
            <a:fillRect/>
          </a:stretch>
        </p:blipFill>
        <p:spPr>
          <a:xfrm>
            <a:off x="1295400" y="1905000"/>
            <a:ext cx="6781800" cy="265271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0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Completing a Deposit Slip</a:t>
            </a:r>
          </a:p>
        </p:txBody>
      </p:sp>
      <p:sp>
        <p:nvSpPr>
          <p:cNvPr id="61443" name="Rectangle 3"/>
          <p:cNvSpPr>
            <a:spLocks noChangeArrowheads="1"/>
          </p:cNvSpPr>
          <p:nvPr/>
        </p:nvSpPr>
        <p:spPr bwMode="auto">
          <a:xfrm>
            <a:off x="1295400" y="48006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b="1">
                <a:latin typeface="Centaur" pitchFamily="18" charset="0"/>
              </a:rPr>
              <a:t>Cash</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The total amount of cash being deposited</a:t>
            </a:r>
          </a:p>
        </p:txBody>
      </p:sp>
      <p:pic>
        <p:nvPicPr>
          <p:cNvPr id="61454" name="Picture 14" descr="Deposit - Cash"/>
          <p:cNvPicPr>
            <a:picLocks noGrp="1" noChangeAspect="1" noChangeArrowheads="1"/>
          </p:cNvPicPr>
          <p:nvPr>
            <p:ph sz="half" idx="1"/>
          </p:nvPr>
        </p:nvPicPr>
        <p:blipFill>
          <a:blip r:embed="rId2" cstate="print"/>
          <a:srcRect/>
          <a:stretch>
            <a:fillRect/>
          </a:stretch>
        </p:blipFill>
        <p:spPr>
          <a:xfrm>
            <a:off x="1219200" y="1905000"/>
            <a:ext cx="7391400" cy="27400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14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Completing a Deposit Slip</a:t>
            </a:r>
          </a:p>
        </p:txBody>
      </p:sp>
      <p:sp>
        <p:nvSpPr>
          <p:cNvPr id="62467" name="Rectangle 3"/>
          <p:cNvSpPr>
            <a:spLocks noChangeArrowheads="1"/>
          </p:cNvSpPr>
          <p:nvPr/>
        </p:nvSpPr>
        <p:spPr bwMode="auto">
          <a:xfrm>
            <a:off x="1295400" y="45974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400" b="1">
                <a:latin typeface="Centaur" pitchFamily="18" charset="0"/>
              </a:rPr>
              <a:t>Checks</a:t>
            </a:r>
          </a:p>
          <a:p>
            <a:pPr marL="742950" lvl="1" indent="-285750" eaLnBrk="1" hangingPunct="1">
              <a:spcBef>
                <a:spcPct val="20000"/>
              </a:spcBef>
              <a:buClr>
                <a:schemeClr val="accent2"/>
              </a:buClr>
              <a:buSzPct val="70000"/>
              <a:buFont typeface="Wingdings" pitchFamily="2" charset="2"/>
              <a:buChar char="l"/>
            </a:pPr>
            <a:r>
              <a:rPr lang="en-US" sz="2200">
                <a:latin typeface="Centaur" pitchFamily="18" charset="0"/>
              </a:rPr>
              <a:t>List each check individually</a:t>
            </a:r>
          </a:p>
          <a:p>
            <a:pPr marL="1143000" lvl="2" indent="-228600" eaLnBrk="1" hangingPunct="1">
              <a:spcBef>
                <a:spcPct val="20000"/>
              </a:spcBef>
              <a:buClr>
                <a:schemeClr val="tx2"/>
              </a:buClr>
              <a:buSzPct val="65000"/>
              <a:buFont typeface="Wingdings" pitchFamily="2" charset="2"/>
              <a:buChar char="¡"/>
            </a:pPr>
            <a:r>
              <a:rPr lang="en-US" sz="2000">
                <a:latin typeface="Centaur" pitchFamily="18" charset="0"/>
              </a:rPr>
              <a:t>Identify each check on the deposit slip by abbreviating the name of the check writer</a:t>
            </a:r>
          </a:p>
        </p:txBody>
      </p:sp>
      <p:pic>
        <p:nvPicPr>
          <p:cNvPr id="1029" name="Picture 36"/>
          <p:cNvPicPr>
            <a:picLocks noChangeAspect="1" noChangeArrowheads="1"/>
          </p:cNvPicPr>
          <p:nvPr/>
        </p:nvPicPr>
        <p:blipFill>
          <a:blip r:embed="rId2" cstate="print"/>
          <a:srcRect/>
          <a:stretch>
            <a:fillRect/>
          </a:stretch>
        </p:blipFill>
        <p:spPr bwMode="auto">
          <a:xfrm>
            <a:off x="1295400" y="1905000"/>
            <a:ext cx="7112000" cy="2495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Completing a Deposit Slip</a:t>
            </a:r>
          </a:p>
        </p:txBody>
      </p:sp>
      <p:sp>
        <p:nvSpPr>
          <p:cNvPr id="63491" name="Rectangle 3"/>
          <p:cNvSpPr>
            <a:spLocks noChangeArrowheads="1"/>
          </p:cNvSpPr>
          <p:nvPr/>
        </p:nvSpPr>
        <p:spPr bwMode="auto">
          <a:xfrm>
            <a:off x="4267200" y="2133600"/>
            <a:ext cx="4191000" cy="3810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a:latin typeface="Centaur" pitchFamily="18" charset="0"/>
              </a:rPr>
              <a:t>Checks</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If more checks are being deposited than number of spaces on the front, use the back</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List each check</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Add the total, enter it on the front</a:t>
            </a:r>
          </a:p>
        </p:txBody>
      </p:sp>
      <p:pic>
        <p:nvPicPr>
          <p:cNvPr id="63500" name="Picture 12" descr="Deposit Slip - Back"/>
          <p:cNvPicPr>
            <a:picLocks noGrp="1" noChangeAspect="1" noChangeArrowheads="1"/>
          </p:cNvPicPr>
          <p:nvPr>
            <p:ph idx="1"/>
          </p:nvPr>
        </p:nvPicPr>
        <p:blipFill>
          <a:blip r:embed="rId2" cstate="print"/>
          <a:srcRect/>
          <a:stretch>
            <a:fillRect/>
          </a:stretch>
        </p:blipFill>
        <p:spPr>
          <a:xfrm>
            <a:off x="1219200" y="1524000"/>
            <a:ext cx="2921000" cy="41148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350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Completing a Deposit Slip</a:t>
            </a:r>
          </a:p>
        </p:txBody>
      </p:sp>
      <p:sp>
        <p:nvSpPr>
          <p:cNvPr id="65539" name="Rectangle 3"/>
          <p:cNvSpPr>
            <a:spLocks noChangeArrowheads="1"/>
          </p:cNvSpPr>
          <p:nvPr/>
        </p:nvSpPr>
        <p:spPr bwMode="auto">
          <a:xfrm>
            <a:off x="1295400" y="48006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b="1">
                <a:latin typeface="Centaur" pitchFamily="18" charset="0"/>
              </a:rPr>
              <a:t>Total from Other Side</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The total amount from all checks listed on the back</a:t>
            </a:r>
          </a:p>
        </p:txBody>
      </p:sp>
      <p:pic>
        <p:nvPicPr>
          <p:cNvPr id="24580" name="Picture 14"/>
          <p:cNvPicPr>
            <a:picLocks noChangeAspect="1" noChangeArrowheads="1"/>
          </p:cNvPicPr>
          <p:nvPr/>
        </p:nvPicPr>
        <p:blipFill>
          <a:blip r:embed="rId2" cstate="print"/>
          <a:srcRect/>
          <a:stretch>
            <a:fillRect/>
          </a:stretch>
        </p:blipFill>
        <p:spPr bwMode="auto">
          <a:xfrm>
            <a:off x="1295400" y="1981200"/>
            <a:ext cx="7112000" cy="2495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Completing a Deposit Slip</a:t>
            </a:r>
          </a:p>
        </p:txBody>
      </p:sp>
      <p:sp>
        <p:nvSpPr>
          <p:cNvPr id="66563" name="Rectangle 3"/>
          <p:cNvSpPr>
            <a:spLocks noChangeArrowheads="1"/>
          </p:cNvSpPr>
          <p:nvPr/>
        </p:nvSpPr>
        <p:spPr bwMode="auto">
          <a:xfrm>
            <a:off x="1295400" y="48006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b="1">
                <a:latin typeface="Centaur" pitchFamily="18" charset="0"/>
              </a:rPr>
              <a:t>Subtotal</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The total amount of cash and checks</a:t>
            </a:r>
          </a:p>
        </p:txBody>
      </p:sp>
      <p:pic>
        <p:nvPicPr>
          <p:cNvPr id="25604" name="Picture 10"/>
          <p:cNvPicPr>
            <a:picLocks noGrp="1" noChangeAspect="1" noChangeArrowheads="1"/>
          </p:cNvPicPr>
          <p:nvPr>
            <p:ph sz="half" idx="2"/>
          </p:nvPr>
        </p:nvPicPr>
        <p:blipFill>
          <a:blip r:embed="rId2" cstate="print"/>
          <a:srcRect/>
          <a:stretch>
            <a:fillRect/>
          </a:stretch>
        </p:blipFill>
        <p:spPr>
          <a:xfrm>
            <a:off x="1443038" y="1981200"/>
            <a:ext cx="6786562" cy="23812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Completing a Deposit Slip</a:t>
            </a:r>
          </a:p>
        </p:txBody>
      </p:sp>
      <p:sp>
        <p:nvSpPr>
          <p:cNvPr id="67587" name="Rectangle 3"/>
          <p:cNvSpPr>
            <a:spLocks noChangeArrowheads="1"/>
          </p:cNvSpPr>
          <p:nvPr/>
        </p:nvSpPr>
        <p:spPr bwMode="auto">
          <a:xfrm>
            <a:off x="1295400" y="4648200"/>
            <a:ext cx="74676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800" b="1">
                <a:latin typeface="Centaur" pitchFamily="18" charset="0"/>
              </a:rPr>
              <a:t>Less Cash Received</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The amount of cash back being received</a:t>
            </a:r>
          </a:p>
          <a:p>
            <a:pPr marL="742950" lvl="1" indent="-285750" eaLnBrk="1" hangingPunct="1">
              <a:spcBef>
                <a:spcPct val="20000"/>
              </a:spcBef>
              <a:buClr>
                <a:schemeClr val="accent2"/>
              </a:buClr>
              <a:buSzPct val="70000"/>
              <a:buFont typeface="Wingdings" pitchFamily="2" charset="2"/>
              <a:buChar char="l"/>
            </a:pPr>
            <a:r>
              <a:rPr lang="en-US" sz="2400">
                <a:latin typeface="Centaur" pitchFamily="18" charset="0"/>
              </a:rPr>
              <a:t>This amount is not deposited into account</a:t>
            </a:r>
          </a:p>
        </p:txBody>
      </p:sp>
      <p:pic>
        <p:nvPicPr>
          <p:cNvPr id="26628" name="Picture 10"/>
          <p:cNvPicPr>
            <a:picLocks noChangeAspect="1" noChangeArrowheads="1"/>
          </p:cNvPicPr>
          <p:nvPr/>
        </p:nvPicPr>
        <p:blipFill>
          <a:blip r:embed="rId2" cstate="print"/>
          <a:srcRect/>
          <a:stretch>
            <a:fillRect/>
          </a:stretch>
        </p:blipFill>
        <p:spPr bwMode="auto">
          <a:xfrm>
            <a:off x="1335088" y="1981200"/>
            <a:ext cx="6894512" cy="2419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Completing a Deposit Slip</a:t>
            </a:r>
          </a:p>
        </p:txBody>
      </p:sp>
      <p:sp>
        <p:nvSpPr>
          <p:cNvPr id="68611" name="Rectangle 3"/>
          <p:cNvSpPr>
            <a:spLocks noChangeArrowheads="1"/>
          </p:cNvSpPr>
          <p:nvPr/>
        </p:nvSpPr>
        <p:spPr bwMode="auto">
          <a:xfrm>
            <a:off x="1066800" y="4648200"/>
            <a:ext cx="8077200" cy="11430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400" b="1">
                <a:latin typeface="Centaur" pitchFamily="18" charset="0"/>
              </a:rPr>
              <a:t>Net Deposit</a:t>
            </a:r>
          </a:p>
          <a:p>
            <a:pPr marL="742950" lvl="1" indent="-285750" eaLnBrk="1" hangingPunct="1">
              <a:spcBef>
                <a:spcPct val="20000"/>
              </a:spcBef>
              <a:buClr>
                <a:schemeClr val="accent2"/>
              </a:buClr>
              <a:buSzPct val="70000"/>
              <a:buFont typeface="Wingdings" pitchFamily="2" charset="2"/>
              <a:buChar char="l"/>
            </a:pPr>
            <a:r>
              <a:rPr lang="en-US" sz="2000">
                <a:latin typeface="Centaur" pitchFamily="18" charset="0"/>
              </a:rPr>
              <a:t>The amount being deposited into the account</a:t>
            </a:r>
          </a:p>
          <a:p>
            <a:pPr marL="742950" lvl="1" indent="-285750" eaLnBrk="1" hangingPunct="1">
              <a:spcBef>
                <a:spcPct val="20000"/>
              </a:spcBef>
              <a:buClr>
                <a:schemeClr val="accent2"/>
              </a:buClr>
              <a:buSzPct val="70000"/>
              <a:buFont typeface="Wingdings" pitchFamily="2" charset="2"/>
              <a:buChar char="l"/>
            </a:pPr>
            <a:r>
              <a:rPr lang="en-US" sz="2000">
                <a:latin typeface="Centaur" pitchFamily="18" charset="0"/>
              </a:rPr>
              <a:t>To calculate the amount, subtract the cash received from the subtotal</a:t>
            </a:r>
          </a:p>
        </p:txBody>
      </p:sp>
      <p:pic>
        <p:nvPicPr>
          <p:cNvPr id="27652" name="Picture 10"/>
          <p:cNvPicPr>
            <a:picLocks noChangeAspect="1" noChangeArrowheads="1"/>
          </p:cNvPicPr>
          <p:nvPr/>
        </p:nvPicPr>
        <p:blipFill>
          <a:blip r:embed="rId2" cstate="print"/>
          <a:srcRect/>
          <a:stretch>
            <a:fillRect/>
          </a:stretch>
        </p:blipFill>
        <p:spPr bwMode="auto">
          <a:xfrm>
            <a:off x="1335088" y="2057400"/>
            <a:ext cx="6894512" cy="2419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Worksheet Answer</a:t>
            </a:r>
          </a:p>
        </p:txBody>
      </p:sp>
      <p:pic>
        <p:nvPicPr>
          <p:cNvPr id="28675" name="Picture 120" descr="Deposist Slip Answer"/>
          <p:cNvPicPr>
            <a:picLocks noChangeAspect="1" noChangeArrowheads="1"/>
          </p:cNvPicPr>
          <p:nvPr/>
        </p:nvPicPr>
        <p:blipFill>
          <a:blip r:embed="rId2" cstate="print"/>
          <a:srcRect/>
          <a:stretch>
            <a:fillRect/>
          </a:stretch>
        </p:blipFill>
        <p:spPr bwMode="auto">
          <a:xfrm>
            <a:off x="838200" y="2190750"/>
            <a:ext cx="5257800" cy="2381250"/>
          </a:xfrm>
          <a:prstGeom prst="rect">
            <a:avLst/>
          </a:prstGeom>
          <a:noFill/>
          <a:ln w="9525">
            <a:noFill/>
            <a:miter lim="800000"/>
            <a:headEnd/>
            <a:tailEnd/>
          </a:ln>
        </p:spPr>
      </p:pic>
      <p:pic>
        <p:nvPicPr>
          <p:cNvPr id="28676" name="Picture 121" descr="Deposist Slip Back"/>
          <p:cNvPicPr>
            <a:picLocks noChangeAspect="1" noChangeArrowheads="1"/>
          </p:cNvPicPr>
          <p:nvPr/>
        </p:nvPicPr>
        <p:blipFill>
          <a:blip r:embed="rId3" cstate="print"/>
          <a:srcRect/>
          <a:stretch>
            <a:fillRect/>
          </a:stretch>
        </p:blipFill>
        <p:spPr bwMode="auto">
          <a:xfrm>
            <a:off x="6153150" y="1981200"/>
            <a:ext cx="2533650" cy="326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Writing a Check</a:t>
            </a:r>
          </a:p>
        </p:txBody>
      </p:sp>
      <p:sp>
        <p:nvSpPr>
          <p:cNvPr id="29699" name="Rectangle 3"/>
          <p:cNvSpPr>
            <a:spLocks noGrp="1" noChangeArrowheads="1"/>
          </p:cNvSpPr>
          <p:nvPr>
            <p:ph type="body" idx="1"/>
          </p:nvPr>
        </p:nvSpPr>
        <p:spPr/>
        <p:txBody>
          <a:bodyPr/>
          <a:lstStyle/>
          <a:p>
            <a:pPr eaLnBrk="1" hangingPunct="1">
              <a:lnSpc>
                <a:spcPct val="90000"/>
              </a:lnSpc>
            </a:pPr>
            <a:r>
              <a:rPr lang="en-US" smtClean="0"/>
              <a:t>To pay for items using a checking account</a:t>
            </a:r>
          </a:p>
          <a:p>
            <a:pPr lvl="1" eaLnBrk="1" hangingPunct="1">
              <a:lnSpc>
                <a:spcPct val="90000"/>
              </a:lnSpc>
            </a:pPr>
            <a:r>
              <a:rPr lang="en-US" smtClean="0"/>
              <a:t>A check is given as a form of payment</a:t>
            </a:r>
          </a:p>
          <a:p>
            <a:pPr lvl="1" eaLnBrk="1" hangingPunct="1">
              <a:lnSpc>
                <a:spcPct val="90000"/>
              </a:lnSpc>
            </a:pPr>
            <a:r>
              <a:rPr lang="en-US" smtClean="0"/>
              <a:t>Must be completed and given to the person or business</a:t>
            </a:r>
          </a:p>
          <a:p>
            <a:pPr eaLnBrk="1" hangingPunct="1">
              <a:lnSpc>
                <a:spcPct val="90000"/>
              </a:lnSpc>
            </a:pPr>
            <a:r>
              <a:rPr lang="en-US" smtClean="0"/>
              <a:t>Pre-printed items on a check</a:t>
            </a:r>
          </a:p>
          <a:p>
            <a:pPr lvl="1" eaLnBrk="1" hangingPunct="1">
              <a:lnSpc>
                <a:spcPct val="90000"/>
              </a:lnSpc>
            </a:pPr>
            <a:r>
              <a:rPr lang="en-US" smtClean="0"/>
              <a:t>Name and address of account holder</a:t>
            </a:r>
          </a:p>
          <a:p>
            <a:pPr lvl="1" eaLnBrk="1" hangingPunct="1">
              <a:lnSpc>
                <a:spcPct val="90000"/>
              </a:lnSpc>
            </a:pPr>
            <a:r>
              <a:rPr lang="en-US" smtClean="0"/>
              <a:t>Name and address of financial institution</a:t>
            </a:r>
          </a:p>
          <a:p>
            <a:pPr lvl="1" eaLnBrk="1" hangingPunct="1">
              <a:lnSpc>
                <a:spcPct val="90000"/>
              </a:lnSpc>
            </a:pPr>
            <a:r>
              <a:rPr lang="en-US" smtClean="0"/>
              <a:t>Check number</a:t>
            </a:r>
          </a:p>
          <a:p>
            <a:pPr lvl="1" eaLnBrk="1" hangingPunct="1">
              <a:lnSpc>
                <a:spcPct val="90000"/>
              </a:lnSpc>
            </a:pPr>
            <a:r>
              <a:rPr lang="en-US" smtClean="0"/>
              <a:t>Identification numbers (account, routing)</a:t>
            </a:r>
          </a:p>
        </p:txBody>
      </p:sp>
      <p:pic>
        <p:nvPicPr>
          <p:cNvPr id="29700" name="Picture 4" descr="MCj03194680000[1]"/>
          <p:cNvPicPr>
            <a:picLocks noChangeAspect="1" noChangeArrowheads="1"/>
          </p:cNvPicPr>
          <p:nvPr/>
        </p:nvPicPr>
        <p:blipFill>
          <a:blip r:embed="rId2" cstate="print"/>
          <a:srcRect/>
          <a:stretch>
            <a:fillRect/>
          </a:stretch>
        </p:blipFill>
        <p:spPr bwMode="auto">
          <a:xfrm>
            <a:off x="6781800" y="4495800"/>
            <a:ext cx="1819275" cy="1392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z="4000" smtClean="0"/>
              <a:t>Checking Account &amp; Debit Card Simulation</a:t>
            </a:r>
          </a:p>
        </p:txBody>
      </p:sp>
      <p:sp>
        <p:nvSpPr>
          <p:cNvPr id="4099" name="Rectangle 3"/>
          <p:cNvSpPr>
            <a:spLocks noGrp="1" noChangeArrowheads="1"/>
          </p:cNvSpPr>
          <p:nvPr>
            <p:ph type="subTitle" idx="1"/>
          </p:nvPr>
        </p:nvSpPr>
        <p:spPr/>
        <p:txBody>
          <a:bodyPr/>
          <a:lstStyle/>
          <a:p>
            <a:pPr eaLnBrk="1" hangingPunct="1"/>
            <a:r>
              <a:rPr lang="en-US" smtClean="0"/>
              <a:t>Understanding Checking Accounts and Debit Card Transactions</a:t>
            </a:r>
          </a:p>
        </p:txBody>
      </p:sp>
      <p:pic>
        <p:nvPicPr>
          <p:cNvPr id="4100" name="Picture 4" descr="j0196040"/>
          <p:cNvPicPr>
            <a:picLocks noChangeAspect="1" noChangeArrowheads="1"/>
          </p:cNvPicPr>
          <p:nvPr/>
        </p:nvPicPr>
        <p:blipFill>
          <a:blip r:embed="rId2" cstate="print"/>
          <a:srcRect/>
          <a:stretch>
            <a:fillRect/>
          </a:stretch>
        </p:blipFill>
        <p:spPr bwMode="auto">
          <a:xfrm>
            <a:off x="6400800" y="4495800"/>
            <a:ext cx="1784350" cy="1820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0723" name="Rectangle 3"/>
          <p:cNvSpPr>
            <a:spLocks noGrp="1" noChangeArrowheads="1"/>
          </p:cNvSpPr>
          <p:nvPr>
            <p:ph type="body" idx="1"/>
          </p:nvPr>
        </p:nvSpPr>
        <p:spPr>
          <a:xfrm>
            <a:off x="990600" y="4419600"/>
            <a:ext cx="8153400" cy="1600200"/>
          </a:xfrm>
        </p:spPr>
        <p:txBody>
          <a:bodyPr/>
          <a:lstStyle/>
          <a:p>
            <a:pPr eaLnBrk="1" hangingPunct="1"/>
            <a:r>
              <a:rPr lang="en-US" sz="2400" b="1" smtClean="0"/>
              <a:t>Personal Information</a:t>
            </a:r>
          </a:p>
          <a:p>
            <a:pPr lvl="1" eaLnBrk="1" hangingPunct="1"/>
            <a:r>
              <a:rPr lang="en-US" sz="2000" smtClean="0"/>
              <a:t>Account holder’s name and address</a:t>
            </a:r>
          </a:p>
          <a:p>
            <a:pPr lvl="1" eaLnBrk="1" hangingPunct="1"/>
            <a:r>
              <a:rPr lang="en-US" sz="2000" smtClean="0"/>
              <a:t>May include a phone number, not required</a:t>
            </a:r>
          </a:p>
          <a:p>
            <a:pPr lvl="1" eaLnBrk="1" hangingPunct="1"/>
            <a:r>
              <a:rPr lang="en-US" sz="2000" smtClean="0"/>
              <a:t>DO NOT list a social security number for safety reasons</a:t>
            </a:r>
          </a:p>
        </p:txBody>
      </p:sp>
      <p:pic>
        <p:nvPicPr>
          <p:cNvPr id="30724" name="Picture 4" descr="pers info"/>
          <p:cNvPicPr>
            <a:picLocks noChangeAspect="1" noChangeArrowheads="1"/>
          </p:cNvPicPr>
          <p:nvPr/>
        </p:nvPicPr>
        <p:blipFill>
          <a:blip r:embed="rId2" cstate="print"/>
          <a:srcRect/>
          <a:stretch>
            <a:fillRect/>
          </a:stretch>
        </p:blipFill>
        <p:spPr bwMode="auto">
          <a:xfrm>
            <a:off x="1524000" y="1600200"/>
            <a:ext cx="6553200"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1747" name="Rectangle 3"/>
          <p:cNvSpPr>
            <a:spLocks noGrp="1" noChangeArrowheads="1"/>
          </p:cNvSpPr>
          <p:nvPr>
            <p:ph type="body" idx="1"/>
          </p:nvPr>
        </p:nvSpPr>
        <p:spPr>
          <a:xfrm>
            <a:off x="1066800" y="4549775"/>
            <a:ext cx="7313613" cy="1393825"/>
          </a:xfrm>
        </p:spPr>
        <p:txBody>
          <a:bodyPr/>
          <a:lstStyle/>
          <a:p>
            <a:pPr eaLnBrk="1" hangingPunct="1"/>
            <a:r>
              <a:rPr lang="en-US" b="1" smtClean="0"/>
              <a:t>Check Number</a:t>
            </a:r>
          </a:p>
          <a:p>
            <a:pPr lvl="1" eaLnBrk="1" hangingPunct="1"/>
            <a:r>
              <a:rPr lang="en-US" smtClean="0"/>
              <a:t>Numbers used to identify checks</a:t>
            </a:r>
          </a:p>
          <a:p>
            <a:pPr lvl="1" eaLnBrk="1" hangingPunct="1"/>
            <a:r>
              <a:rPr lang="en-US" smtClean="0"/>
              <a:t>Printed chronologically</a:t>
            </a:r>
          </a:p>
        </p:txBody>
      </p:sp>
      <p:pic>
        <p:nvPicPr>
          <p:cNvPr id="31748" name="Picture 6" descr="Check - Number"/>
          <p:cNvPicPr>
            <a:picLocks noChangeAspect="1" noChangeArrowheads="1"/>
          </p:cNvPicPr>
          <p:nvPr/>
        </p:nvPicPr>
        <p:blipFill>
          <a:blip r:embed="rId2" cstate="print"/>
          <a:srcRect/>
          <a:stretch>
            <a:fillRect/>
          </a:stretch>
        </p:blipFill>
        <p:spPr bwMode="auto">
          <a:xfrm>
            <a:off x="1447800" y="1600200"/>
            <a:ext cx="6553200"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2771" name="Rectangle 3"/>
          <p:cNvSpPr>
            <a:spLocks noGrp="1" noChangeArrowheads="1"/>
          </p:cNvSpPr>
          <p:nvPr>
            <p:ph type="body" idx="1"/>
          </p:nvPr>
        </p:nvSpPr>
        <p:spPr>
          <a:xfrm>
            <a:off x="1066800" y="4549775"/>
            <a:ext cx="7313613" cy="1393825"/>
          </a:xfrm>
        </p:spPr>
        <p:txBody>
          <a:bodyPr/>
          <a:lstStyle/>
          <a:p>
            <a:pPr eaLnBrk="1" hangingPunct="1"/>
            <a:r>
              <a:rPr lang="en-US" b="1" smtClean="0"/>
              <a:t>Date</a:t>
            </a:r>
          </a:p>
          <a:p>
            <a:pPr lvl="1" eaLnBrk="1" hangingPunct="1"/>
            <a:r>
              <a:rPr lang="en-US" smtClean="0"/>
              <a:t>The date the check is written</a:t>
            </a:r>
          </a:p>
        </p:txBody>
      </p:sp>
      <p:pic>
        <p:nvPicPr>
          <p:cNvPr id="32772" name="Picture 7" descr="Check - Date"/>
          <p:cNvPicPr>
            <a:picLocks noChangeAspect="1" noChangeArrowheads="1"/>
          </p:cNvPicPr>
          <p:nvPr/>
        </p:nvPicPr>
        <p:blipFill>
          <a:blip r:embed="rId2" cstate="print"/>
          <a:srcRect/>
          <a:stretch>
            <a:fillRect/>
          </a:stretch>
        </p:blipFill>
        <p:spPr bwMode="auto">
          <a:xfrm>
            <a:off x="1447800" y="1600200"/>
            <a:ext cx="6553200"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3795" name="Rectangle 3"/>
          <p:cNvSpPr>
            <a:spLocks noGrp="1" noChangeArrowheads="1"/>
          </p:cNvSpPr>
          <p:nvPr>
            <p:ph type="body" idx="1"/>
          </p:nvPr>
        </p:nvSpPr>
        <p:spPr>
          <a:xfrm>
            <a:off x="1066800" y="4549775"/>
            <a:ext cx="7313613" cy="1393825"/>
          </a:xfrm>
        </p:spPr>
        <p:txBody>
          <a:bodyPr/>
          <a:lstStyle/>
          <a:p>
            <a:pPr eaLnBrk="1" hangingPunct="1"/>
            <a:r>
              <a:rPr lang="en-US" b="1" smtClean="0"/>
              <a:t>Pay to the Order of</a:t>
            </a:r>
          </a:p>
          <a:p>
            <a:pPr lvl="1" eaLnBrk="1" hangingPunct="1"/>
            <a:r>
              <a:rPr lang="en-US" smtClean="0"/>
              <a:t>The name of the person or business to whom the check is being written</a:t>
            </a:r>
          </a:p>
        </p:txBody>
      </p:sp>
      <p:pic>
        <p:nvPicPr>
          <p:cNvPr id="33796" name="Picture 5" descr="payee"/>
          <p:cNvPicPr>
            <a:picLocks noChangeAspect="1" noChangeArrowheads="1"/>
          </p:cNvPicPr>
          <p:nvPr/>
        </p:nvPicPr>
        <p:blipFill>
          <a:blip r:embed="rId2" cstate="print"/>
          <a:srcRect/>
          <a:stretch>
            <a:fillRect/>
          </a:stretch>
        </p:blipFill>
        <p:spPr bwMode="auto">
          <a:xfrm>
            <a:off x="1447800" y="1600200"/>
            <a:ext cx="6532563" cy="280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4819" name="Rectangle 3"/>
          <p:cNvSpPr>
            <a:spLocks noGrp="1" noChangeArrowheads="1"/>
          </p:cNvSpPr>
          <p:nvPr>
            <p:ph type="body" idx="1"/>
          </p:nvPr>
        </p:nvSpPr>
        <p:spPr>
          <a:xfrm>
            <a:off x="1143000" y="4495800"/>
            <a:ext cx="8001000" cy="1600200"/>
          </a:xfrm>
        </p:spPr>
        <p:txBody>
          <a:bodyPr/>
          <a:lstStyle/>
          <a:p>
            <a:pPr eaLnBrk="1" hangingPunct="1">
              <a:lnSpc>
                <a:spcPct val="90000"/>
              </a:lnSpc>
            </a:pPr>
            <a:r>
              <a:rPr lang="en-US" sz="2000" b="1" smtClean="0"/>
              <a:t>Amount of the Check in Numerals</a:t>
            </a:r>
          </a:p>
          <a:p>
            <a:pPr lvl="1" eaLnBrk="1" hangingPunct="1">
              <a:lnSpc>
                <a:spcPct val="90000"/>
              </a:lnSpc>
            </a:pPr>
            <a:r>
              <a:rPr lang="en-US" sz="1800" smtClean="0"/>
              <a:t>The amount of the check written numerically in the box</a:t>
            </a:r>
          </a:p>
          <a:p>
            <a:pPr lvl="1" eaLnBrk="1" hangingPunct="1">
              <a:lnSpc>
                <a:spcPct val="90000"/>
              </a:lnSpc>
            </a:pPr>
            <a:r>
              <a:rPr lang="en-US" sz="1800" smtClean="0"/>
              <a:t>Write the cents smaller and underline</a:t>
            </a:r>
          </a:p>
          <a:p>
            <a:pPr lvl="1" eaLnBrk="1" hangingPunct="1">
              <a:lnSpc>
                <a:spcPct val="90000"/>
              </a:lnSpc>
            </a:pPr>
            <a:r>
              <a:rPr lang="en-US" sz="1800" smtClean="0"/>
              <a:t>Write the numbers directly next the dollar sign to prevent someone else from adding numbers to change the amount</a:t>
            </a:r>
          </a:p>
        </p:txBody>
      </p:sp>
      <p:pic>
        <p:nvPicPr>
          <p:cNvPr id="34820" name="Picture 5" descr="numbers"/>
          <p:cNvPicPr>
            <a:picLocks noChangeAspect="1" noChangeArrowheads="1"/>
          </p:cNvPicPr>
          <p:nvPr/>
        </p:nvPicPr>
        <p:blipFill>
          <a:blip r:embed="rId2" cstate="print"/>
          <a:srcRect/>
          <a:stretch>
            <a:fillRect/>
          </a:stretch>
        </p:blipFill>
        <p:spPr bwMode="auto">
          <a:xfrm>
            <a:off x="1447800" y="1600200"/>
            <a:ext cx="6553200" cy="2808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5843" name="Rectangle 3"/>
          <p:cNvSpPr>
            <a:spLocks noGrp="1" noChangeArrowheads="1"/>
          </p:cNvSpPr>
          <p:nvPr>
            <p:ph type="body" idx="1"/>
          </p:nvPr>
        </p:nvSpPr>
        <p:spPr>
          <a:xfrm>
            <a:off x="838200" y="4495800"/>
            <a:ext cx="8001000" cy="1600200"/>
          </a:xfrm>
        </p:spPr>
        <p:txBody>
          <a:bodyPr/>
          <a:lstStyle/>
          <a:p>
            <a:pPr eaLnBrk="1" hangingPunct="1">
              <a:lnSpc>
                <a:spcPct val="90000"/>
              </a:lnSpc>
            </a:pPr>
            <a:r>
              <a:rPr lang="en-US" sz="2000" b="1" smtClean="0"/>
              <a:t>Amount of the Check in Words</a:t>
            </a:r>
          </a:p>
          <a:p>
            <a:pPr lvl="1" eaLnBrk="1" hangingPunct="1">
              <a:lnSpc>
                <a:spcPct val="90000"/>
              </a:lnSpc>
            </a:pPr>
            <a:r>
              <a:rPr lang="en-US" sz="1800" smtClean="0"/>
              <a:t>The amount of the check written in words on the second line</a:t>
            </a:r>
          </a:p>
          <a:p>
            <a:pPr lvl="1" eaLnBrk="1" hangingPunct="1">
              <a:lnSpc>
                <a:spcPct val="90000"/>
              </a:lnSpc>
            </a:pPr>
            <a:r>
              <a:rPr lang="en-US" sz="1800" smtClean="0"/>
              <a:t>Start at the far left of the line, write the amount in words, followed by ‘and’, and the amount of cents over 100; draw a line from the end of the words to the word ‘dollars’</a:t>
            </a:r>
          </a:p>
        </p:txBody>
      </p:sp>
      <p:pic>
        <p:nvPicPr>
          <p:cNvPr id="35844" name="Picture 5" descr="words"/>
          <p:cNvPicPr>
            <a:picLocks noChangeAspect="1" noChangeArrowheads="1"/>
          </p:cNvPicPr>
          <p:nvPr/>
        </p:nvPicPr>
        <p:blipFill>
          <a:blip r:embed="rId2" cstate="print"/>
          <a:srcRect/>
          <a:stretch>
            <a:fillRect/>
          </a:stretch>
        </p:blipFill>
        <p:spPr bwMode="auto">
          <a:xfrm>
            <a:off x="1447800" y="1524000"/>
            <a:ext cx="6553200"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6867" name="Rectangle 3"/>
          <p:cNvSpPr>
            <a:spLocks noGrp="1" noChangeArrowheads="1"/>
          </p:cNvSpPr>
          <p:nvPr>
            <p:ph type="body" idx="1"/>
          </p:nvPr>
        </p:nvSpPr>
        <p:spPr>
          <a:xfrm>
            <a:off x="914400" y="4495800"/>
            <a:ext cx="8229600" cy="1600200"/>
          </a:xfrm>
        </p:spPr>
        <p:txBody>
          <a:bodyPr/>
          <a:lstStyle/>
          <a:p>
            <a:pPr eaLnBrk="1" hangingPunct="1">
              <a:lnSpc>
                <a:spcPct val="80000"/>
              </a:lnSpc>
            </a:pPr>
            <a:r>
              <a:rPr lang="en-US" sz="2400" b="1" smtClean="0"/>
              <a:t>Memo</a:t>
            </a:r>
          </a:p>
          <a:p>
            <a:pPr lvl="1" eaLnBrk="1" hangingPunct="1">
              <a:lnSpc>
                <a:spcPct val="80000"/>
              </a:lnSpc>
            </a:pPr>
            <a:r>
              <a:rPr lang="en-US" sz="2000" smtClean="0"/>
              <a:t>Space used to identify the reason for writing a check; optional</a:t>
            </a:r>
          </a:p>
          <a:p>
            <a:pPr lvl="1" eaLnBrk="1" hangingPunct="1">
              <a:lnSpc>
                <a:spcPct val="80000"/>
              </a:lnSpc>
            </a:pPr>
            <a:r>
              <a:rPr lang="en-US" sz="2000" smtClean="0"/>
              <a:t>Good place to write information requested by a company when paying a bill, generally the account number</a:t>
            </a:r>
          </a:p>
        </p:txBody>
      </p:sp>
      <p:pic>
        <p:nvPicPr>
          <p:cNvPr id="36868" name="Picture 5" descr="memo"/>
          <p:cNvPicPr>
            <a:picLocks noChangeAspect="1" noChangeArrowheads="1"/>
          </p:cNvPicPr>
          <p:nvPr/>
        </p:nvPicPr>
        <p:blipFill>
          <a:blip r:embed="rId2" cstate="print"/>
          <a:srcRect/>
          <a:stretch>
            <a:fillRect/>
          </a:stretch>
        </p:blipFill>
        <p:spPr bwMode="auto">
          <a:xfrm>
            <a:off x="1524000" y="1524000"/>
            <a:ext cx="6553200"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7891" name="Rectangle 3"/>
          <p:cNvSpPr>
            <a:spLocks noGrp="1" noChangeArrowheads="1"/>
          </p:cNvSpPr>
          <p:nvPr>
            <p:ph type="body" idx="1"/>
          </p:nvPr>
        </p:nvSpPr>
        <p:spPr>
          <a:xfrm>
            <a:off x="914400" y="4495800"/>
            <a:ext cx="8229600" cy="1600200"/>
          </a:xfrm>
        </p:spPr>
        <p:txBody>
          <a:bodyPr/>
          <a:lstStyle/>
          <a:p>
            <a:pPr eaLnBrk="1" hangingPunct="1"/>
            <a:r>
              <a:rPr lang="en-US" b="1" smtClean="0"/>
              <a:t>Signature</a:t>
            </a:r>
          </a:p>
          <a:p>
            <a:pPr lvl="1" eaLnBrk="1" hangingPunct="1"/>
            <a:r>
              <a:rPr lang="en-US" smtClean="0"/>
              <a:t>The account holder’s signature agreeing to the transaction</a:t>
            </a:r>
          </a:p>
        </p:txBody>
      </p:sp>
      <p:pic>
        <p:nvPicPr>
          <p:cNvPr id="37892" name="Picture 5" descr="sign"/>
          <p:cNvPicPr>
            <a:picLocks noChangeAspect="1" noChangeArrowheads="1"/>
          </p:cNvPicPr>
          <p:nvPr/>
        </p:nvPicPr>
        <p:blipFill>
          <a:blip r:embed="rId2" cstate="print"/>
          <a:srcRect/>
          <a:stretch>
            <a:fillRect/>
          </a:stretch>
        </p:blipFill>
        <p:spPr bwMode="auto">
          <a:xfrm>
            <a:off x="1524000" y="1524000"/>
            <a:ext cx="6545263" cy="280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43000" y="304800"/>
            <a:ext cx="7313613" cy="1143000"/>
          </a:xfrm>
        </p:spPr>
        <p:txBody>
          <a:bodyPr/>
          <a:lstStyle/>
          <a:p>
            <a:pPr eaLnBrk="1" hangingPunct="1"/>
            <a:r>
              <a:rPr lang="en-US" smtClean="0"/>
              <a:t>Writing a Check</a:t>
            </a:r>
          </a:p>
        </p:txBody>
      </p:sp>
      <p:sp>
        <p:nvSpPr>
          <p:cNvPr id="38915" name="Rectangle 3"/>
          <p:cNvSpPr>
            <a:spLocks noGrp="1" noChangeArrowheads="1"/>
          </p:cNvSpPr>
          <p:nvPr>
            <p:ph type="body" idx="1"/>
          </p:nvPr>
        </p:nvSpPr>
        <p:spPr>
          <a:xfrm>
            <a:off x="914400" y="4495800"/>
            <a:ext cx="8229600" cy="1600200"/>
          </a:xfrm>
        </p:spPr>
        <p:txBody>
          <a:bodyPr/>
          <a:lstStyle/>
          <a:p>
            <a:pPr eaLnBrk="1" hangingPunct="1">
              <a:lnSpc>
                <a:spcPct val="80000"/>
              </a:lnSpc>
            </a:pPr>
            <a:r>
              <a:rPr lang="en-US" sz="2400" b="1" smtClean="0"/>
              <a:t>Identification Numbers</a:t>
            </a:r>
          </a:p>
          <a:p>
            <a:pPr lvl="1" eaLnBrk="1" hangingPunct="1">
              <a:lnSpc>
                <a:spcPct val="80000"/>
              </a:lnSpc>
            </a:pPr>
            <a:r>
              <a:rPr lang="en-US" sz="2000" smtClean="0"/>
              <a:t>First - routing numbers to identify the account’s financial institution</a:t>
            </a:r>
          </a:p>
          <a:p>
            <a:pPr lvl="1" eaLnBrk="1" hangingPunct="1">
              <a:lnSpc>
                <a:spcPct val="80000"/>
              </a:lnSpc>
            </a:pPr>
            <a:r>
              <a:rPr lang="en-US" sz="2000" smtClean="0"/>
              <a:t>Second - account number</a:t>
            </a:r>
          </a:p>
          <a:p>
            <a:pPr lvl="1" eaLnBrk="1" hangingPunct="1">
              <a:lnSpc>
                <a:spcPct val="80000"/>
              </a:lnSpc>
            </a:pPr>
            <a:r>
              <a:rPr lang="en-US" sz="2000" smtClean="0"/>
              <a:t>Third - check number</a:t>
            </a:r>
          </a:p>
        </p:txBody>
      </p:sp>
      <p:pic>
        <p:nvPicPr>
          <p:cNvPr id="38916" name="Picture 5" descr="id numbers"/>
          <p:cNvPicPr>
            <a:picLocks noChangeAspect="1" noChangeArrowheads="1"/>
          </p:cNvPicPr>
          <p:nvPr/>
        </p:nvPicPr>
        <p:blipFill>
          <a:blip r:embed="rId2" cstate="print"/>
          <a:srcRect/>
          <a:stretch>
            <a:fillRect/>
          </a:stretch>
        </p:blipFill>
        <p:spPr bwMode="auto">
          <a:xfrm>
            <a:off x="1447800" y="1524000"/>
            <a:ext cx="6469063" cy="2773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Worksheet Answers</a:t>
            </a:r>
          </a:p>
        </p:txBody>
      </p:sp>
      <p:pic>
        <p:nvPicPr>
          <p:cNvPr id="39939" name="Picture 30" descr="Worksheet Check Answer 1"/>
          <p:cNvPicPr>
            <a:picLocks noChangeAspect="1" noChangeArrowheads="1"/>
          </p:cNvPicPr>
          <p:nvPr/>
        </p:nvPicPr>
        <p:blipFill>
          <a:blip r:embed="rId2" cstate="print"/>
          <a:srcRect/>
          <a:stretch>
            <a:fillRect/>
          </a:stretch>
        </p:blipFill>
        <p:spPr bwMode="auto">
          <a:xfrm>
            <a:off x="1219200" y="2271713"/>
            <a:ext cx="6953250" cy="2560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762000"/>
            <a:ext cx="7313613" cy="1143000"/>
          </a:xfrm>
        </p:spPr>
        <p:txBody>
          <a:bodyPr/>
          <a:lstStyle/>
          <a:p>
            <a:pPr eaLnBrk="1" hangingPunct="1"/>
            <a:r>
              <a:rPr lang="en-US" smtClean="0"/>
              <a:t>What is a Checking Account?</a:t>
            </a:r>
          </a:p>
        </p:txBody>
      </p:sp>
      <p:sp>
        <p:nvSpPr>
          <p:cNvPr id="5123" name="Rectangle 3"/>
          <p:cNvSpPr>
            <a:spLocks noGrp="1" noChangeArrowheads="1"/>
          </p:cNvSpPr>
          <p:nvPr>
            <p:ph type="body" idx="1"/>
          </p:nvPr>
        </p:nvSpPr>
        <p:spPr/>
        <p:txBody>
          <a:bodyPr/>
          <a:lstStyle/>
          <a:p>
            <a:pPr eaLnBrk="1" hangingPunct="1">
              <a:lnSpc>
                <a:spcPct val="90000"/>
              </a:lnSpc>
            </a:pPr>
            <a:r>
              <a:rPr lang="en-US" smtClean="0"/>
              <a:t>Common financial service used by many consumers</a:t>
            </a:r>
          </a:p>
          <a:p>
            <a:pPr eaLnBrk="1" hangingPunct="1">
              <a:lnSpc>
                <a:spcPct val="90000"/>
              </a:lnSpc>
            </a:pPr>
            <a:r>
              <a:rPr lang="en-US" smtClean="0"/>
              <a:t>Funds are easily accessed</a:t>
            </a:r>
          </a:p>
          <a:p>
            <a:pPr lvl="1" eaLnBrk="1" hangingPunct="1">
              <a:lnSpc>
                <a:spcPct val="90000"/>
              </a:lnSpc>
            </a:pPr>
            <a:r>
              <a:rPr lang="en-US" smtClean="0"/>
              <a:t>Check</a:t>
            </a:r>
          </a:p>
          <a:p>
            <a:pPr lvl="1" eaLnBrk="1" hangingPunct="1">
              <a:lnSpc>
                <a:spcPct val="90000"/>
              </a:lnSpc>
            </a:pPr>
            <a:r>
              <a:rPr lang="en-US" smtClean="0"/>
              <a:t>ATM (automated teller machine)</a:t>
            </a:r>
          </a:p>
          <a:p>
            <a:pPr lvl="1" eaLnBrk="1" hangingPunct="1">
              <a:lnSpc>
                <a:spcPct val="90000"/>
              </a:lnSpc>
            </a:pPr>
            <a:r>
              <a:rPr lang="en-US" smtClean="0"/>
              <a:t>Debit card</a:t>
            </a:r>
          </a:p>
          <a:p>
            <a:pPr lvl="1" eaLnBrk="1" hangingPunct="1">
              <a:lnSpc>
                <a:spcPct val="90000"/>
              </a:lnSpc>
            </a:pPr>
            <a:r>
              <a:rPr lang="en-US" smtClean="0"/>
              <a:t>Telephone</a:t>
            </a:r>
          </a:p>
          <a:p>
            <a:pPr lvl="1" eaLnBrk="1" hangingPunct="1">
              <a:lnSpc>
                <a:spcPct val="90000"/>
              </a:lnSpc>
            </a:pPr>
            <a:r>
              <a:rPr lang="en-US" smtClean="0"/>
              <a:t>Internet</a:t>
            </a:r>
          </a:p>
          <a:p>
            <a:pPr eaLnBrk="1" hangingPunct="1">
              <a:lnSpc>
                <a:spcPct val="90000"/>
              </a:lnSpc>
            </a:pPr>
            <a:r>
              <a:rPr lang="en-US" smtClean="0"/>
              <a:t>Services and fees vary depending upon the financial institution</a:t>
            </a:r>
          </a:p>
        </p:txBody>
      </p:sp>
      <p:pic>
        <p:nvPicPr>
          <p:cNvPr id="5124" name="Picture 4" descr="j0239637"/>
          <p:cNvPicPr>
            <a:picLocks noChangeAspect="1" noChangeArrowheads="1"/>
          </p:cNvPicPr>
          <p:nvPr/>
        </p:nvPicPr>
        <p:blipFill>
          <a:blip r:embed="rId2" cstate="print"/>
          <a:srcRect/>
          <a:stretch>
            <a:fillRect/>
          </a:stretch>
        </p:blipFill>
        <p:spPr bwMode="auto">
          <a:xfrm>
            <a:off x="6705600" y="3048000"/>
            <a:ext cx="1743075" cy="153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Worksheet Answers</a:t>
            </a:r>
          </a:p>
        </p:txBody>
      </p:sp>
      <p:pic>
        <p:nvPicPr>
          <p:cNvPr id="40963" name="Picture 29" descr="Worksheet Check Answer 2"/>
          <p:cNvPicPr>
            <a:picLocks noChangeAspect="1" noChangeArrowheads="1"/>
          </p:cNvPicPr>
          <p:nvPr/>
        </p:nvPicPr>
        <p:blipFill>
          <a:blip r:embed="rId2" cstate="print"/>
          <a:srcRect/>
          <a:stretch>
            <a:fillRect/>
          </a:stretch>
        </p:blipFill>
        <p:spPr bwMode="auto">
          <a:xfrm>
            <a:off x="1219200" y="2252663"/>
            <a:ext cx="6924675" cy="2614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228600"/>
            <a:ext cx="7313613" cy="1143000"/>
          </a:xfrm>
        </p:spPr>
        <p:txBody>
          <a:bodyPr/>
          <a:lstStyle/>
          <a:p>
            <a:pPr eaLnBrk="1" hangingPunct="1"/>
            <a:r>
              <a:rPr lang="en-US" smtClean="0"/>
              <a:t>Check 21</a:t>
            </a:r>
          </a:p>
        </p:txBody>
      </p:sp>
      <p:sp>
        <p:nvSpPr>
          <p:cNvPr id="41987" name="Rectangle 3"/>
          <p:cNvSpPr>
            <a:spLocks noGrp="1" noChangeArrowheads="1"/>
          </p:cNvSpPr>
          <p:nvPr>
            <p:ph type="body" idx="1"/>
          </p:nvPr>
        </p:nvSpPr>
        <p:spPr>
          <a:xfrm>
            <a:off x="1066800" y="1676400"/>
            <a:ext cx="7313613" cy="3963988"/>
          </a:xfrm>
        </p:spPr>
        <p:txBody>
          <a:bodyPr/>
          <a:lstStyle/>
          <a:p>
            <a:pPr eaLnBrk="1" hangingPunct="1"/>
            <a:r>
              <a:rPr lang="en-US" smtClean="0"/>
              <a:t>Check Clearing for the 21</a:t>
            </a:r>
            <a:r>
              <a:rPr lang="en-US" baseline="30000" smtClean="0"/>
              <a:t>st</a:t>
            </a:r>
            <a:r>
              <a:rPr lang="en-US" smtClean="0"/>
              <a:t> Century Act (Check 21)</a:t>
            </a:r>
          </a:p>
          <a:p>
            <a:pPr lvl="1" eaLnBrk="1" hangingPunct="1"/>
            <a:r>
              <a:rPr lang="en-US" smtClean="0"/>
              <a:t>When a check is written, the money is automatically withdrawn from a bank account</a:t>
            </a:r>
          </a:p>
          <a:p>
            <a:pPr lvl="1" eaLnBrk="1" hangingPunct="1"/>
            <a:r>
              <a:rPr lang="en-US" smtClean="0"/>
              <a:t>Makes “bouncing checks” difficult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43000" y="228600"/>
            <a:ext cx="7313613" cy="1143000"/>
          </a:xfrm>
        </p:spPr>
        <p:txBody>
          <a:bodyPr/>
          <a:lstStyle/>
          <a:p>
            <a:pPr eaLnBrk="1" hangingPunct="1"/>
            <a:r>
              <a:rPr lang="en-US" smtClean="0"/>
              <a:t>Debit Card</a:t>
            </a:r>
          </a:p>
        </p:txBody>
      </p:sp>
      <p:sp>
        <p:nvSpPr>
          <p:cNvPr id="43011" name="Rectangle 3"/>
          <p:cNvSpPr>
            <a:spLocks noGrp="1" noChangeArrowheads="1"/>
          </p:cNvSpPr>
          <p:nvPr>
            <p:ph type="body" idx="1"/>
          </p:nvPr>
        </p:nvSpPr>
        <p:spPr>
          <a:xfrm>
            <a:off x="1068388" y="1600200"/>
            <a:ext cx="7466012" cy="4267200"/>
          </a:xfrm>
        </p:spPr>
        <p:txBody>
          <a:bodyPr/>
          <a:lstStyle/>
          <a:p>
            <a:pPr eaLnBrk="1" hangingPunct="1"/>
            <a:r>
              <a:rPr lang="en-US" smtClean="0"/>
              <a:t> </a:t>
            </a:r>
            <a:r>
              <a:rPr lang="en-US" b="1" smtClean="0"/>
              <a:t>Account Number</a:t>
            </a:r>
            <a:r>
              <a:rPr lang="en-US" smtClean="0"/>
              <a:t>—Links all purchases made with the card to a designated bank account</a:t>
            </a:r>
            <a:endParaRPr lang="en-US" b="1" smtClean="0"/>
          </a:p>
          <a:p>
            <a:pPr eaLnBrk="1" hangingPunct="1"/>
            <a:r>
              <a:rPr lang="en-US" b="1" smtClean="0"/>
              <a:t>Expiration Date—</a:t>
            </a:r>
            <a:r>
              <a:rPr lang="en-US" smtClean="0"/>
              <a:t> The debit card is valid and may be used until this date</a:t>
            </a:r>
            <a:endParaRPr lang="en-US" b="1" smtClean="0"/>
          </a:p>
          <a:p>
            <a:pPr eaLnBrk="1" hangingPunct="1"/>
            <a:r>
              <a:rPr lang="en-US" b="1" smtClean="0"/>
              <a:t>Cardholder’s Name— </a:t>
            </a:r>
            <a:r>
              <a:rPr lang="en-US" smtClean="0"/>
              <a:t>The cardholder’s full name is written out and displayed.</a:t>
            </a:r>
            <a:endParaRPr lang="en-US" b="1" smtClean="0"/>
          </a:p>
          <a:p>
            <a:pPr eaLnBrk="1" hangingPunct="1"/>
            <a:r>
              <a:rPr lang="en-US" b="1" smtClean="0"/>
              <a:t>Magnetic Strip— </a:t>
            </a:r>
            <a:r>
              <a:rPr lang="en-US" smtClean="0"/>
              <a:t>When the debit card is swiped, the magnetic strip automatically withdraws funds from the cardholder’s account.</a:t>
            </a:r>
            <a:endParaRPr lang="en-US" b="1"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14400" y="304800"/>
            <a:ext cx="7313613" cy="1143000"/>
          </a:xfrm>
        </p:spPr>
        <p:txBody>
          <a:bodyPr/>
          <a:lstStyle/>
          <a:p>
            <a:pPr eaLnBrk="1" hangingPunct="1"/>
            <a:r>
              <a:rPr lang="en-US" smtClean="0"/>
              <a:t>Debit Card</a:t>
            </a:r>
          </a:p>
        </p:txBody>
      </p:sp>
      <p:sp>
        <p:nvSpPr>
          <p:cNvPr id="44035" name="Rectangle 3"/>
          <p:cNvSpPr>
            <a:spLocks noGrp="1" noChangeArrowheads="1"/>
          </p:cNvSpPr>
          <p:nvPr>
            <p:ph type="body" idx="1"/>
          </p:nvPr>
        </p:nvSpPr>
        <p:spPr>
          <a:xfrm>
            <a:off x="915988" y="1676400"/>
            <a:ext cx="7313612" cy="4267200"/>
          </a:xfrm>
        </p:spPr>
        <p:txBody>
          <a:bodyPr/>
          <a:lstStyle/>
          <a:p>
            <a:pPr eaLnBrk="1" hangingPunct="1"/>
            <a:r>
              <a:rPr lang="en-US" b="1" smtClean="0"/>
              <a:t>Authorized Signature— </a:t>
            </a:r>
            <a:r>
              <a:rPr lang="en-US" smtClean="0"/>
              <a:t>Sign in the signature box on the back of the debit card to authorize payments</a:t>
            </a:r>
          </a:p>
          <a:p>
            <a:pPr lvl="1" eaLnBrk="1" hangingPunct="1"/>
            <a:r>
              <a:rPr lang="en-US" smtClean="0"/>
              <a:t>Should also write, “See ID” in the signature box</a:t>
            </a:r>
          </a:p>
          <a:p>
            <a:pPr lvl="1" eaLnBrk="1" hangingPunct="1"/>
            <a:r>
              <a:rPr lang="en-US" smtClean="0"/>
              <a:t>Ensures the person using the card is authorized to do so</a:t>
            </a:r>
            <a:endParaRPr lang="en-US" b="1" smtClean="0"/>
          </a:p>
          <a:p>
            <a:pPr eaLnBrk="1" hangingPunct="1"/>
            <a:r>
              <a:rPr lang="en-US" b="1" smtClean="0"/>
              <a:t>Verification Number—</a:t>
            </a:r>
            <a:r>
              <a:rPr lang="en-US" smtClean="0"/>
              <a:t>This three digit code is located on the back of the card in the signature area</a:t>
            </a:r>
          </a:p>
          <a:p>
            <a:pPr lvl="1" eaLnBrk="1" hangingPunct="1"/>
            <a:r>
              <a:rPr lang="en-US" smtClean="0"/>
              <a:t>Help ensure the card is in the cardholder’s possession when making purchases </a:t>
            </a:r>
          </a:p>
          <a:p>
            <a:pPr lvl="1" eaLnBrk="1" hangingPunct="1"/>
            <a:r>
              <a:rPr lang="en-US" smtClean="0"/>
              <a:t>Prevents unauthorized use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43000" y="228600"/>
            <a:ext cx="7313613" cy="1143000"/>
          </a:xfrm>
        </p:spPr>
        <p:txBody>
          <a:bodyPr/>
          <a:lstStyle/>
          <a:p>
            <a:pPr eaLnBrk="1" hangingPunct="1"/>
            <a:r>
              <a:rPr lang="en-US" sz="3600" smtClean="0"/>
              <a:t>Checking Account Register</a:t>
            </a:r>
          </a:p>
        </p:txBody>
      </p:sp>
      <p:sp>
        <p:nvSpPr>
          <p:cNvPr id="45059" name="Rectangle 3"/>
          <p:cNvSpPr>
            <a:spLocks noGrp="1" noChangeArrowheads="1"/>
          </p:cNvSpPr>
          <p:nvPr>
            <p:ph type="body" idx="1"/>
          </p:nvPr>
        </p:nvSpPr>
        <p:spPr>
          <a:xfrm>
            <a:off x="1066800" y="1676400"/>
            <a:ext cx="7313613" cy="3963988"/>
          </a:xfrm>
        </p:spPr>
        <p:txBody>
          <a:bodyPr/>
          <a:lstStyle/>
          <a:p>
            <a:pPr eaLnBrk="1" hangingPunct="1"/>
            <a:r>
              <a:rPr lang="en-US" sz="3000" smtClean="0"/>
              <a:t>Place to record all monetary transactions for a checking account</a:t>
            </a:r>
          </a:p>
          <a:p>
            <a:pPr lvl="2" eaLnBrk="1" hangingPunct="1"/>
            <a:r>
              <a:rPr lang="en-US" sz="2400" smtClean="0"/>
              <a:t>Deposits, checks, ATM use, debit card purchases, additional bank fees</a:t>
            </a:r>
          </a:p>
          <a:p>
            <a:pPr eaLnBrk="1" hangingPunct="1"/>
            <a:r>
              <a:rPr lang="en-US" sz="3000" smtClean="0"/>
              <a:t>Used to keep a running balance of the account</a:t>
            </a:r>
          </a:p>
          <a:p>
            <a:pPr eaLnBrk="1" hangingPunct="1"/>
            <a:r>
              <a:rPr lang="en-US" sz="3000" smtClean="0"/>
              <a:t>Remember  </a:t>
            </a:r>
          </a:p>
          <a:p>
            <a:pPr lvl="1" eaLnBrk="1" hangingPunct="1"/>
            <a:r>
              <a:rPr lang="en-US" smtClean="0"/>
              <a:t>Record every transaction!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46083" name="Rectangle 3"/>
          <p:cNvSpPr>
            <a:spLocks noGrp="1" noChangeArrowheads="1"/>
          </p:cNvSpPr>
          <p:nvPr>
            <p:ph type="body" idx="1"/>
          </p:nvPr>
        </p:nvSpPr>
        <p:spPr>
          <a:xfrm>
            <a:off x="1066800" y="4549775"/>
            <a:ext cx="7313613" cy="1393825"/>
          </a:xfrm>
        </p:spPr>
        <p:txBody>
          <a:bodyPr/>
          <a:lstStyle/>
          <a:p>
            <a:pPr eaLnBrk="1" hangingPunct="1"/>
            <a:r>
              <a:rPr lang="en-US" b="1" smtClean="0"/>
              <a:t>Date</a:t>
            </a:r>
          </a:p>
          <a:p>
            <a:pPr lvl="1" eaLnBrk="1" hangingPunct="1"/>
            <a:r>
              <a:rPr lang="en-US" smtClean="0"/>
              <a:t>The date the check was written or transaction was made</a:t>
            </a:r>
          </a:p>
        </p:txBody>
      </p:sp>
      <p:pic>
        <p:nvPicPr>
          <p:cNvPr id="46084" name="Picture 6" descr="date"/>
          <p:cNvPicPr>
            <a:picLocks noChangeAspect="1" noChangeArrowheads="1"/>
          </p:cNvPicPr>
          <p:nvPr/>
        </p:nvPicPr>
        <p:blipFill>
          <a:blip r:embed="rId2" cstate="print"/>
          <a:srcRect/>
          <a:stretch>
            <a:fillRect/>
          </a:stretch>
        </p:blipFill>
        <p:spPr bwMode="auto">
          <a:xfrm>
            <a:off x="1295400" y="1709738"/>
            <a:ext cx="7061200" cy="2671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47107" name="Rectangle 3"/>
          <p:cNvSpPr>
            <a:spLocks noGrp="1" noChangeArrowheads="1"/>
          </p:cNvSpPr>
          <p:nvPr>
            <p:ph type="body" idx="1"/>
          </p:nvPr>
        </p:nvSpPr>
        <p:spPr>
          <a:xfrm>
            <a:off x="1370013" y="4495800"/>
            <a:ext cx="7773987" cy="1446213"/>
          </a:xfrm>
        </p:spPr>
        <p:txBody>
          <a:bodyPr/>
          <a:lstStyle/>
          <a:p>
            <a:pPr eaLnBrk="1" hangingPunct="1"/>
            <a:r>
              <a:rPr lang="en-US" b="1" smtClean="0"/>
              <a:t>Number</a:t>
            </a:r>
          </a:p>
          <a:p>
            <a:pPr lvl="1" eaLnBrk="1" hangingPunct="1"/>
            <a:r>
              <a:rPr lang="en-US" smtClean="0"/>
              <a:t>The number of the written check; if a debit card or ATM was used, write DC or ATM</a:t>
            </a:r>
          </a:p>
        </p:txBody>
      </p:sp>
      <p:pic>
        <p:nvPicPr>
          <p:cNvPr id="47108" name="Picture 7" descr="number"/>
          <p:cNvPicPr>
            <a:picLocks noChangeAspect="1" noChangeArrowheads="1"/>
          </p:cNvPicPr>
          <p:nvPr/>
        </p:nvPicPr>
        <p:blipFill>
          <a:blip r:embed="rId2" cstate="print"/>
          <a:srcRect/>
          <a:stretch>
            <a:fillRect/>
          </a:stretch>
        </p:blipFill>
        <p:spPr bwMode="auto">
          <a:xfrm>
            <a:off x="1295400" y="1714500"/>
            <a:ext cx="7086600" cy="268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48131" name="Rectangle 3"/>
          <p:cNvSpPr>
            <a:spLocks noGrp="1" noChangeArrowheads="1"/>
          </p:cNvSpPr>
          <p:nvPr>
            <p:ph type="body" idx="1"/>
          </p:nvPr>
        </p:nvSpPr>
        <p:spPr>
          <a:xfrm>
            <a:off x="990600" y="4495800"/>
            <a:ext cx="7773988" cy="1446213"/>
          </a:xfrm>
        </p:spPr>
        <p:txBody>
          <a:bodyPr/>
          <a:lstStyle/>
          <a:p>
            <a:pPr eaLnBrk="1" hangingPunct="1">
              <a:lnSpc>
                <a:spcPct val="90000"/>
              </a:lnSpc>
            </a:pPr>
            <a:r>
              <a:rPr lang="en-US" sz="2400" b="1" smtClean="0"/>
              <a:t>Description of Transaction</a:t>
            </a:r>
          </a:p>
          <a:p>
            <a:pPr lvl="1" eaLnBrk="1" hangingPunct="1">
              <a:lnSpc>
                <a:spcPct val="90000"/>
              </a:lnSpc>
            </a:pPr>
            <a:r>
              <a:rPr lang="en-US" sz="2000" smtClean="0"/>
              <a:t>The person/business the check was written to or where the debit card was used</a:t>
            </a:r>
          </a:p>
          <a:p>
            <a:pPr lvl="1" eaLnBrk="1" hangingPunct="1">
              <a:lnSpc>
                <a:spcPct val="90000"/>
              </a:lnSpc>
            </a:pPr>
            <a:r>
              <a:rPr lang="en-US" sz="2000" smtClean="0"/>
              <a:t>Gray line can be used to write the memo</a:t>
            </a:r>
          </a:p>
        </p:txBody>
      </p:sp>
      <p:pic>
        <p:nvPicPr>
          <p:cNvPr id="48132" name="Picture 5" descr="desc of trans"/>
          <p:cNvPicPr>
            <a:picLocks noChangeAspect="1" noChangeArrowheads="1"/>
          </p:cNvPicPr>
          <p:nvPr/>
        </p:nvPicPr>
        <p:blipFill>
          <a:blip r:embed="rId2" cstate="print"/>
          <a:srcRect/>
          <a:stretch>
            <a:fillRect/>
          </a:stretch>
        </p:blipFill>
        <p:spPr bwMode="auto">
          <a:xfrm>
            <a:off x="1295400" y="1725613"/>
            <a:ext cx="7086600" cy="268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49155" name="Rectangle 3"/>
          <p:cNvSpPr>
            <a:spLocks noGrp="1" noChangeArrowheads="1"/>
          </p:cNvSpPr>
          <p:nvPr>
            <p:ph type="body" idx="1"/>
          </p:nvPr>
        </p:nvSpPr>
        <p:spPr>
          <a:xfrm>
            <a:off x="1370013" y="4495800"/>
            <a:ext cx="7773987" cy="1446213"/>
          </a:xfrm>
        </p:spPr>
        <p:txBody>
          <a:bodyPr/>
          <a:lstStyle/>
          <a:p>
            <a:pPr eaLnBrk="1" hangingPunct="1"/>
            <a:r>
              <a:rPr lang="en-US" b="1" smtClean="0"/>
              <a:t>Payment/Debit(-)</a:t>
            </a:r>
          </a:p>
          <a:p>
            <a:pPr lvl="1" eaLnBrk="1" hangingPunct="1"/>
            <a:r>
              <a:rPr lang="en-US" smtClean="0"/>
              <a:t>Amount of the transaction</a:t>
            </a:r>
          </a:p>
          <a:p>
            <a:pPr lvl="1" eaLnBrk="1" hangingPunct="1"/>
            <a:r>
              <a:rPr lang="en-US" smtClean="0"/>
              <a:t>Deducted from the balance</a:t>
            </a:r>
          </a:p>
        </p:txBody>
      </p:sp>
      <p:pic>
        <p:nvPicPr>
          <p:cNvPr id="49156" name="Picture 5" descr="payment"/>
          <p:cNvPicPr>
            <a:picLocks noChangeAspect="1" noChangeArrowheads="1"/>
          </p:cNvPicPr>
          <p:nvPr/>
        </p:nvPicPr>
        <p:blipFill>
          <a:blip r:embed="rId2" cstate="print"/>
          <a:srcRect/>
          <a:stretch>
            <a:fillRect/>
          </a:stretch>
        </p:blipFill>
        <p:spPr bwMode="auto">
          <a:xfrm>
            <a:off x="1295400" y="1676400"/>
            <a:ext cx="7086600" cy="268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50179" name="Rectangle 3"/>
          <p:cNvSpPr>
            <a:spLocks noGrp="1" noChangeArrowheads="1"/>
          </p:cNvSpPr>
          <p:nvPr>
            <p:ph type="body" idx="1"/>
          </p:nvPr>
        </p:nvSpPr>
        <p:spPr>
          <a:xfrm>
            <a:off x="1370013" y="4495800"/>
            <a:ext cx="7773987" cy="1446213"/>
          </a:xfrm>
        </p:spPr>
        <p:txBody>
          <a:bodyPr/>
          <a:lstStyle/>
          <a:p>
            <a:pPr eaLnBrk="1" hangingPunct="1"/>
            <a:r>
              <a:rPr lang="en-US" b="1" smtClean="0"/>
              <a:t>Deposit/Credit(+)</a:t>
            </a:r>
          </a:p>
          <a:p>
            <a:pPr lvl="1" eaLnBrk="1" hangingPunct="1"/>
            <a:r>
              <a:rPr lang="en-US" smtClean="0"/>
              <a:t>Amount of the transaction</a:t>
            </a:r>
          </a:p>
          <a:p>
            <a:pPr lvl="1" eaLnBrk="1" hangingPunct="1"/>
            <a:r>
              <a:rPr lang="en-US" smtClean="0"/>
              <a:t>Added to the balance</a:t>
            </a:r>
          </a:p>
        </p:txBody>
      </p:sp>
      <p:pic>
        <p:nvPicPr>
          <p:cNvPr id="50180" name="Picture 5" descr="dep"/>
          <p:cNvPicPr>
            <a:picLocks noChangeAspect="1" noChangeArrowheads="1"/>
          </p:cNvPicPr>
          <p:nvPr/>
        </p:nvPicPr>
        <p:blipFill>
          <a:blip r:embed="rId2" cstate="print"/>
          <a:srcRect/>
          <a:stretch>
            <a:fillRect/>
          </a:stretch>
        </p:blipFill>
        <p:spPr bwMode="auto">
          <a:xfrm>
            <a:off x="1295400" y="1676400"/>
            <a:ext cx="7086600" cy="268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smtClean="0"/>
              <a:t>Why Do People Use Checking Accounts?</a:t>
            </a:r>
          </a:p>
        </p:txBody>
      </p:sp>
      <p:sp>
        <p:nvSpPr>
          <p:cNvPr id="6147" name="Rectangle 3"/>
          <p:cNvSpPr>
            <a:spLocks noGrp="1" noChangeArrowheads="1"/>
          </p:cNvSpPr>
          <p:nvPr>
            <p:ph type="body" idx="1"/>
          </p:nvPr>
        </p:nvSpPr>
        <p:spPr>
          <a:xfrm>
            <a:off x="1370013" y="2057400"/>
            <a:ext cx="7392987" cy="4114800"/>
          </a:xfrm>
        </p:spPr>
        <p:txBody>
          <a:bodyPr/>
          <a:lstStyle/>
          <a:p>
            <a:pPr eaLnBrk="1" hangingPunct="1"/>
            <a:r>
              <a:rPr lang="en-US" smtClean="0"/>
              <a:t>Reduces the need to carry large amounts of cash</a:t>
            </a:r>
          </a:p>
          <a:p>
            <a:pPr eaLnBrk="1" hangingPunct="1"/>
            <a:r>
              <a:rPr lang="en-US" smtClean="0"/>
              <a:t>Convenience – useful for paying bills</a:t>
            </a:r>
          </a:p>
          <a:p>
            <a:pPr eaLnBrk="1" hangingPunct="1"/>
            <a:r>
              <a:rPr lang="en-US" smtClean="0"/>
              <a:t>Spending Plan Tool</a:t>
            </a:r>
          </a:p>
          <a:p>
            <a:pPr lvl="1" eaLnBrk="1" hangingPunct="1"/>
            <a:r>
              <a:rPr lang="en-US" smtClean="0"/>
              <a:t>Keeps a record of where money is spent</a:t>
            </a:r>
          </a:p>
          <a:p>
            <a:pPr eaLnBrk="1" hangingPunct="1"/>
            <a:r>
              <a:rPr lang="en-US" smtClean="0"/>
              <a:t>Safety – using checks is safer than carrying cash</a:t>
            </a:r>
          </a:p>
          <a:p>
            <a:pPr lvl="1" eaLnBrk="1" hangingPunct="1">
              <a:buFont typeface="Wingdings" pitchFamily="2" charset="2"/>
              <a:buNone/>
            </a:pPr>
            <a:endParaRPr lang="en-US" smtClean="0"/>
          </a:p>
        </p:txBody>
      </p:sp>
      <p:pic>
        <p:nvPicPr>
          <p:cNvPr id="6148" name="Picture 4" descr="lrxon3ql[1]"/>
          <p:cNvPicPr>
            <a:picLocks noChangeAspect="1" noChangeArrowheads="1"/>
          </p:cNvPicPr>
          <p:nvPr/>
        </p:nvPicPr>
        <p:blipFill>
          <a:blip r:embed="rId2" cstate="print"/>
          <a:srcRect/>
          <a:stretch>
            <a:fillRect/>
          </a:stretch>
        </p:blipFill>
        <p:spPr bwMode="auto">
          <a:xfrm>
            <a:off x="7315200" y="4654550"/>
            <a:ext cx="1219200" cy="121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51203" name="Rectangle 3"/>
          <p:cNvSpPr>
            <a:spLocks noGrp="1" noChangeArrowheads="1"/>
          </p:cNvSpPr>
          <p:nvPr>
            <p:ph type="body" idx="1"/>
          </p:nvPr>
        </p:nvSpPr>
        <p:spPr>
          <a:xfrm>
            <a:off x="1219200" y="4495800"/>
            <a:ext cx="7773988" cy="1446213"/>
          </a:xfrm>
        </p:spPr>
        <p:txBody>
          <a:bodyPr/>
          <a:lstStyle/>
          <a:p>
            <a:pPr eaLnBrk="1" hangingPunct="1"/>
            <a:r>
              <a:rPr lang="en-US" sz="2400" b="1" smtClean="0">
                <a:latin typeface="Baskerville Old Face" pitchFamily="18" charset="0"/>
              </a:rPr>
              <a:t>√ </a:t>
            </a:r>
            <a:r>
              <a:rPr lang="en-US" sz="2400" b="1" smtClean="0"/>
              <a:t>T</a:t>
            </a:r>
          </a:p>
          <a:p>
            <a:pPr lvl="1" eaLnBrk="1" hangingPunct="1"/>
            <a:r>
              <a:rPr lang="en-US" sz="2000" smtClean="0"/>
              <a:t>A box used to track whether the check has cleared on the monthly bank statement when reconciling at the end of each month</a:t>
            </a:r>
          </a:p>
        </p:txBody>
      </p:sp>
      <p:pic>
        <p:nvPicPr>
          <p:cNvPr id="51204" name="Picture 5" descr="T"/>
          <p:cNvPicPr>
            <a:picLocks noChangeAspect="1" noChangeArrowheads="1"/>
          </p:cNvPicPr>
          <p:nvPr/>
        </p:nvPicPr>
        <p:blipFill>
          <a:blip r:embed="rId2" cstate="print"/>
          <a:srcRect/>
          <a:stretch>
            <a:fillRect/>
          </a:stretch>
        </p:blipFill>
        <p:spPr bwMode="auto">
          <a:xfrm>
            <a:off x="1295400" y="1676400"/>
            <a:ext cx="7086600" cy="2681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52227" name="Rectangle 3"/>
          <p:cNvSpPr>
            <a:spLocks noGrp="1" noChangeArrowheads="1"/>
          </p:cNvSpPr>
          <p:nvPr>
            <p:ph type="body" idx="1"/>
          </p:nvPr>
        </p:nvSpPr>
        <p:spPr>
          <a:xfrm>
            <a:off x="1370013" y="4495800"/>
            <a:ext cx="7773987" cy="1446213"/>
          </a:xfrm>
        </p:spPr>
        <p:txBody>
          <a:bodyPr/>
          <a:lstStyle/>
          <a:p>
            <a:pPr eaLnBrk="1" hangingPunct="1"/>
            <a:r>
              <a:rPr lang="en-US" b="1" smtClean="0"/>
              <a:t>Fee (if any)</a:t>
            </a:r>
          </a:p>
          <a:p>
            <a:pPr lvl="1" eaLnBrk="1" hangingPunct="1"/>
            <a:r>
              <a:rPr lang="en-US" smtClean="0"/>
              <a:t>Any extra fees charged to the account</a:t>
            </a:r>
          </a:p>
          <a:p>
            <a:pPr lvl="1" eaLnBrk="1" hangingPunct="1"/>
            <a:r>
              <a:rPr lang="en-US" smtClean="0"/>
              <a:t>Listed on the bank statement</a:t>
            </a:r>
          </a:p>
        </p:txBody>
      </p:sp>
      <p:pic>
        <p:nvPicPr>
          <p:cNvPr id="52228" name="Picture 5" descr="fee"/>
          <p:cNvPicPr>
            <a:picLocks noChangeAspect="1" noChangeArrowheads="1"/>
          </p:cNvPicPr>
          <p:nvPr/>
        </p:nvPicPr>
        <p:blipFill>
          <a:blip r:embed="rId2" cstate="print"/>
          <a:srcRect/>
          <a:stretch>
            <a:fillRect/>
          </a:stretch>
        </p:blipFill>
        <p:spPr bwMode="auto">
          <a:xfrm>
            <a:off x="1295400" y="1676400"/>
            <a:ext cx="7086600" cy="268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3000" y="304800"/>
            <a:ext cx="7313613" cy="1143000"/>
          </a:xfrm>
        </p:spPr>
        <p:txBody>
          <a:bodyPr/>
          <a:lstStyle/>
          <a:p>
            <a:pPr eaLnBrk="1" hangingPunct="1"/>
            <a:r>
              <a:rPr lang="en-US" smtClean="0"/>
              <a:t>Check Register</a:t>
            </a:r>
          </a:p>
        </p:txBody>
      </p:sp>
      <p:sp>
        <p:nvSpPr>
          <p:cNvPr id="53251" name="Rectangle 3"/>
          <p:cNvSpPr>
            <a:spLocks noGrp="1" noChangeArrowheads="1"/>
          </p:cNvSpPr>
          <p:nvPr>
            <p:ph type="body" idx="1"/>
          </p:nvPr>
        </p:nvSpPr>
        <p:spPr>
          <a:xfrm>
            <a:off x="1370013" y="4495800"/>
            <a:ext cx="7773987" cy="1446213"/>
          </a:xfrm>
        </p:spPr>
        <p:txBody>
          <a:bodyPr/>
          <a:lstStyle/>
          <a:p>
            <a:pPr eaLnBrk="1" hangingPunct="1">
              <a:lnSpc>
                <a:spcPct val="90000"/>
              </a:lnSpc>
            </a:pPr>
            <a:r>
              <a:rPr lang="en-US" sz="2400" b="1" smtClean="0"/>
              <a:t>Balance</a:t>
            </a:r>
          </a:p>
          <a:p>
            <a:pPr lvl="1" eaLnBrk="1" hangingPunct="1">
              <a:lnSpc>
                <a:spcPct val="90000"/>
              </a:lnSpc>
            </a:pPr>
            <a:r>
              <a:rPr lang="en-US" sz="2000" smtClean="0"/>
              <a:t>The running total of the checking account</a:t>
            </a:r>
          </a:p>
          <a:p>
            <a:pPr lvl="1" eaLnBrk="1" hangingPunct="1">
              <a:lnSpc>
                <a:spcPct val="90000"/>
              </a:lnSpc>
            </a:pPr>
            <a:r>
              <a:rPr lang="en-US" sz="2000" smtClean="0"/>
              <a:t>Calculated by adding or subtracting each transaction</a:t>
            </a:r>
          </a:p>
          <a:p>
            <a:pPr lvl="1" eaLnBrk="1" hangingPunct="1">
              <a:lnSpc>
                <a:spcPct val="90000"/>
              </a:lnSpc>
            </a:pPr>
            <a:r>
              <a:rPr lang="en-US" sz="2000" smtClean="0"/>
              <a:t>Keep this updated</a:t>
            </a:r>
          </a:p>
        </p:txBody>
      </p:sp>
      <p:pic>
        <p:nvPicPr>
          <p:cNvPr id="53252" name="Picture 9" descr="Register - Balance"/>
          <p:cNvPicPr>
            <a:picLocks noChangeAspect="1" noChangeArrowheads="1"/>
          </p:cNvPicPr>
          <p:nvPr/>
        </p:nvPicPr>
        <p:blipFill>
          <a:blip r:embed="rId2" cstate="print"/>
          <a:srcRect/>
          <a:stretch>
            <a:fillRect/>
          </a:stretch>
        </p:blipFill>
        <p:spPr bwMode="auto">
          <a:xfrm>
            <a:off x="1295400" y="1743075"/>
            <a:ext cx="6934200" cy="245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68388" y="304800"/>
            <a:ext cx="7313612" cy="1143000"/>
          </a:xfrm>
        </p:spPr>
        <p:txBody>
          <a:bodyPr/>
          <a:lstStyle/>
          <a:p>
            <a:pPr eaLnBrk="1" hangingPunct="1"/>
            <a:r>
              <a:rPr lang="en-US" smtClean="0"/>
              <a:t>Monthly Bank Statement</a:t>
            </a:r>
          </a:p>
        </p:txBody>
      </p:sp>
      <p:sp>
        <p:nvSpPr>
          <p:cNvPr id="54275" name="Rectangle 3"/>
          <p:cNvSpPr>
            <a:spLocks noGrp="1" noChangeArrowheads="1"/>
          </p:cNvSpPr>
          <p:nvPr>
            <p:ph type="body" idx="1"/>
          </p:nvPr>
        </p:nvSpPr>
        <p:spPr>
          <a:xfrm>
            <a:off x="914400" y="1600200"/>
            <a:ext cx="7848600" cy="4495800"/>
          </a:xfrm>
        </p:spPr>
        <p:txBody>
          <a:bodyPr/>
          <a:lstStyle/>
          <a:p>
            <a:pPr eaLnBrk="1" hangingPunct="1">
              <a:lnSpc>
                <a:spcPct val="90000"/>
              </a:lnSpc>
            </a:pPr>
            <a:r>
              <a:rPr lang="en-US" smtClean="0"/>
              <a:t>Lists each monetary transaction and the current account balance for a specified time period</a:t>
            </a:r>
          </a:p>
          <a:p>
            <a:pPr eaLnBrk="1" hangingPunct="1">
              <a:lnSpc>
                <a:spcPct val="90000"/>
              </a:lnSpc>
            </a:pPr>
            <a:r>
              <a:rPr lang="en-US" smtClean="0"/>
              <a:t>Includes:</a:t>
            </a:r>
          </a:p>
          <a:p>
            <a:pPr lvl="1" eaLnBrk="1" hangingPunct="1">
              <a:lnSpc>
                <a:spcPct val="90000"/>
              </a:lnSpc>
            </a:pPr>
            <a:r>
              <a:rPr lang="en-US" smtClean="0"/>
              <a:t>Dates</a:t>
            </a:r>
          </a:p>
          <a:p>
            <a:pPr lvl="1" eaLnBrk="1" hangingPunct="1">
              <a:lnSpc>
                <a:spcPct val="90000"/>
              </a:lnSpc>
            </a:pPr>
            <a:r>
              <a:rPr lang="en-US" smtClean="0"/>
              <a:t>Identification for each transaction (number or type, date, amount)</a:t>
            </a:r>
          </a:p>
          <a:p>
            <a:pPr lvl="1" eaLnBrk="1" hangingPunct="1">
              <a:lnSpc>
                <a:spcPct val="90000"/>
              </a:lnSpc>
            </a:pPr>
            <a:r>
              <a:rPr lang="en-US" smtClean="0"/>
              <a:t>Transaction amounts for withdrawals and/or deposits</a:t>
            </a:r>
          </a:p>
          <a:p>
            <a:pPr lvl="1" eaLnBrk="1" hangingPunct="1">
              <a:lnSpc>
                <a:spcPct val="90000"/>
              </a:lnSpc>
            </a:pPr>
            <a:r>
              <a:rPr lang="en-US" smtClean="0"/>
              <a:t>Interest earned (if applicable)</a:t>
            </a:r>
          </a:p>
          <a:p>
            <a:pPr lvl="1" eaLnBrk="1" hangingPunct="1">
              <a:lnSpc>
                <a:spcPct val="90000"/>
              </a:lnSpc>
            </a:pPr>
            <a:r>
              <a:rPr lang="en-US" smtClean="0"/>
              <a:t>Fees or charges (if applicable)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43000" y="381000"/>
            <a:ext cx="7313613" cy="1143000"/>
          </a:xfrm>
        </p:spPr>
        <p:txBody>
          <a:bodyPr/>
          <a:lstStyle/>
          <a:p>
            <a:pPr eaLnBrk="1" hangingPunct="1"/>
            <a:r>
              <a:rPr lang="en-US" smtClean="0"/>
              <a:t>Monthly Bank Statement</a:t>
            </a:r>
          </a:p>
        </p:txBody>
      </p:sp>
      <p:sp>
        <p:nvSpPr>
          <p:cNvPr id="55299" name="Rectangle 3"/>
          <p:cNvSpPr>
            <a:spLocks noGrp="1" noChangeArrowheads="1"/>
          </p:cNvSpPr>
          <p:nvPr>
            <p:ph type="body" idx="1"/>
          </p:nvPr>
        </p:nvSpPr>
        <p:spPr/>
        <p:txBody>
          <a:bodyPr/>
          <a:lstStyle/>
          <a:p>
            <a:pPr eaLnBrk="1" hangingPunct="1"/>
            <a:r>
              <a:rPr lang="en-US" smtClean="0"/>
              <a:t>Lists each transaction and current account balance</a:t>
            </a:r>
          </a:p>
          <a:p>
            <a:pPr lvl="1" eaLnBrk="1" hangingPunct="1"/>
            <a:r>
              <a:rPr lang="en-US" smtClean="0"/>
              <a:t>Deposits</a:t>
            </a:r>
          </a:p>
          <a:p>
            <a:pPr lvl="1" eaLnBrk="1" hangingPunct="1"/>
            <a:r>
              <a:rPr lang="en-US" smtClean="0"/>
              <a:t>Checks</a:t>
            </a:r>
          </a:p>
          <a:p>
            <a:pPr lvl="1" eaLnBrk="1" hangingPunct="1"/>
            <a:r>
              <a:rPr lang="en-US" smtClean="0"/>
              <a:t>Debit Card transactions</a:t>
            </a:r>
          </a:p>
          <a:p>
            <a:pPr lvl="1" eaLnBrk="1" hangingPunct="1"/>
            <a:r>
              <a:rPr lang="en-US" smtClean="0"/>
              <a:t>ATM transactions</a:t>
            </a:r>
          </a:p>
          <a:p>
            <a:pPr lvl="1" eaLnBrk="1" hangingPunct="1"/>
            <a:r>
              <a:rPr lang="en-US" smtClean="0"/>
              <a:t>Additional fees</a:t>
            </a:r>
          </a:p>
          <a:p>
            <a:pPr lvl="1" eaLnBrk="1" hangingPunct="1">
              <a:buFont typeface="Wingdings" pitchFamily="2" charset="2"/>
              <a:buNone/>
            </a:pPr>
            <a:endParaRPr lang="en-US" smtClean="0"/>
          </a:p>
          <a:p>
            <a:pPr lvl="1" eaLnBrk="1" hangingPunct="1"/>
            <a:endParaRPr lang="en-US" smtClean="0"/>
          </a:p>
        </p:txBody>
      </p:sp>
      <p:pic>
        <p:nvPicPr>
          <p:cNvPr id="55300" name="Picture 6" descr="mtbnituf[1]"/>
          <p:cNvPicPr>
            <a:picLocks noChangeAspect="1" noChangeArrowheads="1"/>
          </p:cNvPicPr>
          <p:nvPr/>
        </p:nvPicPr>
        <p:blipFill>
          <a:blip r:embed="rId2" cstate="print"/>
          <a:srcRect/>
          <a:stretch>
            <a:fillRect/>
          </a:stretch>
        </p:blipFill>
        <p:spPr bwMode="auto">
          <a:xfrm>
            <a:off x="6477000" y="3973513"/>
            <a:ext cx="2103438" cy="1970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143000" y="762000"/>
            <a:ext cx="7313613" cy="1143000"/>
          </a:xfrm>
        </p:spPr>
        <p:txBody>
          <a:bodyPr/>
          <a:lstStyle/>
          <a:p>
            <a:pPr eaLnBrk="1" hangingPunct="1"/>
            <a:r>
              <a:rPr lang="en-US" smtClean="0"/>
              <a:t>Reconciling a Checking Account </a:t>
            </a:r>
          </a:p>
        </p:txBody>
      </p:sp>
      <p:sp>
        <p:nvSpPr>
          <p:cNvPr id="56323" name="Rectangle 3"/>
          <p:cNvSpPr>
            <a:spLocks noGrp="1" noChangeArrowheads="1"/>
          </p:cNvSpPr>
          <p:nvPr>
            <p:ph type="body" idx="1"/>
          </p:nvPr>
        </p:nvSpPr>
        <p:spPr>
          <a:xfrm>
            <a:off x="990600" y="2055813"/>
            <a:ext cx="7313613" cy="3963987"/>
          </a:xfrm>
        </p:spPr>
        <p:txBody>
          <a:bodyPr/>
          <a:lstStyle/>
          <a:p>
            <a:pPr eaLnBrk="1" hangingPunct="1"/>
            <a:r>
              <a:rPr lang="en-US" b="1" smtClean="0"/>
              <a:t>Reconcile</a:t>
            </a:r>
          </a:p>
          <a:p>
            <a:pPr lvl="1" eaLnBrk="1" hangingPunct="1"/>
            <a:r>
              <a:rPr lang="en-US" smtClean="0"/>
              <a:t>Balance the checkbook register each month to the balance shown on the statement</a:t>
            </a:r>
          </a:p>
          <a:p>
            <a:pPr eaLnBrk="1" hangingPunct="1"/>
            <a:r>
              <a:rPr lang="en-US" smtClean="0"/>
              <a:t>Do this every month to ensure the correct balance in the checkbook</a:t>
            </a:r>
          </a:p>
          <a:p>
            <a:pPr lvl="1" eaLnBrk="1" hangingPunct="1"/>
            <a:r>
              <a:rPr lang="en-US" smtClean="0"/>
              <a:t>Knowing the correct balance can help to avoid bouncing checks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43000" y="228600"/>
            <a:ext cx="7313613" cy="1143000"/>
          </a:xfrm>
        </p:spPr>
        <p:txBody>
          <a:bodyPr/>
          <a:lstStyle/>
          <a:p>
            <a:pPr eaLnBrk="1" hangingPunct="1"/>
            <a:r>
              <a:rPr lang="en-US" smtClean="0"/>
              <a:t>Steps for Reconciling</a:t>
            </a:r>
          </a:p>
        </p:txBody>
      </p:sp>
      <p:sp>
        <p:nvSpPr>
          <p:cNvPr id="117763" name="Rectangle 3"/>
          <p:cNvSpPr>
            <a:spLocks noGrp="1" noChangeArrowheads="1"/>
          </p:cNvSpPr>
          <p:nvPr>
            <p:ph type="body" idx="1"/>
          </p:nvPr>
        </p:nvSpPr>
        <p:spPr>
          <a:xfrm>
            <a:off x="1143000" y="1676400"/>
            <a:ext cx="7392988" cy="1066800"/>
          </a:xfrm>
        </p:spPr>
        <p:txBody>
          <a:bodyPr/>
          <a:lstStyle/>
          <a:p>
            <a:pPr marL="457200" indent="-457200" eaLnBrk="1" hangingPunct="1"/>
            <a:r>
              <a:rPr lang="en-US" smtClean="0"/>
              <a:t>View the monthly bank statement and check register</a:t>
            </a:r>
          </a:p>
        </p:txBody>
      </p:sp>
      <p:pic>
        <p:nvPicPr>
          <p:cNvPr id="57348" name="Picture 41" descr="register"/>
          <p:cNvPicPr>
            <a:picLocks noChangeAspect="1" noChangeArrowheads="1"/>
          </p:cNvPicPr>
          <p:nvPr/>
        </p:nvPicPr>
        <p:blipFill>
          <a:blip r:embed="rId2" cstate="print"/>
          <a:srcRect/>
          <a:stretch>
            <a:fillRect/>
          </a:stretch>
        </p:blipFill>
        <p:spPr bwMode="auto">
          <a:xfrm>
            <a:off x="5181600" y="2835275"/>
            <a:ext cx="3276600" cy="3054350"/>
          </a:xfrm>
          <a:prstGeom prst="rect">
            <a:avLst/>
          </a:prstGeom>
          <a:noFill/>
          <a:ln w="9525">
            <a:noFill/>
            <a:miter lim="800000"/>
            <a:headEnd/>
            <a:tailEnd/>
          </a:ln>
        </p:spPr>
      </p:pic>
      <p:pic>
        <p:nvPicPr>
          <p:cNvPr id="57349" name="Picture 42" descr="statement"/>
          <p:cNvPicPr>
            <a:picLocks noChangeAspect="1" noChangeArrowheads="1"/>
          </p:cNvPicPr>
          <p:nvPr/>
        </p:nvPicPr>
        <p:blipFill>
          <a:blip r:embed="rId3" cstate="print"/>
          <a:srcRect/>
          <a:stretch>
            <a:fillRect/>
          </a:stretch>
        </p:blipFill>
        <p:spPr bwMode="auto">
          <a:xfrm>
            <a:off x="1447800" y="2819400"/>
            <a:ext cx="3295650" cy="3054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4" descr="register"/>
          <p:cNvPicPr>
            <a:picLocks noChangeAspect="1" noChangeArrowheads="1"/>
          </p:cNvPicPr>
          <p:nvPr/>
        </p:nvPicPr>
        <p:blipFill>
          <a:blip r:embed="rId2" cstate="print"/>
          <a:srcRect/>
          <a:stretch>
            <a:fillRect/>
          </a:stretch>
        </p:blipFill>
        <p:spPr bwMode="auto">
          <a:xfrm>
            <a:off x="914400" y="1377950"/>
            <a:ext cx="7467600" cy="4641850"/>
          </a:xfrm>
          <a:prstGeom prst="rect">
            <a:avLst/>
          </a:prstGeom>
          <a:noFill/>
          <a:ln w="9525">
            <a:noFill/>
            <a:miter lim="800000"/>
            <a:headEnd/>
            <a:tailEnd/>
          </a:ln>
        </p:spPr>
      </p:pic>
      <p:grpSp>
        <p:nvGrpSpPr>
          <p:cNvPr id="2" name="Group 23"/>
          <p:cNvGrpSpPr>
            <a:grpSpLocks/>
          </p:cNvGrpSpPr>
          <p:nvPr/>
        </p:nvGrpSpPr>
        <p:grpSpPr bwMode="auto">
          <a:xfrm>
            <a:off x="6781800" y="2057400"/>
            <a:ext cx="533400" cy="2667000"/>
            <a:chOff x="4272" y="1296"/>
            <a:chExt cx="336" cy="1680"/>
          </a:xfrm>
        </p:grpSpPr>
        <p:sp>
          <p:nvSpPr>
            <p:cNvPr id="58381" name="AutoShape 5"/>
            <p:cNvSpPr>
              <a:spLocks noChangeArrowheads="1"/>
            </p:cNvSpPr>
            <p:nvPr/>
          </p:nvSpPr>
          <p:spPr bwMode="auto">
            <a:xfrm>
              <a:off x="4272" y="182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sp>
          <p:nvSpPr>
            <p:cNvPr id="58382" name="AutoShape 6"/>
            <p:cNvSpPr>
              <a:spLocks noChangeArrowheads="1"/>
            </p:cNvSpPr>
            <p:nvPr/>
          </p:nvSpPr>
          <p:spPr bwMode="auto">
            <a:xfrm>
              <a:off x="4272" y="206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sp>
          <p:nvSpPr>
            <p:cNvPr id="58383" name="AutoShape 7"/>
            <p:cNvSpPr>
              <a:spLocks noChangeArrowheads="1"/>
            </p:cNvSpPr>
            <p:nvPr/>
          </p:nvSpPr>
          <p:spPr bwMode="auto">
            <a:xfrm>
              <a:off x="4272" y="230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sp>
          <p:nvSpPr>
            <p:cNvPr id="58384" name="AutoShape 8"/>
            <p:cNvSpPr>
              <a:spLocks noChangeArrowheads="1"/>
            </p:cNvSpPr>
            <p:nvPr/>
          </p:nvSpPr>
          <p:spPr bwMode="auto">
            <a:xfrm>
              <a:off x="4272" y="2544"/>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sp>
          <p:nvSpPr>
            <p:cNvPr id="58385" name="AutoShape 9"/>
            <p:cNvSpPr>
              <a:spLocks noChangeArrowheads="1"/>
            </p:cNvSpPr>
            <p:nvPr/>
          </p:nvSpPr>
          <p:spPr bwMode="auto">
            <a:xfrm>
              <a:off x="4272" y="2832"/>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sp>
          <p:nvSpPr>
            <p:cNvPr id="58386" name="AutoShape 10"/>
            <p:cNvSpPr>
              <a:spLocks noChangeArrowheads="1"/>
            </p:cNvSpPr>
            <p:nvPr/>
          </p:nvSpPr>
          <p:spPr bwMode="auto">
            <a:xfrm>
              <a:off x="4272" y="1536"/>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sp>
          <p:nvSpPr>
            <p:cNvPr id="58387" name="AutoShape 11"/>
            <p:cNvSpPr>
              <a:spLocks noChangeArrowheads="1"/>
            </p:cNvSpPr>
            <p:nvPr/>
          </p:nvSpPr>
          <p:spPr bwMode="auto">
            <a:xfrm>
              <a:off x="4272" y="1296"/>
              <a:ext cx="336" cy="144"/>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grpSp>
      <p:grpSp>
        <p:nvGrpSpPr>
          <p:cNvPr id="3" name="Group 22"/>
          <p:cNvGrpSpPr>
            <a:grpSpLocks/>
          </p:cNvGrpSpPr>
          <p:nvPr/>
        </p:nvGrpSpPr>
        <p:grpSpPr bwMode="auto">
          <a:xfrm>
            <a:off x="6172200" y="1905000"/>
            <a:ext cx="685800" cy="3017838"/>
            <a:chOff x="3888" y="1200"/>
            <a:chExt cx="432" cy="1901"/>
          </a:xfrm>
        </p:grpSpPr>
        <p:sp>
          <p:nvSpPr>
            <p:cNvPr id="58374" name="Rectangle 13"/>
            <p:cNvSpPr>
              <a:spLocks noChangeArrowheads="1"/>
            </p:cNvSpPr>
            <p:nvPr/>
          </p:nvSpPr>
          <p:spPr bwMode="auto">
            <a:xfrm>
              <a:off x="3888" y="1200"/>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sp>
          <p:nvSpPr>
            <p:cNvPr id="58375" name="Rectangle 14"/>
            <p:cNvSpPr>
              <a:spLocks noChangeArrowheads="1"/>
            </p:cNvSpPr>
            <p:nvPr/>
          </p:nvSpPr>
          <p:spPr bwMode="auto">
            <a:xfrm>
              <a:off x="3888" y="1411"/>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sp>
          <p:nvSpPr>
            <p:cNvPr id="58376" name="Rectangle 15"/>
            <p:cNvSpPr>
              <a:spLocks noChangeArrowheads="1"/>
            </p:cNvSpPr>
            <p:nvPr/>
          </p:nvSpPr>
          <p:spPr bwMode="auto">
            <a:xfrm>
              <a:off x="3888" y="1680"/>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sp>
          <p:nvSpPr>
            <p:cNvPr id="58377" name="Rectangle 16"/>
            <p:cNvSpPr>
              <a:spLocks noChangeArrowheads="1"/>
            </p:cNvSpPr>
            <p:nvPr/>
          </p:nvSpPr>
          <p:spPr bwMode="auto">
            <a:xfrm>
              <a:off x="3888" y="1920"/>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sp>
          <p:nvSpPr>
            <p:cNvPr id="58378" name="Rectangle 17"/>
            <p:cNvSpPr>
              <a:spLocks noChangeArrowheads="1"/>
            </p:cNvSpPr>
            <p:nvPr/>
          </p:nvSpPr>
          <p:spPr bwMode="auto">
            <a:xfrm>
              <a:off x="3888" y="2160"/>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sp>
          <p:nvSpPr>
            <p:cNvPr id="58379" name="Rectangle 18"/>
            <p:cNvSpPr>
              <a:spLocks noChangeArrowheads="1"/>
            </p:cNvSpPr>
            <p:nvPr/>
          </p:nvSpPr>
          <p:spPr bwMode="auto">
            <a:xfrm>
              <a:off x="3888" y="2400"/>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sp>
          <p:nvSpPr>
            <p:cNvPr id="58380" name="Rectangle 19"/>
            <p:cNvSpPr>
              <a:spLocks noChangeArrowheads="1"/>
            </p:cNvSpPr>
            <p:nvPr/>
          </p:nvSpPr>
          <p:spPr bwMode="auto">
            <a:xfrm>
              <a:off x="3888" y="2640"/>
              <a:ext cx="432" cy="461"/>
            </a:xfrm>
            <a:prstGeom prst="rect">
              <a:avLst/>
            </a:prstGeom>
            <a:noFill/>
            <a:ln w="9525">
              <a:noFill/>
              <a:miter lim="800000"/>
              <a:headEnd/>
              <a:tailEnd/>
            </a:ln>
          </p:spPr>
          <p:txBody>
            <a:bodyPr lIns="0" tIns="0" rIns="0" bIns="0" anchor="ctr">
              <a:spAutoFit/>
            </a:bodyPr>
            <a:lstStyle/>
            <a:p>
              <a:pPr algn="ctr"/>
              <a:r>
                <a:rPr lang="en-US" sz="3000" b="1">
                  <a:solidFill>
                    <a:srgbClr val="A50021"/>
                  </a:solidFill>
                </a:rPr>
                <a:t>√</a:t>
              </a:r>
              <a:endParaRPr lang="en-US" sz="3000">
                <a:solidFill>
                  <a:srgbClr val="A50021"/>
                </a:solidFill>
              </a:endParaRPr>
            </a:p>
            <a:p>
              <a:pPr algn="ctr"/>
              <a:r>
                <a:rPr lang="en-US"/>
                <a:t> </a:t>
              </a:r>
            </a:p>
          </p:txBody>
        </p:sp>
      </p:grpSp>
      <p:sp>
        <p:nvSpPr>
          <p:cNvPr id="58373" name="Text Box 21"/>
          <p:cNvSpPr txBox="1">
            <a:spLocks noChangeArrowheads="1"/>
          </p:cNvSpPr>
          <p:nvPr/>
        </p:nvSpPr>
        <p:spPr bwMode="auto">
          <a:xfrm>
            <a:off x="914400" y="609600"/>
            <a:ext cx="7620000" cy="762000"/>
          </a:xfrm>
          <a:prstGeom prst="rect">
            <a:avLst/>
          </a:prstGeom>
          <a:noFill/>
          <a:ln w="9525">
            <a:noFill/>
            <a:miter lim="800000"/>
            <a:headEnd/>
            <a:tailEnd/>
          </a:ln>
        </p:spPr>
        <p:txBody>
          <a:bodyPr>
            <a:spAutoFit/>
          </a:bodyPr>
          <a:lstStyle/>
          <a:p>
            <a:pPr eaLnBrk="1" hangingPunct="1">
              <a:spcBef>
                <a:spcPct val="20000"/>
              </a:spcBef>
              <a:buClr>
                <a:schemeClr val="tx2"/>
              </a:buClr>
              <a:buSzPct val="70000"/>
              <a:buFont typeface="Wingdings" pitchFamily="2" charset="2"/>
              <a:buNone/>
            </a:pPr>
            <a:r>
              <a:rPr lang="en-US" sz="2200">
                <a:latin typeface="Centaur" pitchFamily="18" charset="0"/>
              </a:rPr>
              <a:t>Place a check mark in the √ T column for all transactions that have been cleared and are shown on the bank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609600"/>
            <a:ext cx="7313613" cy="609600"/>
          </a:xfrm>
        </p:spPr>
        <p:txBody>
          <a:bodyPr/>
          <a:lstStyle/>
          <a:p>
            <a:pPr eaLnBrk="1" hangingPunct="1"/>
            <a:r>
              <a:rPr lang="en-US" sz="2400" b="0" smtClean="0">
                <a:solidFill>
                  <a:schemeClr val="tx1"/>
                </a:solidFill>
                <a:latin typeface="Centaur" pitchFamily="18" charset="0"/>
              </a:rPr>
              <a:t>Determine the current account balance from the bank statement</a:t>
            </a:r>
          </a:p>
        </p:txBody>
      </p:sp>
      <p:sp>
        <p:nvSpPr>
          <p:cNvPr id="59395" name="AutoShape 5"/>
          <p:cNvSpPr>
            <a:spLocks noChangeArrowheads="1"/>
          </p:cNvSpPr>
          <p:nvPr/>
        </p:nvSpPr>
        <p:spPr bwMode="auto">
          <a:xfrm>
            <a:off x="6858000" y="3200400"/>
            <a:ext cx="533400" cy="228600"/>
          </a:xfrm>
          <a:prstGeom prst="leftArrow">
            <a:avLst>
              <a:gd name="adj1" fmla="val 50000"/>
              <a:gd name="adj2" fmla="val 58333"/>
            </a:avLst>
          </a:prstGeom>
          <a:solidFill>
            <a:srgbClr val="FCF600"/>
          </a:solidFill>
          <a:ln w="9525">
            <a:solidFill>
              <a:schemeClr val="tx1"/>
            </a:solidFill>
            <a:miter lim="800000"/>
            <a:headEnd/>
            <a:tailEnd/>
          </a:ln>
        </p:spPr>
        <p:txBody>
          <a:bodyPr wrap="none" anchor="ctr"/>
          <a:lstStyle/>
          <a:p>
            <a:endParaRPr lang="en-US"/>
          </a:p>
        </p:txBody>
      </p:sp>
      <p:pic>
        <p:nvPicPr>
          <p:cNvPr id="59396" name="Picture 6" descr="Bank Statement"/>
          <p:cNvPicPr>
            <a:picLocks noChangeAspect="1" noChangeArrowheads="1"/>
          </p:cNvPicPr>
          <p:nvPr/>
        </p:nvPicPr>
        <p:blipFill>
          <a:blip r:embed="rId2" cstate="print"/>
          <a:srcRect/>
          <a:stretch>
            <a:fillRect/>
          </a:stretch>
        </p:blipFill>
        <p:spPr bwMode="auto">
          <a:xfrm>
            <a:off x="1143000" y="1219200"/>
            <a:ext cx="5981700" cy="4691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914400" y="838200"/>
            <a:ext cx="4495800" cy="1066800"/>
          </a:xfrm>
          <a:noFill/>
        </p:spPr>
        <p:txBody>
          <a:bodyPr/>
          <a:lstStyle/>
          <a:p>
            <a:pPr algn="l" eaLnBrk="1" hangingPunct="1"/>
            <a:r>
              <a:rPr lang="en-US" sz="2400" b="0" smtClean="0">
                <a:solidFill>
                  <a:schemeClr val="tx1"/>
                </a:solidFill>
                <a:latin typeface="Centaur" pitchFamily="18" charset="0"/>
              </a:rPr>
              <a:t>Add any</a:t>
            </a:r>
            <a:r>
              <a:rPr lang="en-US" sz="2400" smtClean="0">
                <a:solidFill>
                  <a:schemeClr val="tx1"/>
                </a:solidFill>
                <a:latin typeface="Centaur" pitchFamily="18" charset="0"/>
              </a:rPr>
              <a:t> outstanding deposits – </a:t>
            </a:r>
            <a:r>
              <a:rPr lang="en-US" sz="2400" b="0" smtClean="0">
                <a:solidFill>
                  <a:schemeClr val="tx1"/>
                </a:solidFill>
                <a:latin typeface="Centaur" pitchFamily="18" charset="0"/>
              </a:rPr>
              <a:t>transactions that have not cleared the bank</a:t>
            </a:r>
          </a:p>
        </p:txBody>
      </p:sp>
      <p:sp>
        <p:nvSpPr>
          <p:cNvPr id="60419" name="Rectangle 7"/>
          <p:cNvSpPr>
            <a:spLocks noChangeArrowheads="1"/>
          </p:cNvSpPr>
          <p:nvPr/>
        </p:nvSpPr>
        <p:spPr bwMode="auto">
          <a:xfrm>
            <a:off x="5257800" y="1524000"/>
            <a:ext cx="3124200" cy="609600"/>
          </a:xfrm>
          <a:prstGeom prst="rect">
            <a:avLst/>
          </a:prstGeom>
          <a:noFill/>
          <a:ln w="9525">
            <a:noFill/>
            <a:miter lim="800000"/>
            <a:headEnd/>
            <a:tailEnd/>
          </a:ln>
        </p:spPr>
        <p:txBody>
          <a:bodyPr anchor="b"/>
          <a:lstStyle/>
          <a:p>
            <a:pPr algn="ctr" eaLnBrk="1" hangingPunct="1"/>
            <a:r>
              <a:rPr lang="en-US" sz="2400" b="1">
                <a:latin typeface="Centaur" pitchFamily="18" charset="0"/>
              </a:rPr>
              <a:t>Calculate the Subtotal</a:t>
            </a:r>
            <a:endParaRPr lang="en-US" sz="2400">
              <a:latin typeface="Centaur" pitchFamily="18" charset="0"/>
            </a:endParaRPr>
          </a:p>
        </p:txBody>
      </p:sp>
      <p:pic>
        <p:nvPicPr>
          <p:cNvPr id="60420" name="Picture 25" descr="Deposits - Outstanding"/>
          <p:cNvPicPr>
            <a:picLocks noChangeAspect="1" noChangeArrowheads="1"/>
          </p:cNvPicPr>
          <p:nvPr/>
        </p:nvPicPr>
        <p:blipFill>
          <a:blip r:embed="rId2" cstate="print"/>
          <a:srcRect/>
          <a:stretch>
            <a:fillRect/>
          </a:stretch>
        </p:blipFill>
        <p:spPr bwMode="auto">
          <a:xfrm>
            <a:off x="1295400" y="2133600"/>
            <a:ext cx="2790825" cy="3200400"/>
          </a:xfrm>
          <a:prstGeom prst="rect">
            <a:avLst/>
          </a:prstGeom>
          <a:noFill/>
          <a:ln w="9525">
            <a:noFill/>
            <a:miter lim="800000"/>
            <a:headEnd/>
            <a:tailEnd/>
          </a:ln>
        </p:spPr>
      </p:pic>
      <p:pic>
        <p:nvPicPr>
          <p:cNvPr id="60421" name="Picture 26" descr="Reconcile - Part 1"/>
          <p:cNvPicPr>
            <a:picLocks noChangeAspect="1" noChangeArrowheads="1"/>
          </p:cNvPicPr>
          <p:nvPr/>
        </p:nvPicPr>
        <p:blipFill>
          <a:blip r:embed="rId3" cstate="print"/>
          <a:srcRect/>
          <a:stretch>
            <a:fillRect/>
          </a:stretch>
        </p:blipFill>
        <p:spPr bwMode="auto">
          <a:xfrm>
            <a:off x="5029200" y="2133600"/>
            <a:ext cx="35814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43000" y="381000"/>
            <a:ext cx="7313613" cy="1143000"/>
          </a:xfrm>
        </p:spPr>
        <p:txBody>
          <a:bodyPr/>
          <a:lstStyle/>
          <a:p>
            <a:pPr eaLnBrk="1" hangingPunct="1"/>
            <a:r>
              <a:rPr lang="en-US" smtClean="0"/>
              <a:t>What is a Check?</a:t>
            </a:r>
          </a:p>
        </p:txBody>
      </p:sp>
      <p:sp>
        <p:nvSpPr>
          <p:cNvPr id="11267" name="Rectangle 3"/>
          <p:cNvSpPr>
            <a:spLocks noGrp="1" noChangeArrowheads="1"/>
          </p:cNvSpPr>
          <p:nvPr>
            <p:ph type="body" sz="half" idx="1"/>
          </p:nvPr>
        </p:nvSpPr>
        <p:spPr>
          <a:xfrm>
            <a:off x="1066800" y="2743200"/>
            <a:ext cx="7162800" cy="3081338"/>
          </a:xfrm>
        </p:spPr>
        <p:txBody>
          <a:bodyPr/>
          <a:lstStyle/>
          <a:p>
            <a:pPr eaLnBrk="1" hangingPunct="1"/>
            <a:r>
              <a:rPr lang="en-US" sz="2400" smtClean="0"/>
              <a:t>Piece of paper pre-printed with the account holder’s:</a:t>
            </a:r>
          </a:p>
          <a:p>
            <a:pPr lvl="1" eaLnBrk="1" hangingPunct="1"/>
            <a:r>
              <a:rPr lang="en-US" sz="2000" smtClean="0"/>
              <a:t>Name</a:t>
            </a:r>
          </a:p>
          <a:p>
            <a:pPr lvl="1" eaLnBrk="1" hangingPunct="1"/>
            <a:r>
              <a:rPr lang="en-US" sz="2000" smtClean="0"/>
              <a:t>Address</a:t>
            </a:r>
          </a:p>
          <a:p>
            <a:pPr lvl="1" eaLnBrk="1" hangingPunct="1"/>
            <a:r>
              <a:rPr lang="en-US" sz="2000" smtClean="0"/>
              <a:t>Financial institution</a:t>
            </a:r>
          </a:p>
          <a:p>
            <a:pPr lvl="1" eaLnBrk="1" hangingPunct="1"/>
            <a:r>
              <a:rPr lang="en-US" sz="2000" smtClean="0"/>
              <a:t>Identification numbers</a:t>
            </a:r>
          </a:p>
          <a:p>
            <a:pPr eaLnBrk="1" hangingPunct="1"/>
            <a:endParaRPr lang="en-US" sz="2400" smtClean="0"/>
          </a:p>
          <a:p>
            <a:pPr eaLnBrk="1" hangingPunct="1"/>
            <a:endParaRPr lang="en-US" sz="2400" smtClean="0"/>
          </a:p>
        </p:txBody>
      </p:sp>
      <p:sp>
        <p:nvSpPr>
          <p:cNvPr id="11270" name="Rectangle 6"/>
          <p:cNvSpPr>
            <a:spLocks noChangeArrowheads="1"/>
          </p:cNvSpPr>
          <p:nvPr/>
        </p:nvSpPr>
        <p:spPr bwMode="auto">
          <a:xfrm>
            <a:off x="1066800" y="1676400"/>
            <a:ext cx="7313613" cy="1066800"/>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Char char="¡"/>
            </a:pPr>
            <a:r>
              <a:rPr lang="en-US" sz="2400">
                <a:latin typeface="Centaur" pitchFamily="18" charset="0"/>
              </a:rPr>
              <a:t>Used at the time of purchase as the form of payment</a:t>
            </a:r>
          </a:p>
          <a:p>
            <a:pPr marL="342900" indent="-342900" eaLnBrk="1" hangingPunct="1">
              <a:spcBef>
                <a:spcPct val="20000"/>
              </a:spcBef>
              <a:buClr>
                <a:schemeClr val="tx2"/>
              </a:buClr>
              <a:buSzPct val="70000"/>
              <a:buFont typeface="Wingdings" pitchFamily="2" charset="2"/>
              <a:buChar char="¡"/>
            </a:pPr>
            <a:endParaRPr lang="en-US" sz="2400">
              <a:latin typeface="Centaur" pitchFamily="18" charset="0"/>
            </a:endParaRPr>
          </a:p>
        </p:txBody>
      </p:sp>
      <p:pic>
        <p:nvPicPr>
          <p:cNvPr id="7173" name="Picture 8" descr="MCj03194680000[1]"/>
          <p:cNvPicPr>
            <a:picLocks noChangeAspect="1" noChangeArrowheads="1"/>
          </p:cNvPicPr>
          <p:nvPr/>
        </p:nvPicPr>
        <p:blipFill>
          <a:blip r:embed="rId2" cstate="print"/>
          <a:srcRect/>
          <a:stretch>
            <a:fillRect/>
          </a:stretch>
        </p:blipFill>
        <p:spPr bwMode="auto">
          <a:xfrm>
            <a:off x="6248400" y="3810000"/>
            <a:ext cx="1819275" cy="1392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7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5"/>
          <p:cNvSpPr txBox="1">
            <a:spLocks noChangeArrowheads="1"/>
          </p:cNvSpPr>
          <p:nvPr/>
        </p:nvSpPr>
        <p:spPr bwMode="auto">
          <a:xfrm>
            <a:off x="1066800" y="762000"/>
            <a:ext cx="7467600" cy="457200"/>
          </a:xfrm>
          <a:prstGeom prst="rect">
            <a:avLst/>
          </a:prstGeom>
          <a:noFill/>
          <a:ln w="9525">
            <a:noFill/>
            <a:miter lim="800000"/>
            <a:headEnd/>
            <a:tailEnd/>
          </a:ln>
        </p:spPr>
        <p:txBody>
          <a:bodyPr>
            <a:spAutoFit/>
          </a:bodyPr>
          <a:lstStyle/>
          <a:p>
            <a:r>
              <a:rPr lang="en-US" sz="2400">
                <a:latin typeface="Centaur" pitchFamily="18" charset="0"/>
              </a:rPr>
              <a:t>Subtract any outstanding withdrawals and calculate</a:t>
            </a:r>
          </a:p>
        </p:txBody>
      </p:sp>
      <p:sp>
        <p:nvSpPr>
          <p:cNvPr id="61443" name="Text Box 14"/>
          <p:cNvSpPr txBox="1">
            <a:spLocks noChangeArrowheads="1"/>
          </p:cNvSpPr>
          <p:nvPr/>
        </p:nvSpPr>
        <p:spPr bwMode="auto">
          <a:xfrm>
            <a:off x="609600" y="4800600"/>
            <a:ext cx="8229600" cy="1144588"/>
          </a:xfrm>
          <a:prstGeom prst="rect">
            <a:avLst/>
          </a:prstGeom>
          <a:noFill/>
          <a:ln w="9525">
            <a:noFill/>
            <a:miter lim="800000"/>
            <a:headEnd/>
            <a:tailEnd/>
          </a:ln>
        </p:spPr>
        <p:txBody>
          <a:bodyPr>
            <a:spAutoFit/>
          </a:bodyPr>
          <a:lstStyle/>
          <a:p>
            <a:pPr lvl="1" eaLnBrk="1" hangingPunct="1">
              <a:spcBef>
                <a:spcPct val="20000"/>
              </a:spcBef>
              <a:buClr>
                <a:schemeClr val="accent2"/>
              </a:buClr>
              <a:buSzPct val="70000"/>
              <a:buFont typeface="Wingdings" pitchFamily="2" charset="2"/>
              <a:buNone/>
            </a:pPr>
            <a:r>
              <a:rPr lang="en-US" sz="2300">
                <a:latin typeface="Centaur" pitchFamily="18" charset="0"/>
              </a:rPr>
              <a:t>Compare the total with the checkbook register.  If the totals are different, double check the math and make sure all service fees and bank charges are recorded in the check register.</a:t>
            </a:r>
          </a:p>
        </p:txBody>
      </p:sp>
      <p:pic>
        <p:nvPicPr>
          <p:cNvPr id="61444" name="Picture 19" descr="Reconcile - Part 2"/>
          <p:cNvPicPr>
            <a:picLocks noChangeAspect="1" noChangeArrowheads="1"/>
          </p:cNvPicPr>
          <p:nvPr/>
        </p:nvPicPr>
        <p:blipFill>
          <a:blip r:embed="rId2" cstate="print"/>
          <a:srcRect/>
          <a:stretch>
            <a:fillRect/>
          </a:stretch>
        </p:blipFill>
        <p:spPr bwMode="auto">
          <a:xfrm>
            <a:off x="1752600" y="1371600"/>
            <a:ext cx="3624263" cy="309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143000" y="762000"/>
            <a:ext cx="7313613" cy="1143000"/>
          </a:xfrm>
        </p:spPr>
        <p:txBody>
          <a:bodyPr/>
          <a:lstStyle/>
          <a:p>
            <a:pPr eaLnBrk="1" hangingPunct="1"/>
            <a:r>
              <a:rPr lang="en-US" smtClean="0"/>
              <a:t>Checking Account Safety</a:t>
            </a:r>
          </a:p>
        </p:txBody>
      </p:sp>
      <p:sp>
        <p:nvSpPr>
          <p:cNvPr id="62467" name="Rectangle 3"/>
          <p:cNvSpPr>
            <a:spLocks noGrp="1" noChangeArrowheads="1"/>
          </p:cNvSpPr>
          <p:nvPr>
            <p:ph type="body" idx="1"/>
          </p:nvPr>
        </p:nvSpPr>
        <p:spPr>
          <a:xfrm>
            <a:off x="990600" y="2055813"/>
            <a:ext cx="7313613" cy="3735387"/>
          </a:xfrm>
        </p:spPr>
        <p:txBody>
          <a:bodyPr/>
          <a:lstStyle/>
          <a:p>
            <a:pPr eaLnBrk="1" hangingPunct="1"/>
            <a:r>
              <a:rPr lang="en-US" smtClean="0"/>
              <a:t>If a checkbook, ATM, and/or debit card becomes lost or stolen</a:t>
            </a:r>
          </a:p>
          <a:p>
            <a:pPr lvl="1" eaLnBrk="1" hangingPunct="1"/>
            <a:r>
              <a:rPr lang="en-US" smtClean="0"/>
              <a:t>Immediately report it to the financial institution</a:t>
            </a:r>
          </a:p>
          <a:p>
            <a:pPr lvl="1" eaLnBrk="1" hangingPunct="1"/>
            <a:r>
              <a:rPr lang="en-US" smtClean="0"/>
              <a:t>File a report with the police</a:t>
            </a:r>
          </a:p>
          <a:p>
            <a:pPr eaLnBrk="1" hangingPunct="1"/>
            <a:r>
              <a:rPr lang="en-US" smtClean="0"/>
              <a:t>Reported lost/stolen checkbook:</a:t>
            </a:r>
          </a:p>
          <a:p>
            <a:pPr lvl="1" eaLnBrk="1" hangingPunct="1"/>
            <a:r>
              <a:rPr lang="en-US" smtClean="0"/>
              <a:t>Financial institutions generally do not hold the account holder liable for any fraudulent charges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Safety continued</a:t>
            </a:r>
          </a:p>
        </p:txBody>
      </p:sp>
      <p:sp>
        <p:nvSpPr>
          <p:cNvPr id="63491" name="Rectangle 3"/>
          <p:cNvSpPr>
            <a:spLocks noGrp="1" noChangeArrowheads="1"/>
          </p:cNvSpPr>
          <p:nvPr>
            <p:ph type="body" idx="1"/>
          </p:nvPr>
        </p:nvSpPr>
        <p:spPr/>
        <p:txBody>
          <a:bodyPr/>
          <a:lstStyle/>
          <a:p>
            <a:pPr eaLnBrk="1" hangingPunct="1"/>
            <a:r>
              <a:rPr lang="en-US" smtClean="0"/>
              <a:t>Reported lost/stolen ATM/debit card:</a:t>
            </a:r>
          </a:p>
          <a:p>
            <a:pPr lvl="1" eaLnBrk="1" hangingPunct="1"/>
            <a:r>
              <a:rPr lang="en-US" smtClean="0"/>
              <a:t>Within 2 business days</a:t>
            </a:r>
          </a:p>
          <a:p>
            <a:pPr lvl="2" eaLnBrk="1" hangingPunct="1"/>
            <a:r>
              <a:rPr lang="en-US" smtClean="0"/>
              <a:t>Cardholder is only liable for $50.00</a:t>
            </a:r>
          </a:p>
          <a:p>
            <a:pPr lvl="1" eaLnBrk="1" hangingPunct="1"/>
            <a:r>
              <a:rPr lang="en-US" smtClean="0"/>
              <a:t>Longer than 2 business days</a:t>
            </a:r>
          </a:p>
          <a:p>
            <a:pPr lvl="2" eaLnBrk="1" hangingPunct="1"/>
            <a:r>
              <a:rPr lang="en-US" smtClean="0"/>
              <a:t>Could be liable for up to $500.00</a:t>
            </a:r>
          </a:p>
          <a:p>
            <a:pPr lvl="1" eaLnBrk="1" hangingPunct="1"/>
            <a:r>
              <a:rPr lang="en-US" smtClean="0"/>
              <a:t>Varies depending upon the financial institution</a:t>
            </a:r>
          </a:p>
          <a:p>
            <a:pPr lvl="2" eaLnBrk="1" hangingPunct="1"/>
            <a:r>
              <a:rPr lang="en-US" smtClean="0"/>
              <a:t>May not charge the account holder anything if the correct steps were taken to report the lost/stolen card</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Questions?</a:t>
            </a:r>
          </a:p>
        </p:txBody>
      </p:sp>
      <p:sp>
        <p:nvSpPr>
          <p:cNvPr id="64515" name="Rectangle 4"/>
          <p:cNvSpPr>
            <a:spLocks noGrp="1" noChangeArrowheads="1"/>
          </p:cNvSpPr>
          <p:nvPr>
            <p:ph type="body"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43000" y="228600"/>
            <a:ext cx="7313613" cy="1143000"/>
          </a:xfrm>
        </p:spPr>
        <p:txBody>
          <a:bodyPr/>
          <a:lstStyle/>
          <a:p>
            <a:pPr eaLnBrk="1" hangingPunct="1"/>
            <a:r>
              <a:rPr lang="en-US" smtClean="0"/>
              <a:t>Bouncing a Check</a:t>
            </a:r>
          </a:p>
        </p:txBody>
      </p:sp>
      <p:sp>
        <p:nvSpPr>
          <p:cNvPr id="8195" name="Rectangle 3"/>
          <p:cNvSpPr>
            <a:spLocks noGrp="1" noChangeArrowheads="1"/>
          </p:cNvSpPr>
          <p:nvPr>
            <p:ph type="body" idx="1"/>
          </p:nvPr>
        </p:nvSpPr>
        <p:spPr>
          <a:xfrm>
            <a:off x="1143000" y="1600200"/>
            <a:ext cx="7543800" cy="4495800"/>
          </a:xfrm>
        </p:spPr>
        <p:txBody>
          <a:bodyPr/>
          <a:lstStyle/>
          <a:p>
            <a:pPr eaLnBrk="1" hangingPunct="1">
              <a:lnSpc>
                <a:spcPct val="90000"/>
              </a:lnSpc>
            </a:pPr>
            <a:r>
              <a:rPr lang="en-US" smtClean="0"/>
              <a:t>Check written for an amount over the current balance held in the account</a:t>
            </a:r>
          </a:p>
          <a:p>
            <a:pPr lvl="1" eaLnBrk="1" hangingPunct="1">
              <a:lnSpc>
                <a:spcPct val="90000"/>
              </a:lnSpc>
            </a:pPr>
            <a:r>
              <a:rPr lang="en-US" smtClean="0"/>
              <a:t>‘</a:t>
            </a:r>
            <a:r>
              <a:rPr lang="en-US" b="1" smtClean="0"/>
              <a:t>Bounces</a:t>
            </a:r>
            <a:r>
              <a:rPr lang="en-US" smtClean="0"/>
              <a:t>’ due to insufficient funds, or not enough money in the account to cover the check written</a:t>
            </a:r>
          </a:p>
          <a:p>
            <a:pPr eaLnBrk="1" hangingPunct="1">
              <a:lnSpc>
                <a:spcPct val="90000"/>
              </a:lnSpc>
            </a:pPr>
            <a:r>
              <a:rPr lang="en-US" smtClean="0"/>
              <a:t>A fee will be charged to the account holder</a:t>
            </a:r>
          </a:p>
          <a:p>
            <a:pPr eaLnBrk="1" hangingPunct="1">
              <a:lnSpc>
                <a:spcPct val="90000"/>
              </a:lnSpc>
            </a:pPr>
            <a:r>
              <a:rPr lang="en-US" smtClean="0"/>
              <a:t>Harm future opportunities for credit</a:t>
            </a:r>
          </a:p>
          <a:p>
            <a:pPr lvl="1" eaLnBrk="1" hangingPunct="1">
              <a:lnSpc>
                <a:spcPct val="90000"/>
              </a:lnSpc>
            </a:pPr>
            <a:endParaRPr lang="en-US" smtClean="0"/>
          </a:p>
          <a:p>
            <a:pPr eaLnBrk="1" hangingPunct="1">
              <a:lnSpc>
                <a:spcPct val="90000"/>
              </a:lnSpc>
            </a:pPr>
            <a:endParaRPr lang="en-US" smtClean="0"/>
          </a:p>
        </p:txBody>
      </p:sp>
      <p:pic>
        <p:nvPicPr>
          <p:cNvPr id="94214" name="Picture 6" descr="MCj03980370000[1]"/>
          <p:cNvPicPr>
            <a:picLocks noChangeAspect="1" noChangeArrowheads="1"/>
          </p:cNvPicPr>
          <p:nvPr/>
        </p:nvPicPr>
        <p:blipFill>
          <a:blip r:embed="rId2" cstate="print"/>
          <a:srcRect/>
          <a:stretch>
            <a:fillRect/>
          </a:stretch>
        </p:blipFill>
        <p:spPr bwMode="auto">
          <a:xfrm>
            <a:off x="6715125" y="4179888"/>
            <a:ext cx="1743075" cy="1687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4214"/>
                                        </p:tgtEl>
                                        <p:attrNameLst>
                                          <p:attrName>style.visibility</p:attrName>
                                        </p:attrNameLst>
                                      </p:cBhvr>
                                      <p:to>
                                        <p:strVal val="visible"/>
                                      </p:to>
                                    </p:set>
                                    <p:anim calcmode="lin" valueType="num">
                                      <p:cBhvr additive="base">
                                        <p:cTn id="7" dur="500" fill="hold"/>
                                        <p:tgtEl>
                                          <p:spTgt spid="94214"/>
                                        </p:tgtEl>
                                        <p:attrNameLst>
                                          <p:attrName>ppt_x</p:attrName>
                                        </p:attrNameLst>
                                      </p:cBhvr>
                                      <p:tavLst>
                                        <p:tav tm="0">
                                          <p:val>
                                            <p:strVal val="#ppt_x"/>
                                          </p:val>
                                        </p:tav>
                                        <p:tav tm="100000">
                                          <p:val>
                                            <p:strVal val="#ppt_x"/>
                                          </p:val>
                                        </p:tav>
                                      </p:tavLst>
                                    </p:anim>
                                    <p:anim calcmode="lin" valueType="num">
                                      <p:cBhvr additive="base">
                                        <p:cTn id="8"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762000"/>
            <a:ext cx="7313613" cy="1143000"/>
          </a:xfrm>
        </p:spPr>
        <p:txBody>
          <a:bodyPr/>
          <a:lstStyle/>
          <a:p>
            <a:pPr eaLnBrk="1" hangingPunct="1"/>
            <a:r>
              <a:rPr lang="en-US" smtClean="0"/>
              <a:t>Other Checking Components</a:t>
            </a:r>
          </a:p>
        </p:txBody>
      </p:sp>
      <p:sp>
        <p:nvSpPr>
          <p:cNvPr id="9219" name="Rectangle 3"/>
          <p:cNvSpPr>
            <a:spLocks noGrp="1" noChangeArrowheads="1"/>
          </p:cNvSpPr>
          <p:nvPr>
            <p:ph type="body" idx="1"/>
          </p:nvPr>
        </p:nvSpPr>
        <p:spPr/>
        <p:txBody>
          <a:bodyPr/>
          <a:lstStyle/>
          <a:p>
            <a:pPr eaLnBrk="1" hangingPunct="1"/>
            <a:r>
              <a:rPr lang="en-US" b="1" smtClean="0"/>
              <a:t>Checking Account Register</a:t>
            </a:r>
          </a:p>
          <a:p>
            <a:pPr lvl="1" eaLnBrk="1" hangingPunct="1"/>
            <a:r>
              <a:rPr lang="en-US" smtClean="0"/>
              <a:t>Place to immediately record all monetary transactions for a checking account</a:t>
            </a:r>
          </a:p>
          <a:p>
            <a:pPr lvl="2" eaLnBrk="1" hangingPunct="1"/>
            <a:r>
              <a:rPr lang="en-US" smtClean="0"/>
              <a:t>Written checks, ATM withdrawals, debit card purchases, deposits and additional bank fees</a:t>
            </a:r>
          </a:p>
          <a:p>
            <a:pPr eaLnBrk="1" hangingPunct="1"/>
            <a:r>
              <a:rPr lang="en-US" b="1" smtClean="0"/>
              <a:t>Checkbook</a:t>
            </a:r>
          </a:p>
          <a:p>
            <a:pPr lvl="1" eaLnBrk="1" hangingPunct="1"/>
            <a:r>
              <a:rPr lang="en-US" smtClean="0"/>
              <a:t>Contains the checks and the register to track monetary transactions</a:t>
            </a:r>
          </a:p>
        </p:txBody>
      </p:sp>
      <p:pic>
        <p:nvPicPr>
          <p:cNvPr id="9220" name="Picture 4" descr="q3anztap[1]"/>
          <p:cNvPicPr>
            <a:picLocks noChangeAspect="1" noChangeArrowheads="1"/>
          </p:cNvPicPr>
          <p:nvPr/>
        </p:nvPicPr>
        <p:blipFill>
          <a:blip r:embed="rId2" cstate="print"/>
          <a:srcRect/>
          <a:stretch>
            <a:fillRect/>
          </a:stretch>
        </p:blipFill>
        <p:spPr bwMode="auto">
          <a:xfrm>
            <a:off x="6858000" y="5029200"/>
            <a:ext cx="1851025" cy="1023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3000" y="228600"/>
            <a:ext cx="7313613" cy="1143000"/>
          </a:xfrm>
        </p:spPr>
        <p:txBody>
          <a:bodyPr/>
          <a:lstStyle/>
          <a:p>
            <a:pPr eaLnBrk="1" hangingPunct="1"/>
            <a:r>
              <a:rPr lang="en-US" smtClean="0"/>
              <a:t>ATM</a:t>
            </a:r>
          </a:p>
        </p:txBody>
      </p:sp>
      <p:sp>
        <p:nvSpPr>
          <p:cNvPr id="10243" name="Rectangle 3"/>
          <p:cNvSpPr>
            <a:spLocks noGrp="1" noChangeArrowheads="1"/>
          </p:cNvSpPr>
          <p:nvPr>
            <p:ph type="body" idx="1"/>
          </p:nvPr>
        </p:nvSpPr>
        <p:spPr>
          <a:xfrm>
            <a:off x="1066800" y="1827213"/>
            <a:ext cx="7313613" cy="4268787"/>
          </a:xfrm>
        </p:spPr>
        <p:txBody>
          <a:bodyPr/>
          <a:lstStyle/>
          <a:p>
            <a:pPr eaLnBrk="1" hangingPunct="1"/>
            <a:r>
              <a:rPr lang="en-US" sz="3000" b="1" smtClean="0"/>
              <a:t>Automated teller machine, </a:t>
            </a:r>
            <a:r>
              <a:rPr lang="en-US" sz="3000" smtClean="0"/>
              <a:t>or a cash machine</a:t>
            </a:r>
            <a:r>
              <a:rPr lang="en-US" sz="3000" b="1" smtClean="0"/>
              <a:t> </a:t>
            </a:r>
            <a:endParaRPr lang="en-US" sz="3000" smtClean="0"/>
          </a:p>
          <a:p>
            <a:pPr eaLnBrk="1" hangingPunct="1"/>
            <a:r>
              <a:rPr lang="en-US" sz="3000" smtClean="0"/>
              <a:t>Can be used to withdraw cash and make deposits</a:t>
            </a:r>
          </a:p>
          <a:p>
            <a:pPr eaLnBrk="1" hangingPunct="1"/>
            <a:r>
              <a:rPr lang="en-US" sz="3000" smtClean="0"/>
              <a:t>Additional fees may be assessed if the ATM used is not provided by the financial institution sponsoring the card</a:t>
            </a:r>
          </a:p>
        </p:txBody>
      </p:sp>
      <p:pic>
        <p:nvPicPr>
          <p:cNvPr id="10244" name="Picture 4" descr="MCj02371870000[1]"/>
          <p:cNvPicPr>
            <a:picLocks noChangeAspect="1" noChangeArrowheads="1"/>
          </p:cNvPicPr>
          <p:nvPr/>
        </p:nvPicPr>
        <p:blipFill>
          <a:blip r:embed="rId2" cstate="print"/>
          <a:srcRect/>
          <a:stretch>
            <a:fillRect/>
          </a:stretch>
        </p:blipFill>
        <p:spPr bwMode="auto">
          <a:xfrm>
            <a:off x="7010400" y="685800"/>
            <a:ext cx="1492250" cy="1249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2">
      <a:dk1>
        <a:srgbClr val="000000"/>
      </a:dk1>
      <a:lt1>
        <a:srgbClr val="FFFFFF"/>
      </a:lt1>
      <a:dk2>
        <a:srgbClr val="000099"/>
      </a:dk2>
      <a:lt2>
        <a:srgbClr val="5F5F5F"/>
      </a:lt2>
      <a:accent1>
        <a:srgbClr val="CC9900"/>
      </a:accent1>
      <a:accent2>
        <a:srgbClr val="CC9900"/>
      </a:accent2>
      <a:accent3>
        <a:srgbClr val="FFFFFF"/>
      </a:accent3>
      <a:accent4>
        <a:srgbClr val="000000"/>
      </a:accent4>
      <a:accent5>
        <a:srgbClr val="E2CAAA"/>
      </a:accent5>
      <a:accent6>
        <a:srgbClr val="B98A00"/>
      </a:accent6>
      <a:hlink>
        <a:srgbClr val="000099"/>
      </a:hlink>
      <a:folHlink>
        <a:srgbClr val="B2B2B2"/>
      </a:folHlink>
    </a:clrScheme>
    <a:fontScheme name="Eclipse">
      <a:majorFont>
        <a:latin typeface="Copperplate Gothic Light"/>
        <a:ea typeface=""/>
        <a:cs typeface=""/>
      </a:majorFont>
      <a:minorFont>
        <a:latin typeface="Centau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e 11">
        <a:dk1>
          <a:srgbClr val="000000"/>
        </a:dk1>
        <a:lt1>
          <a:srgbClr val="FFFFFF"/>
        </a:lt1>
        <a:dk2>
          <a:srgbClr val="000099"/>
        </a:dk2>
        <a:lt2>
          <a:srgbClr val="5F5F5F"/>
        </a:lt2>
        <a:accent1>
          <a:srgbClr val="CC9900"/>
        </a:accent1>
        <a:accent2>
          <a:srgbClr val="000099"/>
        </a:accent2>
        <a:accent3>
          <a:srgbClr val="FFFFFF"/>
        </a:accent3>
        <a:accent4>
          <a:srgbClr val="000000"/>
        </a:accent4>
        <a:accent5>
          <a:srgbClr val="E2CAAA"/>
        </a:accent5>
        <a:accent6>
          <a:srgbClr val="00008A"/>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Eclipse 12">
        <a:dk1>
          <a:srgbClr val="000000"/>
        </a:dk1>
        <a:lt1>
          <a:srgbClr val="FFFFFF"/>
        </a:lt1>
        <a:dk2>
          <a:srgbClr val="000099"/>
        </a:dk2>
        <a:lt2>
          <a:srgbClr val="5F5F5F"/>
        </a:lt2>
        <a:accent1>
          <a:srgbClr val="CC9900"/>
        </a:accent1>
        <a:accent2>
          <a:srgbClr val="CC9900"/>
        </a:accent2>
        <a:accent3>
          <a:srgbClr val="FFFFFF"/>
        </a:accent3>
        <a:accent4>
          <a:srgbClr val="000000"/>
        </a:accent4>
        <a:accent5>
          <a:srgbClr val="E2CAAA"/>
        </a:accent5>
        <a:accent6>
          <a:srgbClr val="B98A00"/>
        </a:accent6>
        <a:hlink>
          <a:srgbClr val="0000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4189</TotalTime>
  <Words>1792</Words>
  <Application>Microsoft Office PowerPoint</Application>
  <PresentationFormat>On-screen Show (4:3)</PresentationFormat>
  <Paragraphs>301</Paragraphs>
  <Slides>63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63</vt:i4>
      </vt:variant>
    </vt:vector>
  </HeadingPairs>
  <TitlesOfParts>
    <vt:vector size="75" baseType="lpstr">
      <vt:lpstr>Verdana</vt:lpstr>
      <vt:lpstr>Arial</vt:lpstr>
      <vt:lpstr>Copperplate Gothic Light</vt:lpstr>
      <vt:lpstr>Centaur</vt:lpstr>
      <vt:lpstr>Wingdings</vt:lpstr>
      <vt:lpstr>Calibri</vt:lpstr>
      <vt:lpstr>Times New Roman</vt:lpstr>
      <vt:lpstr>Viner Hand ITC</vt:lpstr>
      <vt:lpstr>Arial Unicode MS</vt:lpstr>
      <vt:lpstr>Adobe Jenson Pro</vt:lpstr>
      <vt:lpstr>Baskerville Old Face</vt:lpstr>
      <vt:lpstr>Eclipse</vt:lpstr>
      <vt:lpstr>Wednesday, January 18</vt:lpstr>
      <vt:lpstr>Do you need a checking account??</vt:lpstr>
      <vt:lpstr>Checking Account &amp; Debit Card Simulation</vt:lpstr>
      <vt:lpstr>What is a Checking Account?</vt:lpstr>
      <vt:lpstr>Why Do People Use Checking Accounts?</vt:lpstr>
      <vt:lpstr>What is a Check?</vt:lpstr>
      <vt:lpstr>Bouncing a Check</vt:lpstr>
      <vt:lpstr>Other Checking Components</vt:lpstr>
      <vt:lpstr>ATM</vt:lpstr>
      <vt:lpstr>Debit Card</vt:lpstr>
      <vt:lpstr>To Use A Debit Card</vt:lpstr>
      <vt:lpstr>Pros and Cons - Debit Cards</vt:lpstr>
      <vt:lpstr>Endorsing a Check</vt:lpstr>
      <vt:lpstr>Blank Endorsement</vt:lpstr>
      <vt:lpstr>Restrictive Endorsement</vt:lpstr>
      <vt:lpstr>Special Endorsement</vt:lpstr>
      <vt:lpstr>Worksheet Answers</vt:lpstr>
      <vt:lpstr>Making a Deposit</vt:lpstr>
      <vt:lpstr>Completing a Deposit Slip</vt:lpstr>
      <vt:lpstr>Completing a Deposit Slip</vt:lpstr>
      <vt:lpstr>Completing a Deposit Slip</vt:lpstr>
      <vt:lpstr>Completing a Deposit Slip</vt:lpstr>
      <vt:lpstr>Completing a Deposit Slip</vt:lpstr>
      <vt:lpstr>Completing a Deposit Slip</vt:lpstr>
      <vt:lpstr>Completing a Deposit Slip</vt:lpstr>
      <vt:lpstr>Completing a Deposit Slip</vt:lpstr>
      <vt:lpstr>Completing a Deposit Slip</vt:lpstr>
      <vt:lpstr>Worksheet Answer</vt:lpstr>
      <vt:lpstr>Writing a Check</vt:lpstr>
      <vt:lpstr>Writing a Check</vt:lpstr>
      <vt:lpstr>Writing a Check</vt:lpstr>
      <vt:lpstr>Writing a Check</vt:lpstr>
      <vt:lpstr>Writing a Check</vt:lpstr>
      <vt:lpstr>Writing a Check</vt:lpstr>
      <vt:lpstr>Writing a Check</vt:lpstr>
      <vt:lpstr>Writing a Check</vt:lpstr>
      <vt:lpstr>Writing a Check</vt:lpstr>
      <vt:lpstr>Writing a Check</vt:lpstr>
      <vt:lpstr>Worksheet Answers</vt:lpstr>
      <vt:lpstr>Worksheet Answers</vt:lpstr>
      <vt:lpstr>Check 21</vt:lpstr>
      <vt:lpstr>Debit Card</vt:lpstr>
      <vt:lpstr>Debit Card</vt:lpstr>
      <vt:lpstr>Checking Account Register</vt:lpstr>
      <vt:lpstr>Check Register</vt:lpstr>
      <vt:lpstr>Check Register</vt:lpstr>
      <vt:lpstr>Check Register</vt:lpstr>
      <vt:lpstr>Check Register</vt:lpstr>
      <vt:lpstr>Check Register</vt:lpstr>
      <vt:lpstr>Check Register</vt:lpstr>
      <vt:lpstr>Check Register</vt:lpstr>
      <vt:lpstr>Check Register</vt:lpstr>
      <vt:lpstr>Monthly Bank Statement</vt:lpstr>
      <vt:lpstr>Monthly Bank Statement</vt:lpstr>
      <vt:lpstr>Reconciling a Checking Account </vt:lpstr>
      <vt:lpstr>Steps for Reconciling</vt:lpstr>
      <vt:lpstr>PowerPoint Presentation</vt:lpstr>
      <vt:lpstr>Determine the current account balance from the bank statement</vt:lpstr>
      <vt:lpstr>Add any outstanding deposits – transactions that have not cleared the bank</vt:lpstr>
      <vt:lpstr>PowerPoint Presentation</vt:lpstr>
      <vt:lpstr>Checking Account Safety</vt:lpstr>
      <vt:lpstr>Safety continued</vt:lpstr>
      <vt:lpstr>Questions?</vt:lpstr>
    </vt:vector>
  </TitlesOfParts>
  <Company>Montana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meanderson</dc:creator>
  <cp:lastModifiedBy>Jocelyn Crabtree</cp:lastModifiedBy>
  <cp:revision>156</cp:revision>
  <dcterms:created xsi:type="dcterms:W3CDTF">2003-10-23T14:47:25Z</dcterms:created>
  <dcterms:modified xsi:type="dcterms:W3CDTF">2017-01-18T17:06:46Z</dcterms:modified>
</cp:coreProperties>
</file>