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sldIdLst>
    <p:sldId id="353" r:id="rId2"/>
    <p:sldId id="259" r:id="rId3"/>
    <p:sldId id="260" r:id="rId4"/>
    <p:sldId id="311" r:id="rId5"/>
    <p:sldId id="296" r:id="rId6"/>
    <p:sldId id="312" r:id="rId7"/>
    <p:sldId id="263" r:id="rId8"/>
    <p:sldId id="382" r:id="rId9"/>
    <p:sldId id="359" r:id="rId10"/>
    <p:sldId id="358" r:id="rId11"/>
    <p:sldId id="334" r:id="rId12"/>
    <p:sldId id="335" r:id="rId13"/>
    <p:sldId id="33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6D5AB"/>
    <a:srgbClr val="EA0000"/>
    <a:srgbClr val="77933C"/>
    <a:srgbClr val="FF3300"/>
    <a:srgbClr val="FF0000"/>
    <a:srgbClr val="CC0000"/>
    <a:srgbClr val="73BEF1"/>
    <a:srgbClr val="1376B9"/>
    <a:srgbClr val="131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4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 </a:t>
            </a:r>
            <a:r>
              <a:rPr lang="en-US" sz="2400" dirty="0" smtClean="0"/>
              <a:t>	Prepare an income statement for a merchandising business organized as a corporation.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hapter 16_Page 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63625"/>
            <a:ext cx="5486400" cy="415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Completing an Income Statement for a Merchandising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5257800"/>
            <a:ext cx="2362200" cy="1165086"/>
            <a:chOff x="-624840" y="802374"/>
            <a:chExt cx="2362200" cy="1165086"/>
          </a:xfrm>
        </p:grpSpPr>
        <p:sp>
          <p:nvSpPr>
            <p:cNvPr id="11" name="Rectangle 10"/>
            <p:cNvSpPr/>
            <p:nvPr/>
          </p:nvSpPr>
          <p:spPr>
            <a:xfrm>
              <a:off x="-624840" y="1259574"/>
              <a:ext cx="2362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Less Federal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Income Tax Expense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62000" y="802374"/>
              <a:ext cx="518160" cy="843546"/>
              <a:chOff x="1066800" y="2478774"/>
              <a:chExt cx="518160" cy="84354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249680" y="2478774"/>
                <a:ext cx="335280" cy="72162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6200" y="1313688"/>
            <a:ext cx="1905000" cy="1124712"/>
            <a:chOff x="-301077" y="990600"/>
            <a:chExt cx="1905000" cy="1124712"/>
          </a:xfrm>
        </p:grpSpPr>
        <p:sp>
          <p:nvSpPr>
            <p:cNvPr id="16" name="Rectangle 15"/>
            <p:cNvSpPr/>
            <p:nvPr/>
          </p:nvSpPr>
          <p:spPr>
            <a:xfrm>
              <a:off x="-301077" y="990600"/>
              <a:ext cx="1371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Operating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Expenses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872403" y="1371600"/>
              <a:ext cx="731520" cy="743712"/>
              <a:chOff x="1177203" y="3048000"/>
              <a:chExt cx="731520" cy="743712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1268643" y="3182112"/>
                <a:ext cx="640080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177203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239000" y="1676400"/>
            <a:ext cx="1905001" cy="1371600"/>
            <a:chOff x="310896" y="1698486"/>
            <a:chExt cx="1905001" cy="1371600"/>
          </a:xfrm>
        </p:grpSpPr>
        <p:sp>
          <p:nvSpPr>
            <p:cNvPr id="26" name="Rectangle 25"/>
            <p:cNvSpPr/>
            <p:nvPr/>
          </p:nvSpPr>
          <p:spPr>
            <a:xfrm>
              <a:off x="615697" y="2054423"/>
              <a:ext cx="1600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Vertical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Analysis Percentages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310896" y="1698486"/>
              <a:ext cx="670560" cy="685800"/>
              <a:chOff x="615696" y="3374886"/>
              <a:chExt cx="670560" cy="685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H="1">
                <a:off x="615696" y="3527286"/>
                <a:ext cx="571498" cy="533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883407" y="5425440"/>
            <a:ext cx="2481073" cy="997446"/>
            <a:chOff x="749808" y="1082040"/>
            <a:chExt cx="2481073" cy="997446"/>
          </a:xfrm>
        </p:grpSpPr>
        <p:sp>
          <p:nvSpPr>
            <p:cNvPr id="31" name="Rectangle 30"/>
            <p:cNvSpPr/>
            <p:nvPr/>
          </p:nvSpPr>
          <p:spPr>
            <a:xfrm>
              <a:off x="1021081" y="1371600"/>
              <a:ext cx="2209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Net Income after Federal Income Tax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49808" y="1082040"/>
              <a:ext cx="274320" cy="591312"/>
              <a:chOff x="1054608" y="2758440"/>
              <a:chExt cx="274320" cy="59131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1191769" y="2758440"/>
                <a:ext cx="0" cy="457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810000" y="5105400"/>
            <a:ext cx="5145024" cy="1317486"/>
            <a:chOff x="-1143001" y="762000"/>
            <a:chExt cx="5145024" cy="1317486"/>
          </a:xfrm>
        </p:grpSpPr>
        <p:sp>
          <p:nvSpPr>
            <p:cNvPr id="36" name="Rectangle 35"/>
            <p:cNvSpPr/>
            <p:nvPr/>
          </p:nvSpPr>
          <p:spPr>
            <a:xfrm>
              <a:off x="1030224" y="1371600"/>
              <a:ext cx="2971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Net Income before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Federal Income Tax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-1143001" y="762000"/>
              <a:ext cx="2179321" cy="911352"/>
              <a:chOff x="-838201" y="2438400"/>
              <a:chExt cx="2179321" cy="91135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-838201" y="2438400"/>
                <a:ext cx="2133602" cy="838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0" y="3505200"/>
            <a:ext cx="1981200" cy="1143000"/>
            <a:chOff x="-381000" y="3913632"/>
            <a:chExt cx="1981200" cy="1143000"/>
          </a:xfrm>
        </p:grpSpPr>
        <p:sp>
          <p:nvSpPr>
            <p:cNvPr id="41" name="Rectangle 18"/>
            <p:cNvSpPr/>
            <p:nvPr/>
          </p:nvSpPr>
          <p:spPr>
            <a:xfrm>
              <a:off x="-381000" y="3913632"/>
              <a:ext cx="1692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Income from Operations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143000" y="4477512"/>
              <a:ext cx="457200" cy="5791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957072" y="428244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4572000"/>
            <a:ext cx="1621536" cy="1015663"/>
            <a:chOff x="-36576" y="1316664"/>
            <a:chExt cx="1621536" cy="1015663"/>
          </a:xfrm>
        </p:grpSpPr>
        <p:sp>
          <p:nvSpPr>
            <p:cNvPr id="56" name="Rectangle 55"/>
            <p:cNvSpPr/>
            <p:nvPr/>
          </p:nvSpPr>
          <p:spPr>
            <a:xfrm>
              <a:off x="-36576" y="1316664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Other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Revenue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grpSp>
          <p:nvGrpSpPr>
            <p:cNvPr id="57" name="Group 12"/>
            <p:cNvGrpSpPr/>
            <p:nvPr/>
          </p:nvGrpSpPr>
          <p:grpSpPr>
            <a:xfrm>
              <a:off x="762000" y="1371600"/>
              <a:ext cx="822960" cy="274320"/>
              <a:chOff x="1066800" y="3048000"/>
              <a:chExt cx="822960" cy="27432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763512" y="5220402"/>
            <a:ext cx="2362201" cy="400110"/>
            <a:chOff x="157233" y="1625477"/>
            <a:chExt cx="2381752" cy="400110"/>
          </a:xfrm>
        </p:grpSpPr>
        <p:sp>
          <p:nvSpPr>
            <p:cNvPr id="67" name="Rectangle 66"/>
            <p:cNvSpPr/>
            <p:nvPr/>
          </p:nvSpPr>
          <p:spPr>
            <a:xfrm>
              <a:off x="938785" y="1625477"/>
              <a:ext cx="1600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Double Rules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68" name="Group 12"/>
            <p:cNvGrpSpPr/>
            <p:nvPr/>
          </p:nvGrpSpPr>
          <p:grpSpPr>
            <a:xfrm>
              <a:off x="157233" y="1698486"/>
              <a:ext cx="824223" cy="274320"/>
              <a:chOff x="462033" y="3374886"/>
              <a:chExt cx="824223" cy="27432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462033" y="3527286"/>
                <a:ext cx="737574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Times New Roman"/>
                <a:cs typeface="MyriadPro-Regular"/>
              </a:rPr>
              <a:t>1.	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What </a:t>
            </a:r>
            <a:r>
              <a:rPr lang="en-US" sz="3200" dirty="0">
                <a:latin typeface="+mn-lt"/>
                <a:ea typeface="Times New Roman"/>
                <a:cs typeface="MyriadPro-Regular"/>
              </a:rPr>
              <a:t>is the major difference between the income statements 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for merchandising </a:t>
            </a:r>
            <a:r>
              <a:rPr lang="en-US" sz="3200" dirty="0">
                <a:latin typeface="+mn-lt"/>
                <a:ea typeface="Times New Roman"/>
                <a:cs typeface="MyriadPro-Regular"/>
              </a:rPr>
              <a:t>businesses and service businesses</a:t>
            </a:r>
            <a:r>
              <a:rPr lang="en-US" sz="3200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sz="3200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/>
              <a:t>The Cost of Merchandise Sold section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+mn-lt"/>
                <a:ea typeface="Times New Roman"/>
                <a:cs typeface="MyriadPro-Regular"/>
              </a:rPr>
              <a:t>2.	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How </a:t>
            </a:r>
            <a:r>
              <a:rPr lang="en-US" dirty="0">
                <a:latin typeface="+mn-lt"/>
                <a:ea typeface="Times New Roman"/>
                <a:cs typeface="MyriadPro-Regular"/>
              </a:rPr>
              <a:t>is the cost of merchandise sold calculated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21852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2800" dirty="0" smtClean="0">
                <a:ea typeface="Calibri"/>
                <a:cs typeface="Times New Roman"/>
              </a:rPr>
              <a:t>Beginning merchandise inventory, plus purchases, equals total cost of merchandise available for sale, less ending merchandise inventory, equals cost of merchandise sold.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Lesson 16-1 </a:t>
            </a:r>
            <a:r>
              <a:rPr lang="en-US" dirty="0" smtClean="0">
                <a:latin typeface="+mn-lt"/>
              </a:rPr>
              <a:t>Audit Your Understanding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 smtClean="0">
                <a:ea typeface="Times New Roman"/>
                <a:cs typeface="MyriadPro-Regular"/>
              </a:rPr>
              <a:t>	Why </a:t>
            </a:r>
            <a:r>
              <a:rPr lang="en-US" dirty="0">
                <a:latin typeface="+mn-lt"/>
                <a:ea typeface="Times New Roman"/>
                <a:cs typeface="MyriadPro-Regular"/>
              </a:rPr>
              <a:t>is interest income presented in a section other than Operating Revenue</a:t>
            </a:r>
            <a:r>
              <a:rPr lang="en-US" dirty="0" smtClean="0">
                <a:latin typeface="+mn-lt"/>
                <a:ea typeface="Times New Roman"/>
                <a:cs typeface="MyriadPro-Regular"/>
              </a:rPr>
              <a:t>?</a:t>
            </a:r>
            <a:endParaRPr lang="en-US" dirty="0" smtClean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152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ANSWER</a:t>
            </a:r>
          </a:p>
          <a:p>
            <a:pPr lvl="0"/>
            <a:r>
              <a:rPr lang="en-US" sz="3200" dirty="0" smtClean="0">
                <a:ea typeface="Calibri"/>
                <a:cs typeface="Times New Roman"/>
              </a:rPr>
              <a:t>The interest earned on notes receivable is not a normal operating activity.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Financial Statements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corporation prepares an income statement and a balance sheet similar to those used by a proprietorship. </a:t>
            </a:r>
          </a:p>
          <a:p>
            <a:r>
              <a:rPr lang="en-US" dirty="0" smtClean="0"/>
              <a:t>A corporation also prepares a statement of stockholders’ equity.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pter 16_Page 474.jpg"/>
          <p:cNvPicPr>
            <a:picLocks noChangeAspect="1"/>
          </p:cNvPicPr>
          <p:nvPr/>
        </p:nvPicPr>
        <p:blipFill>
          <a:blip r:embed="rId2" cstate="print"/>
          <a:srcRect b="1359"/>
          <a:stretch>
            <a:fillRect/>
          </a:stretch>
        </p:blipFill>
        <p:spPr>
          <a:xfrm>
            <a:off x="4191000" y="1412594"/>
            <a:ext cx="4343400" cy="49815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an Income Statement from a </a:t>
            </a:r>
            <a:br>
              <a:rPr lang="en-US" dirty="0" smtClean="0"/>
            </a:br>
            <a:r>
              <a:rPr lang="en-US" dirty="0" smtClean="0"/>
              <a:t>Trial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Chapter 16_Page 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12596"/>
            <a:ext cx="3247263" cy="38644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Operating Revenue Section of an Income Statement for a Merchandising Business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revenue earned by a business from its normal business operations is called </a:t>
            </a:r>
            <a:r>
              <a:rPr lang="en-US" b="1" smtClean="0">
                <a:solidFill>
                  <a:srgbClr val="0070C0"/>
                </a:solidFill>
              </a:rPr>
              <a:t>operating revenue</a:t>
            </a:r>
            <a:r>
              <a:rPr lang="en-US" smtClean="0"/>
              <a:t>. </a:t>
            </a:r>
          </a:p>
          <a:p>
            <a:r>
              <a:rPr lang="en-US" smtClean="0"/>
              <a:t>The amount of sales, less sales discounts and sales returns and allowances, is called </a:t>
            </a:r>
            <a:r>
              <a:rPr lang="en-US" b="1" smtClean="0">
                <a:solidFill>
                  <a:srgbClr val="0070C0"/>
                </a:solidFill>
              </a:rPr>
              <a:t>net</a:t>
            </a:r>
            <a:r>
              <a:rPr lang="en-US" smtClean="0"/>
              <a:t> </a:t>
            </a:r>
            <a:r>
              <a:rPr lang="en-US" b="1" smtClean="0">
                <a:solidFill>
                  <a:srgbClr val="0070C0"/>
                </a:solidFill>
              </a:rPr>
              <a:t>sales</a:t>
            </a:r>
            <a:r>
              <a:rPr lang="en-US" smtClean="0"/>
              <a:t>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hapter 16_Page 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8" y="2590800"/>
            <a:ext cx="8229600" cy="268140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Revenue Section of an Income Statement for a Merchandising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1676400"/>
            <a:ext cx="1569914" cy="1066800"/>
            <a:chOff x="618565" y="1371600"/>
            <a:chExt cx="1569914" cy="1066800"/>
          </a:xfrm>
        </p:grpSpPr>
        <p:sp>
          <p:nvSpPr>
            <p:cNvPr id="23" name="Rectangle 22"/>
            <p:cNvSpPr/>
            <p:nvPr/>
          </p:nvSpPr>
          <p:spPr>
            <a:xfrm>
              <a:off x="1143000" y="1371600"/>
              <a:ext cx="1045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Heading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618565" y="1371600"/>
              <a:ext cx="509195" cy="1066800"/>
              <a:chOff x="923365" y="3048000"/>
              <a:chExt cx="509195" cy="10668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923365" y="3124200"/>
                <a:ext cx="326315" cy="990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6200" y="1524000"/>
            <a:ext cx="1280160" cy="2282415"/>
            <a:chOff x="-152400" y="762000"/>
            <a:chExt cx="1280160" cy="2282415"/>
          </a:xfrm>
        </p:grpSpPr>
        <p:sp>
          <p:nvSpPr>
            <p:cNvPr id="28" name="Rectangle 27"/>
            <p:cNvSpPr/>
            <p:nvPr/>
          </p:nvSpPr>
          <p:spPr>
            <a:xfrm>
              <a:off x="-152400" y="7620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Operating Revenue Section</a:t>
              </a:r>
              <a:endParaRPr lang="en-US" sz="2000" dirty="0"/>
            </a:p>
          </p:txBody>
        </p:sp>
        <p:grpSp>
          <p:nvGrpSpPr>
            <p:cNvPr id="29" name="Group 12"/>
            <p:cNvGrpSpPr/>
            <p:nvPr/>
          </p:nvGrpSpPr>
          <p:grpSpPr>
            <a:xfrm>
              <a:off x="762000" y="1371600"/>
              <a:ext cx="365760" cy="1672815"/>
              <a:chOff x="1066800" y="3048000"/>
              <a:chExt cx="365760" cy="167281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249680" y="3074895"/>
                <a:ext cx="0" cy="16459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6200" y="4114800"/>
            <a:ext cx="1600201" cy="2158663"/>
            <a:chOff x="762000" y="228600"/>
            <a:chExt cx="1600201" cy="2158663"/>
          </a:xfrm>
        </p:grpSpPr>
        <p:sp>
          <p:nvSpPr>
            <p:cNvPr id="34" name="Rectangle 33"/>
            <p:cNvSpPr/>
            <p:nvPr/>
          </p:nvSpPr>
          <p:spPr>
            <a:xfrm>
              <a:off x="1143001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Title of Revenue Account</a:t>
              </a:r>
              <a:endParaRPr lang="en-US" sz="2000" dirty="0"/>
            </a:p>
          </p:txBody>
        </p:sp>
        <p:grpSp>
          <p:nvGrpSpPr>
            <p:cNvPr id="35" name="Group 12"/>
            <p:cNvGrpSpPr/>
            <p:nvPr/>
          </p:nvGrpSpPr>
          <p:grpSpPr>
            <a:xfrm>
              <a:off x="762000" y="228600"/>
              <a:ext cx="762000" cy="1508760"/>
              <a:chOff x="1066800" y="1905000"/>
              <a:chExt cx="762000" cy="1508760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1249680" y="1905000"/>
                <a:ext cx="579120" cy="1219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096000" y="2133600"/>
            <a:ext cx="2971800" cy="1905000"/>
            <a:chOff x="-213421" y="1371600"/>
            <a:chExt cx="2971800" cy="1905000"/>
          </a:xfrm>
        </p:grpSpPr>
        <p:sp>
          <p:nvSpPr>
            <p:cNvPr id="40" name="Rectangle 39"/>
            <p:cNvSpPr/>
            <p:nvPr/>
          </p:nvSpPr>
          <p:spPr>
            <a:xfrm>
              <a:off x="1143000" y="1371600"/>
              <a:ext cx="16153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Sales Amount</a:t>
              </a:r>
            </a:p>
          </p:txBody>
        </p:sp>
        <p:grpSp>
          <p:nvGrpSpPr>
            <p:cNvPr id="41" name="Group 12"/>
            <p:cNvGrpSpPr/>
            <p:nvPr/>
          </p:nvGrpSpPr>
          <p:grpSpPr>
            <a:xfrm>
              <a:off x="-213421" y="1371600"/>
              <a:ext cx="1341181" cy="1905000"/>
              <a:chOff x="91379" y="3048000"/>
              <a:chExt cx="1341181" cy="1905000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>
                <a:off x="91379" y="3276600"/>
                <a:ext cx="1143001" cy="1676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353392" y="2133600"/>
            <a:ext cx="2828208" cy="2133600"/>
            <a:chOff x="762000" y="1371600"/>
            <a:chExt cx="2828208" cy="2133600"/>
          </a:xfrm>
        </p:grpSpPr>
        <p:sp>
          <p:nvSpPr>
            <p:cNvPr id="45" name="Rectangle 44"/>
            <p:cNvSpPr/>
            <p:nvPr/>
          </p:nvSpPr>
          <p:spPr>
            <a:xfrm>
              <a:off x="1143000" y="1371600"/>
              <a:ext cx="24472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Less Contra Accounts </a:t>
              </a:r>
              <a:endParaRPr lang="en-US" sz="2000" dirty="0"/>
            </a:p>
          </p:txBody>
        </p:sp>
        <p:grpSp>
          <p:nvGrpSpPr>
            <p:cNvPr id="46" name="Group 12"/>
            <p:cNvGrpSpPr/>
            <p:nvPr/>
          </p:nvGrpSpPr>
          <p:grpSpPr>
            <a:xfrm>
              <a:off x="762000" y="1371600"/>
              <a:ext cx="365760" cy="2133600"/>
              <a:chOff x="1066800" y="3048000"/>
              <a:chExt cx="365760" cy="21336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1075608" y="3124200"/>
                <a:ext cx="174072" cy="2057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733800" y="4572000"/>
            <a:ext cx="1295400" cy="1701463"/>
            <a:chOff x="-76200" y="685800"/>
            <a:chExt cx="1295400" cy="1701463"/>
          </a:xfrm>
        </p:grpSpPr>
        <p:sp>
          <p:nvSpPr>
            <p:cNvPr id="50" name="Rectangle 49"/>
            <p:cNvSpPr/>
            <p:nvPr/>
          </p:nvSpPr>
          <p:spPr>
            <a:xfrm>
              <a:off x="-76200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Contra Account Amounts</a:t>
              </a:r>
            </a:p>
          </p:txBody>
        </p:sp>
        <p:grpSp>
          <p:nvGrpSpPr>
            <p:cNvPr id="51" name="Group 12"/>
            <p:cNvGrpSpPr/>
            <p:nvPr/>
          </p:nvGrpSpPr>
          <p:grpSpPr>
            <a:xfrm>
              <a:off x="762000" y="685800"/>
              <a:ext cx="457200" cy="1051560"/>
              <a:chOff x="1066800" y="2362200"/>
              <a:chExt cx="457200" cy="105156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V="1">
                <a:off x="1219200" y="2362200"/>
                <a:ext cx="304800" cy="914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486400" y="4648200"/>
            <a:ext cx="1219200" cy="1627095"/>
            <a:chOff x="-76200" y="760168"/>
            <a:chExt cx="1219200" cy="1627095"/>
          </a:xfrm>
        </p:grpSpPr>
        <p:sp>
          <p:nvSpPr>
            <p:cNvPr id="55" name="Rectangle 54"/>
            <p:cNvSpPr/>
            <p:nvPr/>
          </p:nvSpPr>
          <p:spPr>
            <a:xfrm>
              <a:off x="-76200" y="1371600"/>
              <a:ext cx="1219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Contra Account</a:t>
              </a:r>
            </a:p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Total</a:t>
              </a:r>
            </a:p>
          </p:txBody>
        </p:sp>
        <p:grpSp>
          <p:nvGrpSpPr>
            <p:cNvPr id="56" name="Group 12"/>
            <p:cNvGrpSpPr/>
            <p:nvPr/>
          </p:nvGrpSpPr>
          <p:grpSpPr>
            <a:xfrm>
              <a:off x="762000" y="760168"/>
              <a:ext cx="365760" cy="977192"/>
              <a:chOff x="1066800" y="2436568"/>
              <a:chExt cx="365760" cy="977192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flipH="1" flipV="1">
                <a:off x="1246095" y="2436568"/>
                <a:ext cx="0" cy="58453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1524000" y="4876800"/>
            <a:ext cx="1905001" cy="781110"/>
            <a:chOff x="457200" y="990600"/>
            <a:chExt cx="1905001" cy="781110"/>
          </a:xfrm>
        </p:grpSpPr>
        <p:sp>
          <p:nvSpPr>
            <p:cNvPr id="60" name="Rectangle 59"/>
            <p:cNvSpPr/>
            <p:nvPr/>
          </p:nvSpPr>
          <p:spPr>
            <a:xfrm>
              <a:off x="1143001" y="1371600"/>
              <a:ext cx="121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Net Sales</a:t>
              </a:r>
            </a:p>
          </p:txBody>
        </p:sp>
        <p:grpSp>
          <p:nvGrpSpPr>
            <p:cNvPr id="61" name="Group 12"/>
            <p:cNvGrpSpPr/>
            <p:nvPr/>
          </p:nvGrpSpPr>
          <p:grpSpPr>
            <a:xfrm>
              <a:off x="457200" y="990600"/>
              <a:ext cx="670560" cy="746760"/>
              <a:chOff x="762000" y="2667000"/>
              <a:chExt cx="670560" cy="74676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flipH="1" flipV="1">
                <a:off x="762000" y="2667000"/>
                <a:ext cx="533400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254241" y="4846320"/>
            <a:ext cx="1432559" cy="1110401"/>
            <a:chOff x="-304799" y="969085"/>
            <a:chExt cx="1432559" cy="1110401"/>
          </a:xfrm>
        </p:grpSpPr>
        <p:sp>
          <p:nvSpPr>
            <p:cNvPr id="65" name="Rectangle 64"/>
            <p:cNvSpPr/>
            <p:nvPr/>
          </p:nvSpPr>
          <p:spPr>
            <a:xfrm>
              <a:off x="-304799" y="1371600"/>
              <a:ext cx="1219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Net Sales</a:t>
              </a:r>
            </a:p>
            <a:p>
              <a:r>
                <a:rPr lang="en-US" sz="2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Amount</a:t>
              </a:r>
              <a:endParaRPr lang="en-US" sz="4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6" name="Group 12"/>
            <p:cNvGrpSpPr/>
            <p:nvPr/>
          </p:nvGrpSpPr>
          <p:grpSpPr>
            <a:xfrm>
              <a:off x="243840" y="969085"/>
              <a:ext cx="883920" cy="768275"/>
              <a:chOff x="548640" y="2645485"/>
              <a:chExt cx="883920" cy="76827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548640" y="2645485"/>
                <a:ext cx="731520" cy="6400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9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original price of all merchandise sold during a fiscal period is called the </a:t>
            </a:r>
            <a:r>
              <a:rPr lang="en-US" b="1" dirty="0" smtClean="0">
                <a:solidFill>
                  <a:srgbClr val="0070C0"/>
                </a:solidFill>
              </a:rPr>
              <a:t>cost of merchandise sold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Cost of merchandise sold is also known as cost of </a:t>
            </a:r>
            <a:r>
              <a:rPr lang="en-US" i="1" dirty="0" smtClean="0">
                <a:solidFill>
                  <a:srgbClr val="0070C0"/>
                </a:solidFill>
              </a:rPr>
              <a:t>goods sold </a:t>
            </a:r>
            <a:r>
              <a:rPr lang="en-US" dirty="0" smtClean="0"/>
              <a:t>or </a:t>
            </a:r>
            <a:r>
              <a:rPr lang="en-US" i="1" dirty="0">
                <a:solidFill>
                  <a:srgbClr val="0070C0"/>
                </a:solidFill>
              </a:rPr>
              <a:t>cost of sales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operating revenue remaining after cost of merchandise sold has been deducted is called </a:t>
            </a:r>
            <a:r>
              <a:rPr lang="en-US" b="1" dirty="0" smtClean="0">
                <a:solidFill>
                  <a:srgbClr val="0070C0"/>
                </a:solidFill>
              </a:rPr>
              <a:t>gross profit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Gross profit is often referred to as </a:t>
            </a:r>
            <a:r>
              <a:rPr lang="en-US" i="1" dirty="0">
                <a:solidFill>
                  <a:srgbClr val="0070C0"/>
                </a:solidFill>
              </a:rPr>
              <a:t>gross profit on sales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Chapter 16_Page 4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364" y="2022765"/>
            <a:ext cx="61905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4968" y="4796444"/>
            <a:ext cx="1669968" cy="707886"/>
            <a:chOff x="-85008" y="1313688"/>
            <a:chExt cx="1669968" cy="707886"/>
          </a:xfrm>
        </p:grpSpPr>
        <p:sp>
          <p:nvSpPr>
            <p:cNvPr id="26" name="Rectangle 25"/>
            <p:cNvSpPr/>
            <p:nvPr/>
          </p:nvSpPr>
          <p:spPr>
            <a:xfrm>
              <a:off x="-85008" y="1313688"/>
              <a:ext cx="1219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Ending Inventory</a:t>
              </a:r>
            </a:p>
          </p:txBody>
        </p:sp>
        <p:grpSp>
          <p:nvGrpSpPr>
            <p:cNvPr id="27" name="Group 12"/>
            <p:cNvGrpSpPr/>
            <p:nvPr/>
          </p:nvGrpSpPr>
          <p:grpSpPr>
            <a:xfrm>
              <a:off x="762000" y="1371600"/>
              <a:ext cx="822960" cy="365760"/>
              <a:chOff x="1066800" y="3048000"/>
              <a:chExt cx="822960" cy="36576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249680" y="3200400"/>
                <a:ext cx="640080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3477" y="1349514"/>
            <a:ext cx="2670723" cy="2460486"/>
            <a:chOff x="-762000" y="1044714"/>
            <a:chExt cx="2670723" cy="2460486"/>
          </a:xfrm>
        </p:grpSpPr>
        <p:sp>
          <p:nvSpPr>
            <p:cNvPr id="31" name="Rectangle 30"/>
            <p:cNvSpPr/>
            <p:nvPr/>
          </p:nvSpPr>
          <p:spPr>
            <a:xfrm>
              <a:off x="-762000" y="1044714"/>
              <a:ext cx="26707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Cost of Merchandise Sold Section</a:t>
              </a:r>
            </a:p>
          </p:txBody>
        </p:sp>
        <p:grpSp>
          <p:nvGrpSpPr>
            <p:cNvPr id="32" name="Group 12"/>
            <p:cNvGrpSpPr/>
            <p:nvPr/>
          </p:nvGrpSpPr>
          <p:grpSpPr>
            <a:xfrm>
              <a:off x="762000" y="1371600"/>
              <a:ext cx="457200" cy="2133600"/>
              <a:chOff x="1066800" y="3048000"/>
              <a:chExt cx="457200" cy="21336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1249680" y="3124200"/>
                <a:ext cx="274320" cy="2057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677339" y="1349514"/>
            <a:ext cx="1656661" cy="2597646"/>
            <a:chOff x="762000" y="1044714"/>
            <a:chExt cx="1656661" cy="2597646"/>
          </a:xfrm>
        </p:grpSpPr>
        <p:sp>
          <p:nvSpPr>
            <p:cNvPr id="36" name="Rectangle 35"/>
            <p:cNvSpPr/>
            <p:nvPr/>
          </p:nvSpPr>
          <p:spPr>
            <a:xfrm>
              <a:off x="1145556" y="1044714"/>
              <a:ext cx="12731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Beginning 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Inventory</a:t>
              </a:r>
            </a:p>
          </p:txBody>
        </p:sp>
        <p:grpSp>
          <p:nvGrpSpPr>
            <p:cNvPr id="37" name="Group 12"/>
            <p:cNvGrpSpPr/>
            <p:nvPr/>
          </p:nvGrpSpPr>
          <p:grpSpPr>
            <a:xfrm>
              <a:off x="762000" y="1371600"/>
              <a:ext cx="365760" cy="2270760"/>
              <a:chOff x="1066800" y="3048000"/>
              <a:chExt cx="365760" cy="227076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1075608" y="3124200"/>
                <a:ext cx="174072" cy="219456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240185" y="1349514"/>
            <a:ext cx="1913215" cy="1393686"/>
            <a:chOff x="-687919" y="1371600"/>
            <a:chExt cx="1913215" cy="1393686"/>
          </a:xfrm>
        </p:grpSpPr>
        <p:sp>
          <p:nvSpPr>
            <p:cNvPr id="41" name="Rectangle 40"/>
            <p:cNvSpPr/>
            <p:nvPr/>
          </p:nvSpPr>
          <p:spPr>
            <a:xfrm>
              <a:off x="-687919" y="1371600"/>
              <a:ext cx="19132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Vertical Analysis Percentages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42" name="Group 12"/>
            <p:cNvGrpSpPr/>
            <p:nvPr/>
          </p:nvGrpSpPr>
          <p:grpSpPr>
            <a:xfrm>
              <a:off x="707136" y="1698486"/>
              <a:ext cx="365760" cy="1066800"/>
              <a:chOff x="1011936" y="3374886"/>
              <a:chExt cx="365760" cy="106680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flipH="1">
                <a:off x="1072896" y="3527286"/>
                <a:ext cx="114298" cy="914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1011936" y="337488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883407" y="5212080"/>
            <a:ext cx="2602993" cy="1210806"/>
            <a:chOff x="749808" y="868680"/>
            <a:chExt cx="2602993" cy="1210806"/>
          </a:xfrm>
        </p:grpSpPr>
        <p:sp>
          <p:nvSpPr>
            <p:cNvPr id="54" name="Rectangle 53"/>
            <p:cNvSpPr/>
            <p:nvPr/>
          </p:nvSpPr>
          <p:spPr>
            <a:xfrm>
              <a:off x="1143001" y="1371600"/>
              <a:ext cx="2209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Cost of Merchandise Sold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749808" y="868680"/>
              <a:ext cx="365760" cy="896112"/>
              <a:chOff x="1054608" y="2545080"/>
              <a:chExt cx="365760" cy="89611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V="1">
                <a:off x="1249680" y="2545080"/>
                <a:ext cx="0" cy="7315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54608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4038600" y="4876800"/>
            <a:ext cx="5029200" cy="1546086"/>
            <a:chOff x="-914401" y="533400"/>
            <a:chExt cx="5029200" cy="1546086"/>
          </a:xfrm>
        </p:grpSpPr>
        <p:sp>
          <p:nvSpPr>
            <p:cNvPr id="59" name="Rectangle 58"/>
            <p:cNvSpPr/>
            <p:nvPr/>
          </p:nvSpPr>
          <p:spPr>
            <a:xfrm>
              <a:off x="1143000" y="1371600"/>
              <a:ext cx="2971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Cost of Merchandise Available for Sale</a:t>
              </a:r>
            </a:p>
          </p:txBody>
        </p:sp>
        <p:grpSp>
          <p:nvGrpSpPr>
            <p:cNvPr id="60" name="Group 12"/>
            <p:cNvGrpSpPr/>
            <p:nvPr/>
          </p:nvGrpSpPr>
          <p:grpSpPr>
            <a:xfrm>
              <a:off x="-914401" y="533400"/>
              <a:ext cx="2042161" cy="1231392"/>
              <a:chOff x="-609601" y="2209800"/>
              <a:chExt cx="2042161" cy="1231392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 flipV="1">
                <a:off x="-609601" y="2209800"/>
                <a:ext cx="1905002" cy="10668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1066800" y="3075432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81000" y="3912882"/>
            <a:ext cx="1901952" cy="860286"/>
            <a:chOff x="0" y="3940314"/>
            <a:chExt cx="1901952" cy="860286"/>
          </a:xfrm>
        </p:grpSpPr>
        <p:sp>
          <p:nvSpPr>
            <p:cNvPr id="19" name="Rectangle 18"/>
            <p:cNvSpPr/>
            <p:nvPr/>
          </p:nvSpPr>
          <p:spPr>
            <a:xfrm>
              <a:off x="0" y="3940314"/>
              <a:ext cx="1311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Purchases</a:t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Section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1463040" y="4157472"/>
              <a:ext cx="0" cy="64008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957072" y="4114800"/>
              <a:ext cx="944880" cy="685800"/>
              <a:chOff x="957072" y="4114800"/>
              <a:chExt cx="944880" cy="685800"/>
            </a:xfrm>
          </p:grpSpPr>
          <p:sp>
            <p:nvSpPr>
              <p:cNvPr id="45" name="Left Bracket 44"/>
              <p:cNvSpPr/>
              <p:nvPr/>
            </p:nvSpPr>
            <p:spPr>
              <a:xfrm>
                <a:off x="1752600" y="4114800"/>
                <a:ext cx="149352" cy="685800"/>
              </a:xfrm>
              <a:prstGeom prst="leftBracke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957072" y="42824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57200" y="5410200"/>
            <a:ext cx="1981200" cy="704910"/>
            <a:chOff x="-661416" y="1039368"/>
            <a:chExt cx="1981200" cy="704910"/>
          </a:xfrm>
        </p:grpSpPr>
        <p:sp>
          <p:nvSpPr>
            <p:cNvPr id="66" name="Rectangle 65"/>
            <p:cNvSpPr/>
            <p:nvPr/>
          </p:nvSpPr>
          <p:spPr>
            <a:xfrm>
              <a:off x="-661416" y="1344168"/>
              <a:ext cx="1530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Gross Profit </a:t>
              </a:r>
            </a:p>
          </p:txBody>
        </p:sp>
        <p:grpSp>
          <p:nvGrpSpPr>
            <p:cNvPr id="67" name="Group 12"/>
            <p:cNvGrpSpPr/>
            <p:nvPr/>
          </p:nvGrpSpPr>
          <p:grpSpPr>
            <a:xfrm>
              <a:off x="762000" y="1039368"/>
              <a:ext cx="557784" cy="697992"/>
              <a:chOff x="1066800" y="2715768"/>
              <a:chExt cx="557784" cy="69799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1249680" y="2715768"/>
                <a:ext cx="374904" cy="48463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pter 16_Page 47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6400800" cy="2052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Merchandise Sold Section of an Income Statement for a Merchandising Business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9340" y="3581400"/>
            <a:ext cx="2743200" cy="1162110"/>
            <a:chOff x="-585216" y="582168"/>
            <a:chExt cx="2743200" cy="1162110"/>
          </a:xfrm>
        </p:grpSpPr>
        <p:sp>
          <p:nvSpPr>
            <p:cNvPr id="16" name="Rectangle 15"/>
            <p:cNvSpPr/>
            <p:nvPr/>
          </p:nvSpPr>
          <p:spPr>
            <a:xfrm>
              <a:off x="-585216" y="1344168"/>
              <a:ext cx="2743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 of adjacent column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944880" y="582168"/>
              <a:ext cx="731520" cy="914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Completing an Income Statement for a Merchandising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expenses incurred by a business in its normal operations are called </a:t>
            </a:r>
            <a:r>
              <a:rPr lang="en-US" b="1" dirty="0" smtClean="0">
                <a:solidFill>
                  <a:srgbClr val="0070C0"/>
                </a:solidFill>
              </a:rPr>
              <a:t>operating expenses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operating revenue remaining after the cost of merchandise sold and operating expenses have been deducted is called </a:t>
            </a:r>
            <a:r>
              <a:rPr lang="en-US" b="1" dirty="0" smtClean="0">
                <a:solidFill>
                  <a:srgbClr val="0070C0"/>
                </a:solidFill>
              </a:rPr>
              <a:t>income from operations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Income from operations is also referred to as </a:t>
            </a:r>
            <a:r>
              <a:rPr lang="en-US" i="1" dirty="0" smtClean="0">
                <a:solidFill>
                  <a:srgbClr val="0070C0"/>
                </a:solidFill>
              </a:rPr>
              <a:t>operating income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16-1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500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MyriadPro-Regular</vt:lpstr>
      <vt:lpstr>Times New Roman</vt:lpstr>
      <vt:lpstr>Custom Design</vt:lpstr>
      <vt:lpstr>PowerPoint Presentation</vt:lpstr>
      <vt:lpstr>Uses of Financial Statements</vt:lpstr>
      <vt:lpstr>Preparing an Income Statement from a  Trial Balance</vt:lpstr>
      <vt:lpstr>Operating Revenue Section of an Income Statement for a Merchandising Business</vt:lpstr>
      <vt:lpstr>Operating Revenue Section of an Income Statement for a Merchandising Business</vt:lpstr>
      <vt:lpstr>Cost of Merchandise Sold Section of an Income Statement for a Merchandising Business</vt:lpstr>
      <vt:lpstr>Cost of Merchandise Sold Section of an Income Statement for a Merchandising Business</vt:lpstr>
      <vt:lpstr>Cost of Merchandise Sold Section of an Income Statement for a Merchandising Business</vt:lpstr>
      <vt:lpstr>Completing an Income Statement for a Merchandising Business</vt:lpstr>
      <vt:lpstr>Completing an Income Statement for a Merchandising Business</vt:lpstr>
      <vt:lpstr>Lesson 16-1 Audit Your Understanding</vt:lpstr>
      <vt:lpstr>Lesson 16-1 Audit Your Understanding</vt:lpstr>
      <vt:lpstr>Lesson 16-1 Audit Your Understanding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Debra Wolken</cp:lastModifiedBy>
  <cp:revision>296</cp:revision>
  <dcterms:created xsi:type="dcterms:W3CDTF">2012-07-02T15:51:50Z</dcterms:created>
  <dcterms:modified xsi:type="dcterms:W3CDTF">2015-03-27T15:37:26Z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