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336" r:id="rId3"/>
    <p:sldId id="333" r:id="rId4"/>
    <p:sldId id="371" r:id="rId5"/>
    <p:sldId id="359" r:id="rId6"/>
    <p:sldId id="360" r:id="rId7"/>
    <p:sldId id="372" r:id="rId8"/>
    <p:sldId id="373" r:id="rId9"/>
    <p:sldId id="361" r:id="rId10"/>
    <p:sldId id="343" r:id="rId11"/>
    <p:sldId id="344" r:id="rId12"/>
    <p:sldId id="34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3" clrIdx="0"/>
  <p:cmAuthor id="1" name="McLaughlin" initials="C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73BEF1"/>
    <a:srgbClr val="B6D5AB"/>
    <a:srgbClr val="EA0000"/>
    <a:srgbClr val="77933C"/>
    <a:srgbClr val="FF3300"/>
    <a:srgbClr val="FF0000"/>
    <a:srgbClr val="CC0000"/>
    <a:srgbClr val="1376B9"/>
    <a:srgbClr val="131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76" autoAdjust="0"/>
    <p:restoredTop sz="94654" autoAdjust="0"/>
  </p:normalViewPr>
  <p:slideViewPr>
    <p:cSldViewPr>
      <p:cViewPr varScale="1">
        <p:scale>
          <a:sx n="96" d="100"/>
          <a:sy n="96" d="100"/>
        </p:scale>
        <p:origin x="9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6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 anchor="b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Wave 5"/>
          <p:cNvSpPr/>
          <p:nvPr userDrawn="1"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9D2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914400" cy="525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/>
              <a:t>Learning Objectives</a:t>
            </a:r>
            <a:endParaRPr lang="en-US" sz="2800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1" y="2514600"/>
            <a:ext cx="64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	Complete recordkeeping for a dishonored check.</a:t>
            </a:r>
          </a:p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/>
              <a:t>	Journalize an electronic funds transfer.</a:t>
            </a:r>
          </a:p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8</a:t>
            </a:r>
            <a:r>
              <a:rPr lang="en-US" sz="2400" dirty="0" smtClean="0"/>
              <a:t> 	Journalize a debit card transaction.</a:t>
            </a:r>
            <a:endParaRPr lang="en-US" sz="2400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220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Lesson 5-3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.	</a:t>
            </a:r>
            <a:r>
              <a:rPr lang="en-US" dirty="0" smtClean="0"/>
              <a:t>Which </a:t>
            </a:r>
            <a:r>
              <a:rPr lang="en-US" dirty="0"/>
              <a:t>account is credited when electronic funds transfer is used to pay cash </a:t>
            </a:r>
            <a:r>
              <a:rPr lang="en-US" dirty="0" smtClean="0"/>
              <a:t>on account?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5-3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Lesson 5-3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.	</a:t>
            </a:r>
            <a:r>
              <a:rPr lang="en-US" dirty="0" smtClean="0"/>
              <a:t>Which </a:t>
            </a:r>
            <a:r>
              <a:rPr lang="en-US" dirty="0"/>
              <a:t>account is credited when a debit card is used to purchase supplies?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5-3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Recording a Dishonored Check </a:t>
            </a:r>
            <a:br>
              <a:rPr lang="en-US" smtClean="0"/>
            </a:br>
            <a:r>
              <a:rPr lang="en-US" smtClean="0"/>
              <a:t>on a Check Stub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check that a bank refuses to pay is called a </a:t>
            </a:r>
            <a:r>
              <a:rPr lang="en-US" b="1" dirty="0" smtClean="0">
                <a:solidFill>
                  <a:srgbClr val="0070C0"/>
                </a:solidFill>
              </a:rPr>
              <a:t>dishonored check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check dishonored by the bank because of insufficient funds in the account of the maker of the check is called a </a:t>
            </a:r>
            <a:r>
              <a:rPr lang="en-US" b="1" dirty="0">
                <a:solidFill>
                  <a:srgbClr val="0070C0"/>
                </a:solidFill>
              </a:rPr>
              <a:t>non-sufficient funds check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non-sufficient funds check is also known as an </a:t>
            </a:r>
            <a:r>
              <a:rPr lang="en-US" i="1" dirty="0" smtClean="0">
                <a:solidFill>
                  <a:srgbClr val="0070C0"/>
                </a:solidFill>
              </a:rPr>
              <a:t>NSF check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LO6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5-3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Recording a Dishonored Check </a:t>
            </a:r>
            <a:br>
              <a:rPr lang="en-US" dirty="0" smtClean="0"/>
            </a:br>
            <a:r>
              <a:rPr lang="en-US" dirty="0" smtClean="0"/>
              <a:t>on a Check Stub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LO6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5-3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10" descr="Chapter 5_Page 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600200"/>
            <a:ext cx="2669885" cy="2743200"/>
          </a:xfrm>
          <a:prstGeom prst="rect">
            <a:avLst/>
          </a:prstGeom>
        </p:spPr>
      </p:pic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472952" y="4455402"/>
            <a:ext cx="6842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tabLst>
                <a:tab pos="228600" algn="dec"/>
              </a:tabLst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	</a:t>
            </a:r>
            <a:r>
              <a:rPr lang="en-US" sz="2000" dirty="0" smtClean="0"/>
              <a:t>Write </a:t>
            </a:r>
            <a:r>
              <a:rPr lang="en-US" sz="2000" b="1" dirty="0" smtClean="0"/>
              <a:t>Dishonored Check </a:t>
            </a:r>
            <a:r>
              <a:rPr lang="en-US" sz="2000" dirty="0" smtClean="0"/>
              <a:t>under the heading </a:t>
            </a:r>
            <a:r>
              <a:rPr lang="en-US" sz="2000" i="1" dirty="0" smtClean="0"/>
              <a:t>Other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pSp>
        <p:nvGrpSpPr>
          <p:cNvPr id="5" name="Group 15"/>
          <p:cNvGrpSpPr/>
          <p:nvPr/>
        </p:nvGrpSpPr>
        <p:grpSpPr>
          <a:xfrm>
            <a:off x="2743200" y="3352800"/>
            <a:ext cx="990600" cy="441960"/>
            <a:chOff x="3291840" y="3352800"/>
            <a:chExt cx="990600" cy="44196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3429000" y="3352800"/>
              <a:ext cx="853440" cy="304800"/>
            </a:xfrm>
            <a:prstGeom prst="straightConnector1">
              <a:avLst/>
            </a:prstGeom>
            <a:ln w="38100">
              <a:solidFill>
                <a:srgbClr val="00B0F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3291840" y="34290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5715000" y="2743200"/>
            <a:ext cx="1066800" cy="838200"/>
            <a:chOff x="3108960" y="3429000"/>
            <a:chExt cx="1066800" cy="838200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3108960" y="3581400"/>
              <a:ext cx="853440" cy="685800"/>
            </a:xfrm>
            <a:prstGeom prst="straightConnector1">
              <a:avLst/>
            </a:prstGeom>
            <a:ln w="38100">
              <a:solidFill>
                <a:srgbClr val="00B0F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3810000" y="34290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5730240" y="3629025"/>
            <a:ext cx="1051560" cy="365760"/>
            <a:chOff x="3124200" y="3400425"/>
            <a:chExt cx="1051560" cy="365760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3124200" y="3581400"/>
              <a:ext cx="838200" cy="0"/>
            </a:xfrm>
            <a:prstGeom prst="straightConnector1">
              <a:avLst/>
            </a:prstGeom>
            <a:ln w="38100">
              <a:solidFill>
                <a:srgbClr val="00B0F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3810000" y="3400425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472952" y="5543490"/>
            <a:ext cx="7756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tabLst>
                <a:tab pos="228600" algn="dec"/>
              </a:tabLst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	</a:t>
            </a:r>
            <a:r>
              <a:rPr lang="en-US" sz="2000" dirty="0" smtClean="0"/>
              <a:t>Calculate and record the new subtotal. </a:t>
            </a:r>
            <a:endParaRPr lang="en-US" sz="2000" dirty="0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472952" y="4845558"/>
            <a:ext cx="7756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tabLst>
                <a:tab pos="228600" algn="dec"/>
              </a:tabLst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	</a:t>
            </a:r>
            <a:r>
              <a:rPr lang="en-US" sz="2000" dirty="0" smtClean="0"/>
              <a:t>Write the total of the dishonored check in the amount column. This is the amount of the dishonored check plus the service fee.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28" grpId="0" autoUpdateAnimBg="0"/>
      <p:bldP spid="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Journalizing a Dishonored Check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004560" y="1524000"/>
            <a:ext cx="3063238" cy="653534"/>
            <a:chOff x="5580060" y="1737360"/>
            <a:chExt cx="2355613" cy="653534"/>
          </a:xfrm>
        </p:grpSpPr>
        <p:sp>
          <p:nvSpPr>
            <p:cNvPr id="29" name="Rectangle 28"/>
            <p:cNvSpPr/>
            <p:nvPr/>
          </p:nvSpPr>
          <p:spPr>
            <a:xfrm>
              <a:off x="5580060" y="2025134"/>
              <a:ext cx="1264461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/>
                <a:t>225.00</a:t>
              </a:r>
            </a:p>
          </p:txBody>
        </p:sp>
        <p:grpSp>
          <p:nvGrpSpPr>
            <p:cNvPr id="28" name="Group 53"/>
            <p:cNvGrpSpPr/>
            <p:nvPr/>
          </p:nvGrpSpPr>
          <p:grpSpPr>
            <a:xfrm>
              <a:off x="5755851" y="1737360"/>
              <a:ext cx="2179822" cy="565666"/>
              <a:chOff x="5755851" y="1737360"/>
              <a:chExt cx="2179822" cy="565666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5755851" y="1737360"/>
                <a:ext cx="217982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Accts. Rec.—Valley Landscaping</a:t>
                </a: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H="1">
                <a:off x="5755853" y="2028706"/>
                <a:ext cx="210950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810606" y="2028706"/>
                <a:ext cx="0" cy="2743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6233160" y="2133600"/>
            <a:ext cx="2834640" cy="641866"/>
            <a:chOff x="5908249" y="2743200"/>
            <a:chExt cx="2834640" cy="641866"/>
          </a:xfrm>
        </p:grpSpPr>
        <p:grpSp>
          <p:nvGrpSpPr>
            <p:cNvPr id="34" name="Group 55"/>
            <p:cNvGrpSpPr/>
            <p:nvPr/>
          </p:nvGrpSpPr>
          <p:grpSpPr>
            <a:xfrm>
              <a:off x="5908249" y="2743200"/>
              <a:ext cx="2834640" cy="550426"/>
              <a:chOff x="5908249" y="2743200"/>
              <a:chExt cx="2834640" cy="550426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908249" y="2743200"/>
                <a:ext cx="283464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Cash</a:t>
                </a:r>
                <a:endParaRPr lang="en-US" dirty="0" smtClean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H="1">
                <a:off x="5908249" y="3019306"/>
                <a:ext cx="2743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279849" y="3019306"/>
                <a:ext cx="0" cy="2743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7356049" y="3019306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/>
                <a:t>225.00</a:t>
              </a:r>
            </a:p>
          </p:txBody>
        </p:sp>
      </p:grpSp>
      <p:sp>
        <p:nvSpPr>
          <p:cNvPr id="39" name="Down Arrow 38"/>
          <p:cNvSpPr/>
          <p:nvPr/>
        </p:nvSpPr>
        <p:spPr>
          <a:xfrm>
            <a:off x="7787640" y="2438400"/>
            <a:ext cx="274320" cy="274320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Up Arrow 39"/>
          <p:cNvSpPr/>
          <p:nvPr/>
        </p:nvSpPr>
        <p:spPr>
          <a:xfrm>
            <a:off x="6416040" y="1844040"/>
            <a:ext cx="274320" cy="274320"/>
          </a:xfrm>
          <a:prstGeom prst="up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" y="1524000"/>
            <a:ext cx="5638800" cy="92333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 dirty="0" smtClean="0"/>
              <a:t>August 29. Received notice from the bank of a dishonored check from Valley Landscaping, $185.00, plus $40.00 fee; total, $225.00. Memorandum No. 52. 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LO6</a:t>
            </a:r>
            <a:endParaRPr lang="en-US" dirty="0"/>
          </a:p>
        </p:txBody>
      </p:sp>
      <p:grpSp>
        <p:nvGrpSpPr>
          <p:cNvPr id="68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69" name="Flowchart: Delay 68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5-3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71" name="Picture 70" descr="C21SE_GJ-005-Page 136-General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971800"/>
            <a:ext cx="6380421" cy="1447800"/>
          </a:xfrm>
          <a:prstGeom prst="rect">
            <a:avLst/>
          </a:prstGeom>
        </p:spPr>
      </p:pic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548640" y="4820543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dirty="0" smtClean="0"/>
              <a:t>Write the title of the account to be debited in the Account Title column. Record the amount debited in the Debit column.</a:t>
            </a:r>
          </a:p>
        </p:txBody>
      </p:sp>
      <p:sp>
        <p:nvSpPr>
          <p:cNvPr id="73" name="Rectangle 27"/>
          <p:cNvSpPr>
            <a:spLocks noChangeArrowheads="1"/>
          </p:cNvSpPr>
          <p:nvPr/>
        </p:nvSpPr>
        <p:spPr bwMode="auto">
          <a:xfrm>
            <a:off x="548640" y="4507468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en-US" dirty="0" smtClean="0"/>
              <a:t>Write the date in the Date column.</a:t>
            </a:r>
            <a:endParaRPr lang="en-US" dirty="0"/>
          </a:p>
        </p:txBody>
      </p:sp>
      <p:sp>
        <p:nvSpPr>
          <p:cNvPr id="74" name="Rectangle 30"/>
          <p:cNvSpPr>
            <a:spLocks noChangeArrowheads="1"/>
          </p:cNvSpPr>
          <p:nvPr/>
        </p:nvSpPr>
        <p:spPr bwMode="auto">
          <a:xfrm>
            <a:off x="548640" y="5410617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en-US" dirty="0" smtClean="0"/>
              <a:t>On the next line, indented, write the title of the amount credited in the Account Title column. Write the credit amount in the Credit column.</a:t>
            </a:r>
            <a:endParaRPr lang="en-US" dirty="0"/>
          </a:p>
        </p:txBody>
      </p:sp>
      <p:sp>
        <p:nvSpPr>
          <p:cNvPr id="75" name="Rectangle 30"/>
          <p:cNvSpPr>
            <a:spLocks noChangeArrowheads="1"/>
          </p:cNvSpPr>
          <p:nvPr/>
        </p:nvSpPr>
        <p:spPr bwMode="auto">
          <a:xfrm>
            <a:off x="548640" y="6000690"/>
            <a:ext cx="7680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Write the source document number in the Doc. No. column.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914400" y="2581275"/>
            <a:ext cx="1273628" cy="1350645"/>
            <a:chOff x="1012372" y="2819400"/>
            <a:chExt cx="1273628" cy="1350645"/>
          </a:xfrm>
        </p:grpSpPr>
        <p:grpSp>
          <p:nvGrpSpPr>
            <p:cNvPr id="77" name="Group 51"/>
            <p:cNvGrpSpPr/>
            <p:nvPr/>
          </p:nvGrpSpPr>
          <p:grpSpPr>
            <a:xfrm>
              <a:off x="1012372" y="2819400"/>
              <a:ext cx="365760" cy="1350645"/>
              <a:chOff x="1088572" y="2438400"/>
              <a:chExt cx="365760" cy="1350645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1273630" y="2600325"/>
                <a:ext cx="0" cy="118872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1</a:t>
                </a:r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1371600" y="281940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Date</a:t>
              </a:r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343400" y="2581275"/>
            <a:ext cx="2476500" cy="1381125"/>
            <a:chOff x="4146097" y="2819400"/>
            <a:chExt cx="2476500" cy="1381125"/>
          </a:xfrm>
        </p:grpSpPr>
        <p:grpSp>
          <p:nvGrpSpPr>
            <p:cNvPr id="82" name="Group 54"/>
            <p:cNvGrpSpPr/>
            <p:nvPr/>
          </p:nvGrpSpPr>
          <p:grpSpPr>
            <a:xfrm>
              <a:off x="4146097" y="2819400"/>
              <a:ext cx="451485" cy="1381125"/>
              <a:chOff x="4146097" y="3048000"/>
              <a:chExt cx="451485" cy="1381125"/>
            </a:xfrm>
          </p:grpSpPr>
          <p:sp>
            <p:nvSpPr>
              <p:cNvPr id="84" name="Line 20"/>
              <p:cNvSpPr>
                <a:spLocks noChangeShapeType="1"/>
              </p:cNvSpPr>
              <p:nvPr/>
            </p:nvSpPr>
            <p:spPr bwMode="auto">
              <a:xfrm flipV="1">
                <a:off x="4146097" y="3209925"/>
                <a:ext cx="27432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Rectangle 9"/>
              <p:cNvSpPr>
                <a:spLocks noChangeArrowheads="1"/>
              </p:cNvSpPr>
              <p:nvPr/>
            </p:nvSpPr>
            <p:spPr bwMode="auto">
              <a:xfrm>
                <a:off x="4231822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4</a:t>
                </a:r>
              </a:p>
            </p:txBody>
          </p:sp>
        </p:grpSp>
        <p:sp>
          <p:nvSpPr>
            <p:cNvPr id="83" name="Rectangle 82"/>
            <p:cNvSpPr/>
            <p:nvPr/>
          </p:nvSpPr>
          <p:spPr>
            <a:xfrm>
              <a:off x="4565197" y="2819400"/>
              <a:ext cx="2057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Source Document</a:t>
              </a:r>
              <a:endParaRPr lang="en-US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857375" y="2578554"/>
            <a:ext cx="3352800" cy="1383846"/>
            <a:chOff x="4267200" y="4702629"/>
            <a:chExt cx="3352800" cy="1383846"/>
          </a:xfrm>
        </p:grpSpPr>
        <p:sp>
          <p:nvSpPr>
            <p:cNvPr id="87" name="Line 20"/>
            <p:cNvSpPr>
              <a:spLocks noChangeShapeType="1"/>
            </p:cNvSpPr>
            <p:nvPr/>
          </p:nvSpPr>
          <p:spPr bwMode="auto">
            <a:xfrm flipH="1" flipV="1">
              <a:off x="5334000" y="4886325"/>
              <a:ext cx="2286000" cy="120015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flipV="1">
              <a:off x="4267200" y="4876798"/>
              <a:ext cx="1066800" cy="1209676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9" name="Group 58"/>
            <p:cNvGrpSpPr/>
            <p:nvPr/>
          </p:nvGrpSpPr>
          <p:grpSpPr>
            <a:xfrm>
              <a:off x="5181600" y="4702629"/>
              <a:ext cx="1295400" cy="369332"/>
              <a:chOff x="4267200" y="4419600"/>
              <a:chExt cx="1295400" cy="369332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4648200" y="44196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Debit</a:t>
                </a:r>
                <a:endParaRPr lang="en-US" dirty="0"/>
              </a:p>
            </p:txBody>
          </p:sp>
          <p:sp>
            <p:nvSpPr>
              <p:cNvPr id="91" name="Rectangle 10"/>
              <p:cNvSpPr>
                <a:spLocks noChangeArrowheads="1"/>
              </p:cNvSpPr>
              <p:nvPr/>
            </p:nvSpPr>
            <p:spPr bwMode="auto">
              <a:xfrm>
                <a:off x="4267200" y="44196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2</a:t>
                </a: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1819275" y="4219575"/>
            <a:ext cx="4838700" cy="521732"/>
            <a:chOff x="1819275" y="4219575"/>
            <a:chExt cx="4838700" cy="521732"/>
          </a:xfrm>
        </p:grpSpPr>
        <p:sp>
          <p:nvSpPr>
            <p:cNvPr id="93" name="Line 20"/>
            <p:cNvSpPr>
              <a:spLocks noChangeShapeType="1"/>
            </p:cNvSpPr>
            <p:nvPr/>
          </p:nvSpPr>
          <p:spPr bwMode="auto">
            <a:xfrm>
              <a:off x="1819275" y="4238623"/>
              <a:ext cx="3810001" cy="3657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4" name="Group 48"/>
            <p:cNvGrpSpPr/>
            <p:nvPr/>
          </p:nvGrpSpPr>
          <p:grpSpPr>
            <a:xfrm>
              <a:off x="5438775" y="4219575"/>
              <a:ext cx="1219200" cy="521732"/>
              <a:chOff x="7543800" y="4495800"/>
              <a:chExt cx="1219200" cy="521732"/>
            </a:xfrm>
          </p:grpSpPr>
          <p:grpSp>
            <p:nvGrpSpPr>
              <p:cNvPr id="95" name="Group 60"/>
              <p:cNvGrpSpPr/>
              <p:nvPr/>
            </p:nvGrpSpPr>
            <p:grpSpPr>
              <a:xfrm>
                <a:off x="7543800" y="4495800"/>
                <a:ext cx="609600" cy="518160"/>
                <a:chOff x="4800600" y="4191000"/>
                <a:chExt cx="609600" cy="518160"/>
              </a:xfrm>
            </p:grpSpPr>
            <p:sp>
              <p:nvSpPr>
                <p:cNvPr id="97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029200" y="4191000"/>
                  <a:ext cx="381000" cy="381000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0000"/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pPr algn="ctr"/>
                  <a:r>
                    <a:rPr lang="en-US" b="1" dirty="0" smtClean="0"/>
                    <a:t>3</a:t>
                  </a: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7924800" y="46482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Credit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72" grpId="0" autoUpdateAnimBg="0"/>
      <p:bldP spid="73" grpId="0" autoUpdateAnimBg="0"/>
      <p:bldP spid="74" grpId="0" autoUpdateAnimBg="0"/>
      <p:bldP spid="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Journalizing an Electronic Funds Transfer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computerized cash payments system that transfers funds without the use of checks, currency, or other paper documents is called </a:t>
            </a:r>
            <a:r>
              <a:rPr lang="en-US" b="1" dirty="0" smtClean="0">
                <a:solidFill>
                  <a:srgbClr val="0070C0"/>
                </a:solidFill>
              </a:rPr>
              <a:t>electronic funds transfer </a:t>
            </a:r>
            <a:r>
              <a:rPr lang="en-US" dirty="0" smtClean="0"/>
              <a:t>(</a:t>
            </a:r>
            <a:r>
              <a:rPr lang="en-US" dirty="0" err="1" smtClean="0"/>
              <a:t>EFT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LO7</a:t>
            </a:r>
            <a:endParaRPr lang="en-US" dirty="0"/>
          </a:p>
        </p:txBody>
      </p:sp>
      <p:grpSp>
        <p:nvGrpSpPr>
          <p:cNvPr id="24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25" name="Flowchart: Delay 24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5-3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Journalizing an Electronic Funds Transfer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LO7</a:t>
            </a:r>
            <a:endParaRPr lang="en-US" dirty="0"/>
          </a:p>
        </p:txBody>
      </p:sp>
      <p:grpSp>
        <p:nvGrpSpPr>
          <p:cNvPr id="7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25" name="Flowchart: Delay 24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5-3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76800" y="1428750"/>
            <a:ext cx="3886200" cy="657344"/>
            <a:chOff x="5184349" y="1733550"/>
            <a:chExt cx="3886200" cy="657344"/>
          </a:xfrm>
        </p:grpSpPr>
        <p:sp>
          <p:nvSpPr>
            <p:cNvPr id="14" name="Rectangle 13"/>
            <p:cNvSpPr/>
            <p:nvPr/>
          </p:nvSpPr>
          <p:spPr>
            <a:xfrm>
              <a:off x="5862989" y="2025134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/>
                <a:t>380.00</a:t>
              </a:r>
            </a:p>
          </p:txBody>
        </p:sp>
        <p:grpSp>
          <p:nvGrpSpPr>
            <p:cNvPr id="13" name="Group 53"/>
            <p:cNvGrpSpPr/>
            <p:nvPr/>
          </p:nvGrpSpPr>
          <p:grpSpPr>
            <a:xfrm>
              <a:off x="5184349" y="1733550"/>
              <a:ext cx="3886200" cy="569476"/>
              <a:chOff x="5184349" y="1733550"/>
              <a:chExt cx="3886200" cy="56947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184349" y="1733550"/>
                <a:ext cx="38862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Accts. </a:t>
                </a:r>
                <a:r>
                  <a:rPr lang="en-US" sz="1600" dirty="0" err="1" smtClean="0"/>
                  <a:t>Pay.—Murniak</a:t>
                </a:r>
                <a:r>
                  <a:rPr lang="en-US" sz="1600" dirty="0" smtClean="0"/>
                  <a:t> Enterprises</a:t>
                </a:r>
                <a:endParaRPr lang="en-US" dirty="0" smtClean="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H="1">
                <a:off x="5755849" y="2028706"/>
                <a:ext cx="2743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127449" y="2028706"/>
                <a:ext cx="0" cy="2743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/>
          <p:cNvGrpSpPr/>
          <p:nvPr/>
        </p:nvGrpSpPr>
        <p:grpSpPr>
          <a:xfrm>
            <a:off x="5372100" y="2057400"/>
            <a:ext cx="2902760" cy="641866"/>
            <a:chOff x="5679649" y="2743200"/>
            <a:chExt cx="2902760" cy="641866"/>
          </a:xfrm>
        </p:grpSpPr>
        <p:grpSp>
          <p:nvGrpSpPr>
            <p:cNvPr id="19" name="Group 55"/>
            <p:cNvGrpSpPr/>
            <p:nvPr/>
          </p:nvGrpSpPr>
          <p:grpSpPr>
            <a:xfrm>
              <a:off x="5679649" y="2743200"/>
              <a:ext cx="2871269" cy="550426"/>
              <a:chOff x="5679649" y="2743200"/>
              <a:chExt cx="2871269" cy="55042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679649" y="2743200"/>
                <a:ext cx="287126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/>
                  <a:t>Cash</a:t>
                </a:r>
                <a:endParaRPr lang="en-US" dirty="0" smtClean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>
                <a:off x="5755849" y="3019306"/>
                <a:ext cx="2743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127449" y="3019306"/>
                <a:ext cx="0" cy="2743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7317949" y="3019306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/>
                <a:t>380.00</a:t>
              </a:r>
            </a:p>
          </p:txBody>
        </p:sp>
      </p:grpSp>
      <p:sp>
        <p:nvSpPr>
          <p:cNvPr id="28" name="Down Arrow 27"/>
          <p:cNvSpPr/>
          <p:nvPr/>
        </p:nvSpPr>
        <p:spPr>
          <a:xfrm>
            <a:off x="6855251" y="2362200"/>
            <a:ext cx="274320" cy="274320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Up Arrow 28"/>
          <p:cNvSpPr/>
          <p:nvPr/>
        </p:nvSpPr>
        <p:spPr>
          <a:xfrm flipV="1">
            <a:off x="5498891" y="1752600"/>
            <a:ext cx="274320" cy="274320"/>
          </a:xfrm>
          <a:prstGeom prst="up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1524000"/>
            <a:ext cx="4495800" cy="10156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 sz="2000" dirty="0" smtClean="0"/>
              <a:t>June 5. Paid cash on account to </a:t>
            </a:r>
            <a:r>
              <a:rPr lang="en-US" sz="2000" dirty="0" err="1" smtClean="0"/>
              <a:t>Murniak</a:t>
            </a:r>
            <a:r>
              <a:rPr lang="en-US" sz="2000" dirty="0" smtClean="0"/>
              <a:t> Enterprises, $380.00, using </a:t>
            </a:r>
            <a:r>
              <a:rPr lang="en-US" sz="2000" dirty="0" err="1" smtClean="0"/>
              <a:t>EFT</a:t>
            </a:r>
            <a:r>
              <a:rPr lang="en-US" sz="2000" dirty="0" smtClean="0"/>
              <a:t>. Memorandum No. 18.</a:t>
            </a:r>
            <a:endParaRPr lang="en-US" sz="2000" dirty="0"/>
          </a:p>
        </p:txBody>
      </p:sp>
      <p:pic>
        <p:nvPicPr>
          <p:cNvPr id="56" name="Picture 55" descr="C21SE_GJ-005-Page 137-General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895600"/>
            <a:ext cx="6858000" cy="1540918"/>
          </a:xfrm>
          <a:prstGeom prst="rect">
            <a:avLst/>
          </a:prstGeom>
        </p:spPr>
      </p:pic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548640" y="4820543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dirty="0" smtClean="0"/>
              <a:t>Write the title of the account to be debited in the Account Title column. Record the amount debited in the Debit column.</a:t>
            </a: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548640" y="4507468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en-US" dirty="0" smtClean="0"/>
              <a:t>Write the date in the Date column.</a:t>
            </a:r>
            <a:endParaRPr lang="en-US" dirty="0"/>
          </a:p>
        </p:txBody>
      </p:sp>
      <p:sp>
        <p:nvSpPr>
          <p:cNvPr id="59" name="Rectangle 30"/>
          <p:cNvSpPr>
            <a:spLocks noChangeArrowheads="1"/>
          </p:cNvSpPr>
          <p:nvPr/>
        </p:nvSpPr>
        <p:spPr bwMode="auto">
          <a:xfrm>
            <a:off x="548640" y="5410617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en-US" dirty="0" smtClean="0"/>
              <a:t>On the next line, indented, write the title of the amount credited in the Account Title column. Write the credit amount in the Credit column.</a:t>
            </a:r>
            <a:endParaRPr lang="en-US" dirty="0"/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548640" y="6000690"/>
            <a:ext cx="7680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Write the source document number in the Doc. No. column.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012372" y="2581275"/>
            <a:ext cx="1273628" cy="1350645"/>
            <a:chOff x="1012372" y="2819400"/>
            <a:chExt cx="1273628" cy="1350645"/>
          </a:xfrm>
        </p:grpSpPr>
        <p:grpSp>
          <p:nvGrpSpPr>
            <p:cNvPr id="62" name="Group 51"/>
            <p:cNvGrpSpPr/>
            <p:nvPr/>
          </p:nvGrpSpPr>
          <p:grpSpPr>
            <a:xfrm>
              <a:off x="1012372" y="2819400"/>
              <a:ext cx="365760" cy="1350645"/>
              <a:chOff x="1088572" y="2438400"/>
              <a:chExt cx="365760" cy="1350645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1273630" y="2600325"/>
                <a:ext cx="0" cy="118872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1</a:t>
                </a:r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1371600" y="281940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Date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629150" y="2581275"/>
            <a:ext cx="2476500" cy="1381125"/>
            <a:chOff x="4146097" y="2819400"/>
            <a:chExt cx="2476500" cy="1381125"/>
          </a:xfrm>
        </p:grpSpPr>
        <p:grpSp>
          <p:nvGrpSpPr>
            <p:cNvPr id="67" name="Group 54"/>
            <p:cNvGrpSpPr/>
            <p:nvPr/>
          </p:nvGrpSpPr>
          <p:grpSpPr>
            <a:xfrm>
              <a:off x="4146097" y="2819400"/>
              <a:ext cx="451485" cy="1381125"/>
              <a:chOff x="4146097" y="3048000"/>
              <a:chExt cx="451485" cy="1381125"/>
            </a:xfrm>
          </p:grpSpPr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 flipV="1">
                <a:off x="4146097" y="3209925"/>
                <a:ext cx="27432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Rectangle 9"/>
              <p:cNvSpPr>
                <a:spLocks noChangeArrowheads="1"/>
              </p:cNvSpPr>
              <p:nvPr/>
            </p:nvSpPr>
            <p:spPr bwMode="auto">
              <a:xfrm>
                <a:off x="4231822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4</a:t>
                </a: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4565197" y="2819400"/>
              <a:ext cx="2057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Source Document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209800" y="2578554"/>
            <a:ext cx="3352800" cy="1383846"/>
            <a:chOff x="4267200" y="4702629"/>
            <a:chExt cx="3352800" cy="1383846"/>
          </a:xfrm>
        </p:grpSpPr>
        <p:sp>
          <p:nvSpPr>
            <p:cNvPr id="72" name="Line 20"/>
            <p:cNvSpPr>
              <a:spLocks noChangeShapeType="1"/>
            </p:cNvSpPr>
            <p:nvPr/>
          </p:nvSpPr>
          <p:spPr bwMode="auto">
            <a:xfrm flipH="1" flipV="1">
              <a:off x="5334000" y="4886325"/>
              <a:ext cx="2286000" cy="120015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Line 20"/>
            <p:cNvSpPr>
              <a:spLocks noChangeShapeType="1"/>
            </p:cNvSpPr>
            <p:nvPr/>
          </p:nvSpPr>
          <p:spPr bwMode="auto">
            <a:xfrm flipV="1">
              <a:off x="4267200" y="4876798"/>
              <a:ext cx="1066800" cy="1209676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4" name="Group 58"/>
            <p:cNvGrpSpPr/>
            <p:nvPr/>
          </p:nvGrpSpPr>
          <p:grpSpPr>
            <a:xfrm>
              <a:off x="5181600" y="4702629"/>
              <a:ext cx="1295400" cy="369332"/>
              <a:chOff x="4267200" y="4419600"/>
              <a:chExt cx="1295400" cy="369332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4648200" y="44196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Debit</a:t>
                </a:r>
                <a:endParaRPr lang="en-US" dirty="0"/>
              </a:p>
            </p:txBody>
          </p:sp>
          <p:sp>
            <p:nvSpPr>
              <p:cNvPr id="76" name="Rectangle 10"/>
              <p:cNvSpPr>
                <a:spLocks noChangeArrowheads="1"/>
              </p:cNvSpPr>
              <p:nvPr/>
            </p:nvSpPr>
            <p:spPr bwMode="auto">
              <a:xfrm>
                <a:off x="4267200" y="44196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2</a:t>
                </a: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1905000" y="4191000"/>
            <a:ext cx="4838700" cy="550307"/>
            <a:chOff x="1819275" y="4191000"/>
            <a:chExt cx="4838700" cy="550307"/>
          </a:xfrm>
        </p:grpSpPr>
        <p:sp>
          <p:nvSpPr>
            <p:cNvPr id="78" name="Line 20"/>
            <p:cNvSpPr>
              <a:spLocks noChangeShapeType="1"/>
            </p:cNvSpPr>
            <p:nvPr/>
          </p:nvSpPr>
          <p:spPr bwMode="auto">
            <a:xfrm>
              <a:off x="1819275" y="4238623"/>
              <a:ext cx="3810001" cy="3657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9" name="Group 48"/>
            <p:cNvGrpSpPr/>
            <p:nvPr/>
          </p:nvGrpSpPr>
          <p:grpSpPr>
            <a:xfrm>
              <a:off x="5438775" y="4191000"/>
              <a:ext cx="1219200" cy="550307"/>
              <a:chOff x="7543800" y="4467225"/>
              <a:chExt cx="1219200" cy="550307"/>
            </a:xfrm>
          </p:grpSpPr>
          <p:grpSp>
            <p:nvGrpSpPr>
              <p:cNvPr id="80" name="Group 60"/>
              <p:cNvGrpSpPr/>
              <p:nvPr/>
            </p:nvGrpSpPr>
            <p:grpSpPr>
              <a:xfrm>
                <a:off x="7543800" y="4467225"/>
                <a:ext cx="952500" cy="546735"/>
                <a:chOff x="4800600" y="4162425"/>
                <a:chExt cx="952500" cy="546735"/>
              </a:xfrm>
            </p:grpSpPr>
            <p:sp>
              <p:nvSpPr>
                <p:cNvPr id="8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029200" y="4162425"/>
                  <a:ext cx="723900" cy="409575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0000"/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pPr algn="ctr"/>
                  <a:r>
                    <a:rPr lang="en-US" b="1" dirty="0" smtClean="0"/>
                    <a:t>3</a:t>
                  </a:r>
                </a:p>
              </p:txBody>
            </p:sp>
          </p:grpSp>
          <p:sp>
            <p:nvSpPr>
              <p:cNvPr id="81" name="Rectangle 80"/>
              <p:cNvSpPr/>
              <p:nvPr/>
            </p:nvSpPr>
            <p:spPr>
              <a:xfrm>
                <a:off x="7924800" y="46482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Credit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57" grpId="0" autoUpdateAnimBg="0"/>
      <p:bldP spid="58" grpId="0" autoUpdateAnimBg="0"/>
      <p:bldP spid="59" grpId="0" autoUpdateAnimBg="0"/>
      <p:bldP spid="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Journalizing a Debit Card Transaction</a:t>
            </a:r>
            <a:endParaRPr lang="en-US" dirty="0"/>
          </a:p>
        </p:txBody>
      </p:sp>
      <p:sp>
        <p:nvSpPr>
          <p:cNvPr id="53" name="Content Placeholder 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bank card that automatically deducts the amount of a purchase from the checking account of the cardholder is called a </a:t>
            </a:r>
            <a:r>
              <a:rPr lang="en-US" b="1" dirty="0" smtClean="0">
                <a:solidFill>
                  <a:srgbClr val="0070C0"/>
                </a:solidFill>
              </a:rPr>
              <a:t>debit card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LO8</a:t>
            </a:r>
            <a:endParaRPr lang="en-US" dirty="0"/>
          </a:p>
        </p:txBody>
      </p:sp>
      <p:grpSp>
        <p:nvGrpSpPr>
          <p:cNvPr id="4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29" name="Flowchart: Delay 28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5-3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 descr="C21SE_GJ-005-Page 138-General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891790"/>
            <a:ext cx="6858000" cy="155309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57200" y="1590675"/>
            <a:ext cx="4495800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 sz="2000" dirty="0" smtClean="0"/>
              <a:t>June 8. Purchased supplies, $75.00, using debit card. Memorandum No. 21.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Journalizing a Debit Card Transaction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LO8</a:t>
            </a:r>
            <a:endParaRPr lang="en-US" dirty="0"/>
          </a:p>
        </p:txBody>
      </p:sp>
      <p:grpSp>
        <p:nvGrpSpPr>
          <p:cNvPr id="28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29" name="Flowchart: Delay 28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5-3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07940" y="1371600"/>
            <a:ext cx="2286000" cy="714494"/>
            <a:chOff x="5679649" y="1676400"/>
            <a:chExt cx="2286000" cy="714494"/>
          </a:xfrm>
        </p:grpSpPr>
        <p:sp>
          <p:nvSpPr>
            <p:cNvPr id="35" name="Rectangle 34"/>
            <p:cNvSpPr/>
            <p:nvPr/>
          </p:nvSpPr>
          <p:spPr>
            <a:xfrm>
              <a:off x="5724909" y="2025134"/>
              <a:ext cx="11120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/>
                <a:t>75.00</a:t>
              </a:r>
            </a:p>
          </p:txBody>
        </p:sp>
        <p:grpSp>
          <p:nvGrpSpPr>
            <p:cNvPr id="34" name="Group 53"/>
            <p:cNvGrpSpPr/>
            <p:nvPr/>
          </p:nvGrpSpPr>
          <p:grpSpPr>
            <a:xfrm>
              <a:off x="5679649" y="1676400"/>
              <a:ext cx="2286000" cy="626626"/>
              <a:chOff x="5679649" y="1676400"/>
              <a:chExt cx="2286000" cy="626626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711574" y="1676400"/>
                <a:ext cx="21945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/>
                  <a:t>Supplies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H="1">
                <a:off x="5679649" y="2028706"/>
                <a:ext cx="228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820284" y="2028706"/>
                <a:ext cx="0" cy="2743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6507940" y="2057400"/>
            <a:ext cx="2286000" cy="718066"/>
            <a:chOff x="5679649" y="2667000"/>
            <a:chExt cx="2286000" cy="718066"/>
          </a:xfrm>
        </p:grpSpPr>
        <p:grpSp>
          <p:nvGrpSpPr>
            <p:cNvPr id="40" name="Group 55"/>
            <p:cNvGrpSpPr/>
            <p:nvPr/>
          </p:nvGrpSpPr>
          <p:grpSpPr>
            <a:xfrm>
              <a:off x="5679649" y="2667000"/>
              <a:ext cx="2286000" cy="626626"/>
              <a:chOff x="5679649" y="2667000"/>
              <a:chExt cx="2286000" cy="62662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5768724" y="2667000"/>
                <a:ext cx="21945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/>
                  <a:t>Cash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H="1">
                <a:off x="5679649" y="3019306"/>
                <a:ext cx="228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820284" y="3019306"/>
                <a:ext cx="0" cy="2743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/>
            <p:cNvSpPr/>
            <p:nvPr/>
          </p:nvSpPr>
          <p:spPr>
            <a:xfrm>
              <a:off x="6670249" y="3019306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smtClean="0"/>
                <a:t>75.00</a:t>
              </a:r>
            </a:p>
          </p:txBody>
        </p:sp>
      </p:grpSp>
      <p:sp>
        <p:nvSpPr>
          <p:cNvPr id="45" name="Down Arrow 44"/>
          <p:cNvSpPr/>
          <p:nvPr/>
        </p:nvSpPr>
        <p:spPr>
          <a:xfrm>
            <a:off x="7726680" y="2438400"/>
            <a:ext cx="274320" cy="274320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Up Arrow 45"/>
          <p:cNvSpPr/>
          <p:nvPr/>
        </p:nvSpPr>
        <p:spPr>
          <a:xfrm>
            <a:off x="6634731" y="1752600"/>
            <a:ext cx="274320" cy="274320"/>
          </a:xfrm>
          <a:prstGeom prst="up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29"/>
          <p:cNvSpPr>
            <a:spLocks noChangeArrowheads="1"/>
          </p:cNvSpPr>
          <p:nvPr/>
        </p:nvSpPr>
        <p:spPr bwMode="auto">
          <a:xfrm>
            <a:off x="548640" y="4820543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en-US" dirty="0" smtClean="0"/>
              <a:t>Write the title of the account to be debited in the Account Title column. Record the amount debited in the Debit column.</a:t>
            </a:r>
          </a:p>
        </p:txBody>
      </p:sp>
      <p:sp>
        <p:nvSpPr>
          <p:cNvPr id="75" name="Rectangle 27"/>
          <p:cNvSpPr>
            <a:spLocks noChangeArrowheads="1"/>
          </p:cNvSpPr>
          <p:nvPr/>
        </p:nvSpPr>
        <p:spPr bwMode="auto">
          <a:xfrm>
            <a:off x="548640" y="4507468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en-US" dirty="0" smtClean="0"/>
              <a:t>Write the date in the Date column.</a:t>
            </a:r>
            <a:endParaRPr lang="en-US" dirty="0"/>
          </a:p>
        </p:txBody>
      </p:sp>
      <p:sp>
        <p:nvSpPr>
          <p:cNvPr id="76" name="Rectangle 30"/>
          <p:cNvSpPr>
            <a:spLocks noChangeArrowheads="1"/>
          </p:cNvSpPr>
          <p:nvPr/>
        </p:nvSpPr>
        <p:spPr bwMode="auto">
          <a:xfrm>
            <a:off x="548640" y="5410617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en-US" dirty="0" smtClean="0"/>
              <a:t>On the next line, indented, write the title of the amount credited in the Account Title column. Write the credit amount in the Credit column.</a:t>
            </a:r>
            <a:endParaRPr lang="en-US" dirty="0"/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48640" y="6000690"/>
            <a:ext cx="7680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Write the source document number in the Doc. No. column.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1012372" y="2581275"/>
            <a:ext cx="1273628" cy="1350645"/>
            <a:chOff x="1012372" y="2819400"/>
            <a:chExt cx="1273628" cy="1350645"/>
          </a:xfrm>
        </p:grpSpPr>
        <p:grpSp>
          <p:nvGrpSpPr>
            <p:cNvPr id="79" name="Group 51"/>
            <p:cNvGrpSpPr/>
            <p:nvPr/>
          </p:nvGrpSpPr>
          <p:grpSpPr>
            <a:xfrm>
              <a:off x="1012372" y="2819400"/>
              <a:ext cx="365760" cy="1350645"/>
              <a:chOff x="1088572" y="2438400"/>
              <a:chExt cx="365760" cy="1350645"/>
            </a:xfrm>
          </p:grpSpPr>
          <p:cxnSp>
            <p:nvCxnSpPr>
              <p:cNvPr id="81" name="Straight Arrow Connector 80"/>
              <p:cNvCxnSpPr/>
              <p:nvPr/>
            </p:nvCxnSpPr>
            <p:spPr>
              <a:xfrm>
                <a:off x="1273630" y="2600325"/>
                <a:ext cx="0" cy="118872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1</a:t>
                </a:r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1371600" y="281940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Date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629150" y="2581275"/>
            <a:ext cx="2476500" cy="1381125"/>
            <a:chOff x="4146097" y="2819400"/>
            <a:chExt cx="2476500" cy="1381125"/>
          </a:xfrm>
        </p:grpSpPr>
        <p:grpSp>
          <p:nvGrpSpPr>
            <p:cNvPr id="84" name="Group 54"/>
            <p:cNvGrpSpPr/>
            <p:nvPr/>
          </p:nvGrpSpPr>
          <p:grpSpPr>
            <a:xfrm>
              <a:off x="4146097" y="2819400"/>
              <a:ext cx="451485" cy="1381125"/>
              <a:chOff x="4146097" y="3048000"/>
              <a:chExt cx="451485" cy="1381125"/>
            </a:xfrm>
          </p:grpSpPr>
          <p:sp>
            <p:nvSpPr>
              <p:cNvPr id="86" name="Line 20"/>
              <p:cNvSpPr>
                <a:spLocks noChangeShapeType="1"/>
              </p:cNvSpPr>
              <p:nvPr/>
            </p:nvSpPr>
            <p:spPr bwMode="auto">
              <a:xfrm flipV="1">
                <a:off x="4146097" y="3209925"/>
                <a:ext cx="27432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Rectangle 9"/>
              <p:cNvSpPr>
                <a:spLocks noChangeArrowheads="1"/>
              </p:cNvSpPr>
              <p:nvPr/>
            </p:nvSpPr>
            <p:spPr bwMode="auto">
              <a:xfrm>
                <a:off x="4231822" y="30480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4</a:t>
                </a:r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4565197" y="2819400"/>
              <a:ext cx="2057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Source Document</a:t>
              </a:r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905000" y="2578554"/>
            <a:ext cx="3733800" cy="1383846"/>
            <a:chOff x="3962400" y="4702629"/>
            <a:chExt cx="3733800" cy="1383846"/>
          </a:xfrm>
        </p:grpSpPr>
        <p:sp>
          <p:nvSpPr>
            <p:cNvPr id="89" name="Line 20"/>
            <p:cNvSpPr>
              <a:spLocks noChangeShapeType="1"/>
            </p:cNvSpPr>
            <p:nvPr/>
          </p:nvSpPr>
          <p:spPr bwMode="auto">
            <a:xfrm flipH="1" flipV="1">
              <a:off x="5334000" y="4886325"/>
              <a:ext cx="2362200" cy="120015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 flipV="1">
              <a:off x="3962400" y="4876797"/>
              <a:ext cx="1371600" cy="1209677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1" name="Group 58"/>
            <p:cNvGrpSpPr/>
            <p:nvPr/>
          </p:nvGrpSpPr>
          <p:grpSpPr>
            <a:xfrm>
              <a:off x="5181600" y="4702629"/>
              <a:ext cx="1295400" cy="369332"/>
              <a:chOff x="4267200" y="4419600"/>
              <a:chExt cx="1295400" cy="369332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4648200" y="44196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Debit</a:t>
                </a:r>
                <a:endParaRPr lang="en-US" dirty="0"/>
              </a:p>
            </p:txBody>
          </p:sp>
          <p:sp>
            <p:nvSpPr>
              <p:cNvPr id="93" name="Rectangle 10"/>
              <p:cNvSpPr>
                <a:spLocks noChangeArrowheads="1"/>
              </p:cNvSpPr>
              <p:nvPr/>
            </p:nvSpPr>
            <p:spPr bwMode="auto">
              <a:xfrm>
                <a:off x="4267200" y="4419600"/>
                <a:ext cx="365760" cy="365760"/>
              </a:xfrm>
              <a:prstGeom prst="ellipse">
                <a:avLst/>
              </a:prstGeom>
              <a:gradFill>
                <a:gsLst>
                  <a:gs pos="0">
                    <a:srgbClr val="FF0000"/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b="1" dirty="0" smtClean="0"/>
                  <a:t>2</a:t>
                </a:r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1905000" y="4210050"/>
            <a:ext cx="5010150" cy="550307"/>
            <a:chOff x="1647825" y="4191000"/>
            <a:chExt cx="5010150" cy="550307"/>
          </a:xfrm>
        </p:grpSpPr>
        <p:sp>
          <p:nvSpPr>
            <p:cNvPr id="95" name="Line 20"/>
            <p:cNvSpPr>
              <a:spLocks noChangeShapeType="1"/>
            </p:cNvSpPr>
            <p:nvPr/>
          </p:nvSpPr>
          <p:spPr bwMode="auto">
            <a:xfrm>
              <a:off x="1647825" y="4200525"/>
              <a:ext cx="3981451" cy="3657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6" name="Group 48"/>
            <p:cNvGrpSpPr/>
            <p:nvPr/>
          </p:nvGrpSpPr>
          <p:grpSpPr>
            <a:xfrm>
              <a:off x="5438775" y="4191000"/>
              <a:ext cx="1219200" cy="550307"/>
              <a:chOff x="7543800" y="4467225"/>
              <a:chExt cx="1219200" cy="550307"/>
            </a:xfrm>
          </p:grpSpPr>
          <p:grpSp>
            <p:nvGrpSpPr>
              <p:cNvPr id="97" name="Group 60"/>
              <p:cNvGrpSpPr/>
              <p:nvPr/>
            </p:nvGrpSpPr>
            <p:grpSpPr>
              <a:xfrm>
                <a:off x="7543800" y="4467225"/>
                <a:ext cx="952500" cy="546735"/>
                <a:chOff x="4800600" y="4162425"/>
                <a:chExt cx="952500" cy="546735"/>
              </a:xfrm>
            </p:grpSpPr>
            <p:sp>
              <p:nvSpPr>
                <p:cNvPr id="99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029200" y="4162425"/>
                  <a:ext cx="723900" cy="409575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0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>
                  <a:gsLst>
                    <a:gs pos="0">
                      <a:srgbClr val="FF0000"/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pPr algn="ctr"/>
                  <a:r>
                    <a:rPr lang="en-US" b="1" dirty="0" smtClean="0"/>
                    <a:t>3</a:t>
                  </a:r>
                </a:p>
              </p:txBody>
            </p:sp>
          </p:grpSp>
          <p:sp>
            <p:nvSpPr>
              <p:cNvPr id="98" name="Rectangle 97"/>
              <p:cNvSpPr/>
              <p:nvPr/>
            </p:nvSpPr>
            <p:spPr>
              <a:xfrm>
                <a:off x="7924800" y="46482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Credit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5" grpId="0" animBg="1"/>
      <p:bldP spid="46" grpId="0" animBg="1"/>
      <p:bldP spid="74" grpId="0" autoUpdateAnimBg="0"/>
      <p:bldP spid="75" grpId="0" autoUpdateAnimBg="0"/>
      <p:bldP spid="76" grpId="0" autoUpdateAnimBg="0"/>
      <p:bldP spid="7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Lesson 5-3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.	</a:t>
            </a:r>
            <a:r>
              <a:rPr lang="en-US" sz="2800" dirty="0" smtClean="0"/>
              <a:t>List </a:t>
            </a:r>
            <a:r>
              <a:rPr lang="en-US" sz="2800" dirty="0"/>
              <a:t>six reasons why a bank may dishonor a check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Delay 12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5-3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8194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</a:t>
            </a:r>
            <a:r>
              <a:rPr lang="en-US" b="1" dirty="0" smtClean="0"/>
              <a:t>Audit Your Understanding </a:t>
            </a:r>
            <a:r>
              <a:rPr lang="en-US" dirty="0" smtClean="0"/>
              <a:t>handout from your teacher. Complete this and turn back into be graded. When correct, move on to Work Together and On Your Own for Lesson 5-3.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4154</TotalTime>
  <Words>400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Custom Design</vt:lpstr>
      <vt:lpstr>PowerPoint Presentation</vt:lpstr>
      <vt:lpstr>Recording a Dishonored Check  on a Check Stub</vt:lpstr>
      <vt:lpstr>Recording a Dishonored Check  on a Check Stub</vt:lpstr>
      <vt:lpstr>Journalizing a Dishonored Check</vt:lpstr>
      <vt:lpstr>Journalizing an Electronic Funds Transfer</vt:lpstr>
      <vt:lpstr>Journalizing an Electronic Funds Transfer</vt:lpstr>
      <vt:lpstr>Journalizing a Debit Card Transaction</vt:lpstr>
      <vt:lpstr>Journalizing a Debit Card Transaction</vt:lpstr>
      <vt:lpstr>Lesson 5-3 Audit Your Understanding</vt:lpstr>
      <vt:lpstr>Lesson 5-3 Audit Your Understanding</vt:lpstr>
      <vt:lpstr>Lesson 5-3 Audit Your Understanding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Debra Wolken</cp:lastModifiedBy>
  <cp:revision>281</cp:revision>
  <dcterms:created xsi:type="dcterms:W3CDTF">2012-07-02T15:51:50Z</dcterms:created>
  <dcterms:modified xsi:type="dcterms:W3CDTF">2014-09-25T22:19:45Z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