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79" r:id="rId2"/>
    <p:sldId id="280" r:id="rId3"/>
    <p:sldId id="256" r:id="rId4"/>
    <p:sldId id="257" r:id="rId5"/>
    <p:sldId id="258" r:id="rId6"/>
    <p:sldId id="259" r:id="rId7"/>
    <p:sldId id="260" r:id="rId8"/>
    <p:sldId id="261" r:id="rId9"/>
    <p:sldId id="266" r:id="rId10"/>
    <p:sldId id="262" r:id="rId11"/>
    <p:sldId id="263" r:id="rId12"/>
    <p:sldId id="264" r:id="rId13"/>
    <p:sldId id="265" r:id="rId14"/>
    <p:sldId id="278" r:id="rId15"/>
    <p:sldId id="268" r:id="rId16"/>
    <p:sldId id="269" r:id="rId17"/>
    <p:sldId id="270" r:id="rId18"/>
    <p:sldId id="271" r:id="rId19"/>
    <p:sldId id="272" r:id="rId20"/>
    <p:sldId id="273" r:id="rId21"/>
    <p:sldId id="274" r:id="rId22"/>
    <p:sldId id="275" r:id="rId23"/>
    <p:sldId id="276" r:id="rId24"/>
    <p:sldId id="277" r:id="rId25"/>
    <p:sldId id="267"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65" autoAdjust="0"/>
    <p:restoredTop sz="94660"/>
  </p:normalViewPr>
  <p:slideViewPr>
    <p:cSldViewPr>
      <p:cViewPr varScale="1">
        <p:scale>
          <a:sx n="99" d="100"/>
          <a:sy n="99" d="100"/>
        </p:scale>
        <p:origin x="8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69B245E3-4690-4CBC-97FF-A032D2BFE39B}" type="datetimeFigureOut">
              <a:rPr lang="en-US"/>
              <a:pPr>
                <a:defRPr/>
              </a:pPr>
              <a:t>2/18/2015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C98B07E-ED0B-477D-955C-39429E8418CB}" type="slidenum">
              <a:rPr lang="en-US"/>
              <a:pPr>
                <a:defRPr/>
              </a:pPr>
              <a:t>‹#›</a:t>
            </a:fld>
            <a:endParaRPr lang="en-US"/>
          </a:p>
        </p:txBody>
      </p:sp>
    </p:spTree>
    <p:extLst>
      <p:ext uri="{BB962C8B-B14F-4D97-AF65-F5344CB8AC3E}">
        <p14:creationId xmlns:p14="http://schemas.microsoft.com/office/powerpoint/2010/main" val="4267953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5FB35C0C-97BD-45A2-B0DB-9A7CE1918B60}" type="datetimeFigureOut">
              <a:rPr lang="en-US"/>
              <a:pPr>
                <a:defRPr/>
              </a:pPr>
              <a:t>2/18/2015</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28907A3F-013A-4D66-85F2-4F023FC4865B}"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C97879CD-A9AE-49E4-A321-2FF0C92809A0}" type="datetimeFigureOut">
              <a:rPr lang="en-US"/>
              <a:pPr>
                <a:defRPr/>
              </a:pPr>
              <a:t>2/18/2015</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D145B5C2-020E-412D-AE64-37A4AB8BFE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ED5BBFFE-0DCE-456A-931F-8793F292238F}" type="datetimeFigureOut">
              <a:rPr lang="en-US"/>
              <a:pPr>
                <a:defRPr/>
              </a:pPr>
              <a:t>2/18/2015</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BC732127-C126-4EAD-8957-6726BF3439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B82C9FBF-6F13-45B5-8FCC-86A40C68AF7B}" type="datetimeFigureOut">
              <a:rPr lang="en-US"/>
              <a:pPr>
                <a:defRPr/>
              </a:pPr>
              <a:t>2/18/2015</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C0B0ECDA-B9A6-4DC4-AAC8-9F46798699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3461028C-CA4B-42F5-8503-53C5768006CD}" type="datetimeFigureOut">
              <a:rPr lang="en-US"/>
              <a:pPr>
                <a:defRPr/>
              </a:pPr>
              <a:t>2/18/2015</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20E895C1-225D-4952-A33B-8096F66B9B9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32D23DD0-58FF-4914-8578-360F6989587B}" type="datetimeFigureOut">
              <a:rPr lang="en-US"/>
              <a:pPr>
                <a:defRPr/>
              </a:pPr>
              <a:t>2/18/2015</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FB87F685-907B-44BA-A434-990F1AA438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930B69D8-5849-47E7-80FF-A913310F1EC1}" type="datetimeFigureOut">
              <a:rPr lang="en-US"/>
              <a:pPr>
                <a:defRPr/>
              </a:pPr>
              <a:t>2/18/2015</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F68D52E9-5CAB-47A4-B655-4F05C57F0B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D7B82CB7-0F37-4044-AF23-E89AD64229F8}" type="datetimeFigureOut">
              <a:rPr lang="en-US"/>
              <a:pPr>
                <a:defRPr/>
              </a:pPr>
              <a:t>2/18/2015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D4AE195C-BE21-471E-99F6-06A2D60325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FFCF78D7-22A2-44CC-9605-422895EF00EE}" type="datetimeFigureOut">
              <a:rPr lang="en-US"/>
              <a:pPr>
                <a:defRPr/>
              </a:pPr>
              <a:t>2/18/2015</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7E9F39EC-F3A0-4C7B-A6DD-BC899F61E1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6D27A776-116C-4986-9320-BA06C61A4521}" type="datetimeFigureOut">
              <a:rPr lang="en-US"/>
              <a:pPr>
                <a:defRPr/>
              </a:pPr>
              <a:t>2/18/2015</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2EBA6144-3442-4C47-AD90-24CF8AB6B7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D5C778DC-B4C1-471E-AE56-390D48AE0D89}" type="datetimeFigureOut">
              <a:rPr lang="en-US"/>
              <a:pPr>
                <a:defRPr/>
              </a:pPr>
              <a:t>2/18/2015</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74EB832D-FA26-4036-9362-D0B27ED04BC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02B8FF3E-48F2-4BEA-942D-C27252440205}" type="datetimeFigureOut">
              <a:rPr lang="en-US"/>
              <a:pPr>
                <a:defRPr/>
              </a:pPr>
              <a:t>2/18/2015</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D23961B0-54DC-4AD4-B97A-FA7BD5EE81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36" r:id="rId2"/>
    <p:sldLayoutId id="2147483744" r:id="rId3"/>
    <p:sldLayoutId id="2147483737" r:id="rId4"/>
    <p:sldLayoutId id="2147483738" r:id="rId5"/>
    <p:sldLayoutId id="2147483739" r:id="rId6"/>
    <p:sldLayoutId id="2147483740" r:id="rId7"/>
    <p:sldLayoutId id="2147483741" r:id="rId8"/>
    <p:sldLayoutId id="2147483745" r:id="rId9"/>
    <p:sldLayoutId id="2147483742" r:id="rId10"/>
    <p:sldLayoutId id="2147483746"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ISCELLANEOUS/UNL%20Dream%20Big%20Conference.pptx"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517525"/>
          </a:xfrm>
        </p:spPr>
        <p:txBody>
          <a:bodyPr>
            <a:normAutofit fontScale="90000"/>
          </a:bodyPr>
          <a:lstStyle/>
          <a:p>
            <a:r>
              <a:rPr lang="en-US" dirty="0" smtClean="0"/>
              <a:t>Wednesday, February 18, 2015</a:t>
            </a:r>
            <a:endParaRPr lang="en-US" dirty="0"/>
          </a:p>
        </p:txBody>
      </p:sp>
      <p:sp>
        <p:nvSpPr>
          <p:cNvPr id="3" name="Content Placeholder 2"/>
          <p:cNvSpPr>
            <a:spLocks noGrp="1"/>
          </p:cNvSpPr>
          <p:nvPr>
            <p:ph idx="1"/>
          </p:nvPr>
        </p:nvSpPr>
        <p:spPr>
          <a:xfrm>
            <a:off x="228600" y="914400"/>
            <a:ext cx="7696200" cy="5715000"/>
          </a:xfrm>
        </p:spPr>
        <p:txBody>
          <a:bodyPr/>
          <a:lstStyle/>
          <a:p>
            <a:r>
              <a:rPr lang="en-US" dirty="0" smtClean="0"/>
              <a:t>Bell Ringer: </a:t>
            </a:r>
          </a:p>
          <a:p>
            <a:pPr lvl="1"/>
            <a:r>
              <a:rPr lang="en-US" dirty="0" smtClean="0"/>
              <a:t>Write the 4 supply determinants. </a:t>
            </a:r>
          </a:p>
          <a:p>
            <a:pPr lvl="1"/>
            <a:r>
              <a:rPr lang="en-US" dirty="0"/>
              <a:t>Choose one of the determinants and explain the shift (increase or decrease) in the supply curve as a result of that determinant in a </a:t>
            </a:r>
            <a:r>
              <a:rPr lang="en-US" b="1" i="1" dirty="0"/>
              <a:t>problem you create</a:t>
            </a:r>
            <a:r>
              <a:rPr lang="en-US" dirty="0"/>
              <a:t>.</a:t>
            </a:r>
          </a:p>
          <a:p>
            <a:pPr lvl="1"/>
            <a:r>
              <a:rPr lang="en-US" b="1" dirty="0"/>
              <a:t>EXAMPLE:  The restaurant received new ovens and fryers with increased speed and efficiency for their kitchen.  The supply curve will increase (shift right) because of new technology (the determinant). </a:t>
            </a:r>
          </a:p>
          <a:p>
            <a:r>
              <a:rPr lang="en-US" dirty="0" smtClean="0"/>
              <a:t>Today:</a:t>
            </a:r>
          </a:p>
          <a:p>
            <a:pPr lvl="1"/>
            <a:r>
              <a:rPr lang="en-US" dirty="0" smtClean="0"/>
              <a:t>Finish Supply Graphing Practice</a:t>
            </a:r>
            <a:endParaRPr lang="en-US" dirty="0"/>
          </a:p>
          <a:p>
            <a:pPr lvl="1"/>
            <a:r>
              <a:rPr lang="en-US" dirty="0" smtClean="0">
                <a:hlinkClick r:id="rId2" action="ppaction://hlinkpres?slideindex=1&amp;slidetitle="/>
              </a:rPr>
              <a:t>UNL—Dream Big</a:t>
            </a:r>
            <a:r>
              <a:rPr lang="en-US" dirty="0" smtClean="0"/>
              <a:t> opportunity</a:t>
            </a:r>
          </a:p>
          <a:p>
            <a:pPr lvl="1"/>
            <a:r>
              <a:rPr lang="en-US" sz="2000" dirty="0" smtClean="0"/>
              <a:t>Lab—SMG time/Finish Super Bowl handout/finish essay </a:t>
            </a:r>
            <a:endParaRPr lang="en-US" sz="2000" dirty="0" smtClean="0"/>
          </a:p>
          <a:p>
            <a:pPr lvl="1"/>
            <a:r>
              <a:rPr lang="en-US" sz="2000" dirty="0" smtClean="0"/>
              <a:t>JA DATES—see board</a:t>
            </a:r>
            <a:endParaRPr lang="en-US" sz="2000" dirty="0" smtClean="0"/>
          </a:p>
          <a:p>
            <a:pPr lvl="1"/>
            <a:endParaRPr lang="en-US" dirty="0" smtClean="0"/>
          </a:p>
        </p:txBody>
      </p:sp>
      <p:sp>
        <p:nvSpPr>
          <p:cNvPr id="4" name="TextBox 3"/>
          <p:cNvSpPr txBox="1"/>
          <p:nvPr/>
        </p:nvSpPr>
        <p:spPr>
          <a:xfrm>
            <a:off x="5867400" y="4495800"/>
            <a:ext cx="3048000" cy="1477328"/>
          </a:xfrm>
          <a:prstGeom prst="rect">
            <a:avLst/>
          </a:prstGeom>
          <a:solidFill>
            <a:schemeClr val="accent1"/>
          </a:solidFill>
        </p:spPr>
        <p:txBody>
          <a:bodyPr wrap="square" rtlCol="0">
            <a:spAutoFit/>
          </a:bodyPr>
          <a:lstStyle/>
          <a:p>
            <a:r>
              <a:rPr lang="en-US" dirty="0" smtClean="0">
                <a:solidFill>
                  <a:schemeClr val="bg1"/>
                </a:solidFill>
              </a:rPr>
              <a:t>Do you have Chap 7 vocab handout?—this is </a:t>
            </a:r>
            <a:r>
              <a:rPr lang="en-US" u="sng" dirty="0" smtClean="0">
                <a:solidFill>
                  <a:schemeClr val="bg1"/>
                </a:solidFill>
              </a:rPr>
              <a:t>not</a:t>
            </a:r>
            <a:r>
              <a:rPr lang="en-US" dirty="0" smtClean="0">
                <a:solidFill>
                  <a:schemeClr val="bg1"/>
                </a:solidFill>
              </a:rPr>
              <a:t> due yet; work on it when you have time. Let me know if you need a handout.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#7</a:t>
            </a:r>
            <a:endParaRPr lang="en-US" dirty="0"/>
          </a:p>
        </p:txBody>
      </p:sp>
      <p:sp>
        <p:nvSpPr>
          <p:cNvPr id="14339" name="Content Placeholder 2"/>
          <p:cNvSpPr>
            <a:spLocks noGrp="1"/>
          </p:cNvSpPr>
          <p:nvPr>
            <p:ph idx="1"/>
          </p:nvPr>
        </p:nvSpPr>
        <p:spPr>
          <a:xfrm>
            <a:off x="457200" y="1600200"/>
            <a:ext cx="7467600" cy="2819400"/>
          </a:xfrm>
        </p:spPr>
        <p:txBody>
          <a:bodyPr/>
          <a:lstStyle/>
          <a:p>
            <a:pPr eaLnBrk="1" hangingPunct="1"/>
            <a:r>
              <a:rPr lang="en-US" smtClean="0"/>
              <a:t>What will happen to the supply of cigarettes when the government wants to alleviate the harm of smoking by reducing the consumption of cigarettes, and raises its tax on them? What is the determinant that caused the change?</a:t>
            </a:r>
          </a:p>
        </p:txBody>
      </p:sp>
      <p:pic>
        <p:nvPicPr>
          <p:cNvPr id="14340" name="Picture 2" descr="C:\Documents and Settings\djohns\Local Settings\Temporary Internet Files\Content.IE5\ZJW68ZUZ\MCj02909550000[1].wmf"/>
          <p:cNvPicPr>
            <a:picLocks noChangeAspect="1" noChangeArrowheads="1"/>
          </p:cNvPicPr>
          <p:nvPr/>
        </p:nvPicPr>
        <p:blipFill>
          <a:blip r:embed="rId2" cstate="print"/>
          <a:srcRect/>
          <a:stretch>
            <a:fillRect/>
          </a:stretch>
        </p:blipFill>
        <p:spPr bwMode="auto">
          <a:xfrm>
            <a:off x="4343400" y="3810000"/>
            <a:ext cx="3435350" cy="2690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#8</a:t>
            </a:r>
            <a:endParaRPr lang="en-US" dirty="0"/>
          </a:p>
        </p:txBody>
      </p:sp>
      <p:sp>
        <p:nvSpPr>
          <p:cNvPr id="15363" name="Content Placeholder 2"/>
          <p:cNvSpPr>
            <a:spLocks noGrp="1"/>
          </p:cNvSpPr>
          <p:nvPr>
            <p:ph idx="1"/>
          </p:nvPr>
        </p:nvSpPr>
        <p:spPr/>
        <p:txBody>
          <a:bodyPr/>
          <a:lstStyle/>
          <a:p>
            <a:pPr eaLnBrk="1" hangingPunct="1"/>
            <a:r>
              <a:rPr lang="en-US" smtClean="0"/>
              <a:t>What will happen to the supply of cotton when the government wants to increase the production of cotton to export and decides to give monetary incentives to the cotton producers? What is the determinant that caused the change?</a:t>
            </a:r>
          </a:p>
          <a:p>
            <a:pPr eaLnBrk="1" hangingPunct="1"/>
            <a:endParaRPr lang="en-US" smtClean="0"/>
          </a:p>
        </p:txBody>
      </p:sp>
      <p:pic>
        <p:nvPicPr>
          <p:cNvPr id="15364" name="Picture 2" descr="C:\Documents and Settings\djohns\Local Settings\Temporary Internet Files\Content.IE5\IDBTEW6R\MCj03538400000[1].wmf"/>
          <p:cNvPicPr>
            <a:picLocks noChangeAspect="1" noChangeArrowheads="1"/>
          </p:cNvPicPr>
          <p:nvPr/>
        </p:nvPicPr>
        <p:blipFill>
          <a:blip r:embed="rId2" cstate="print"/>
          <a:srcRect/>
          <a:stretch>
            <a:fillRect/>
          </a:stretch>
        </p:blipFill>
        <p:spPr bwMode="auto">
          <a:xfrm>
            <a:off x="4572000" y="3657600"/>
            <a:ext cx="3057525" cy="285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#9</a:t>
            </a:r>
            <a:endParaRPr lang="en-US" dirty="0"/>
          </a:p>
        </p:txBody>
      </p:sp>
      <p:sp>
        <p:nvSpPr>
          <p:cNvPr id="16387" name="Content Placeholder 2"/>
          <p:cNvSpPr>
            <a:spLocks noGrp="1"/>
          </p:cNvSpPr>
          <p:nvPr>
            <p:ph idx="1"/>
          </p:nvPr>
        </p:nvSpPr>
        <p:spPr/>
        <p:txBody>
          <a:bodyPr/>
          <a:lstStyle/>
          <a:p>
            <a:pPr eaLnBrk="1" hangingPunct="1"/>
            <a:r>
              <a:rPr lang="en-US" smtClean="0"/>
              <a:t>What will happen to the supply of running shoes when businesses hear that hiking is the new trend in the United States and they are able to produce running shoes and hiking shoes? What is the determinant that caused the change?</a:t>
            </a:r>
          </a:p>
          <a:p>
            <a:pPr eaLnBrk="1" hangingPunct="1"/>
            <a:endParaRPr lang="en-US" smtClean="0"/>
          </a:p>
        </p:txBody>
      </p:sp>
      <p:pic>
        <p:nvPicPr>
          <p:cNvPr id="16388" name="Picture 2" descr="C:\Documents and Settings\djohns\Local Settings\Temporary Internet Files\Content.IE5\ZJW68ZUZ\MCj04062500000[1].wmf"/>
          <p:cNvPicPr>
            <a:picLocks noChangeAspect="1" noChangeArrowheads="1"/>
          </p:cNvPicPr>
          <p:nvPr/>
        </p:nvPicPr>
        <p:blipFill>
          <a:blip r:embed="rId2" cstate="print"/>
          <a:srcRect/>
          <a:stretch>
            <a:fillRect/>
          </a:stretch>
        </p:blipFill>
        <p:spPr bwMode="auto">
          <a:xfrm>
            <a:off x="4800600" y="3932238"/>
            <a:ext cx="2482850" cy="2316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#10</a:t>
            </a:r>
            <a:endParaRPr lang="en-US" dirty="0"/>
          </a:p>
        </p:txBody>
      </p:sp>
      <p:sp>
        <p:nvSpPr>
          <p:cNvPr id="17411" name="Content Placeholder 2"/>
          <p:cNvSpPr>
            <a:spLocks noGrp="1"/>
          </p:cNvSpPr>
          <p:nvPr>
            <p:ph idx="1"/>
          </p:nvPr>
        </p:nvSpPr>
        <p:spPr/>
        <p:txBody>
          <a:bodyPr/>
          <a:lstStyle/>
          <a:p>
            <a:pPr eaLnBrk="1" hangingPunct="1"/>
            <a:r>
              <a:rPr lang="en-US" smtClean="0"/>
              <a:t>What will happen to the supply of American-made automobiles if Ford and General Motors go out of business? What is the determinant that caused the change?</a:t>
            </a:r>
          </a:p>
          <a:p>
            <a:pPr eaLnBrk="1" hangingPunct="1"/>
            <a:endParaRPr lang="en-US" smtClean="0"/>
          </a:p>
        </p:txBody>
      </p:sp>
      <p:pic>
        <p:nvPicPr>
          <p:cNvPr id="17412" name="Picture 3" descr="C:\Documents and Settings\djohns\Local Settings\Temporary Internet Files\Content.IE5\J5R84RM9\MPj04364060000[1].jpg"/>
          <p:cNvPicPr>
            <a:picLocks noChangeAspect="1" noChangeArrowheads="1"/>
          </p:cNvPicPr>
          <p:nvPr/>
        </p:nvPicPr>
        <p:blipFill>
          <a:blip r:embed="rId2" cstate="print"/>
          <a:srcRect/>
          <a:stretch>
            <a:fillRect/>
          </a:stretch>
        </p:blipFill>
        <p:spPr bwMode="auto">
          <a:xfrm>
            <a:off x="4419600" y="3810000"/>
            <a:ext cx="3200400" cy="2309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NOW LET’S FIND OUT HOW YOU DID. . . .</a:t>
            </a:r>
            <a:endParaRPr lang="en-US" dirty="0"/>
          </a:p>
        </p:txBody>
      </p:sp>
      <p:sp>
        <p:nvSpPr>
          <p:cNvPr id="18435" name="Content Placeholder 2"/>
          <p:cNvSpPr>
            <a:spLocks noGrp="1"/>
          </p:cNvSpPr>
          <p:nvPr>
            <p:ph idx="1"/>
          </p:nvPr>
        </p:nvSpPr>
        <p:spPr/>
        <p:txBody>
          <a:bodyPr/>
          <a:lstStyle/>
          <a:p>
            <a:r>
              <a:rPr lang="en-US" smtClean="0"/>
              <a:t>Feel free to make any ‘corrections’ on your handout.</a:t>
            </a:r>
          </a:p>
          <a:p>
            <a:r>
              <a:rPr lang="en-US" smtClean="0"/>
              <a:t>You will turn these in when finished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#1</a:t>
            </a:r>
            <a:endParaRPr lang="en-US" dirty="0"/>
          </a:p>
        </p:txBody>
      </p:sp>
      <p:sp>
        <p:nvSpPr>
          <p:cNvPr id="19459" name="Content Placeholder 2"/>
          <p:cNvSpPr>
            <a:spLocks noGrp="1"/>
          </p:cNvSpPr>
          <p:nvPr>
            <p:ph idx="1"/>
          </p:nvPr>
        </p:nvSpPr>
        <p:spPr>
          <a:xfrm>
            <a:off x="457200" y="1600200"/>
            <a:ext cx="7620000" cy="2286000"/>
          </a:xfrm>
        </p:spPr>
        <p:txBody>
          <a:bodyPr/>
          <a:lstStyle/>
          <a:p>
            <a:pPr eaLnBrk="1" hangingPunct="1"/>
            <a:r>
              <a:rPr lang="en-US" smtClean="0"/>
              <a:t>What will happen to the supply for LCD screens since they have developed new techniques for increased production? </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464"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S1</a:t>
            </a:r>
          </a:p>
        </p:txBody>
      </p:sp>
      <p:sp>
        <p:nvSpPr>
          <p:cNvPr id="19465"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S2</a:t>
            </a:r>
          </a:p>
        </p:txBody>
      </p:sp>
      <p:sp>
        <p:nvSpPr>
          <p:cNvPr id="14" name="TextBox 13"/>
          <p:cNvSpPr txBox="1"/>
          <p:nvPr/>
        </p:nvSpPr>
        <p:spPr>
          <a:xfrm>
            <a:off x="4495800" y="3581400"/>
            <a:ext cx="3276600" cy="3140075"/>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Technology</a:t>
            </a:r>
          </a:p>
          <a:p>
            <a:pPr>
              <a:defRPr/>
            </a:pPr>
            <a:endParaRPr lang="en-US" dirty="0"/>
          </a:p>
          <a:p>
            <a:pPr>
              <a:defRPr/>
            </a:pPr>
            <a:r>
              <a:rPr lang="en-US" b="1" u="sng" dirty="0"/>
              <a:t>Explanation:</a:t>
            </a:r>
            <a:r>
              <a:rPr lang="en-US" dirty="0"/>
              <a:t>  If suppliers can use new techniques/technology to improve production, the supply of LCD screens will increase.  (Increased production typically means more efficiency, less cost.)</a:t>
            </a:r>
            <a:endParaRPr lang="en-US" b="1" u="sng" dirty="0"/>
          </a:p>
        </p:txBody>
      </p:sp>
      <p:sp>
        <p:nvSpPr>
          <p:cNvPr id="15" name="Right Arrow 14"/>
          <p:cNvSpPr/>
          <p:nvPr/>
        </p:nvSpPr>
        <p:spPr>
          <a:xfrm>
            <a:off x="2590800" y="4419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#2</a:t>
            </a:r>
            <a:endParaRPr lang="en-US" dirty="0"/>
          </a:p>
        </p:txBody>
      </p:sp>
      <p:sp>
        <p:nvSpPr>
          <p:cNvPr id="20483" name="Content Placeholder 2"/>
          <p:cNvSpPr>
            <a:spLocks noGrp="1"/>
          </p:cNvSpPr>
          <p:nvPr>
            <p:ph idx="1"/>
          </p:nvPr>
        </p:nvSpPr>
        <p:spPr>
          <a:xfrm>
            <a:off x="533400" y="1524000"/>
            <a:ext cx="7620000" cy="2286000"/>
          </a:xfrm>
        </p:spPr>
        <p:txBody>
          <a:bodyPr/>
          <a:lstStyle/>
          <a:p>
            <a:pPr eaLnBrk="1" hangingPunct="1"/>
            <a:r>
              <a:rPr lang="en-US" smtClean="0"/>
              <a:t>What will happen to the supply of coffee when the wages for the pickers of coffee beans increases?</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0488"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smtClean="0"/>
              <a:t>S2</a:t>
            </a:r>
            <a:endParaRPr lang="en-US"/>
          </a:p>
        </p:txBody>
      </p:sp>
      <p:sp>
        <p:nvSpPr>
          <p:cNvPr id="20489"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dirty="0" smtClean="0"/>
              <a:t>S1</a:t>
            </a:r>
            <a:endParaRPr lang="en-US" dirty="0"/>
          </a:p>
        </p:txBody>
      </p:sp>
      <p:sp>
        <p:nvSpPr>
          <p:cNvPr id="14" name="TextBox 13"/>
          <p:cNvSpPr txBox="1"/>
          <p:nvPr/>
        </p:nvSpPr>
        <p:spPr>
          <a:xfrm>
            <a:off x="4495800" y="3581400"/>
            <a:ext cx="3276600" cy="2586038"/>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Price of inputs (wages)</a:t>
            </a:r>
          </a:p>
          <a:p>
            <a:pPr>
              <a:defRPr/>
            </a:pPr>
            <a:endParaRPr lang="en-US" dirty="0"/>
          </a:p>
          <a:p>
            <a:pPr>
              <a:defRPr/>
            </a:pPr>
            <a:r>
              <a:rPr lang="en-US" b="1" u="sng" dirty="0"/>
              <a:t>Explanation:</a:t>
            </a:r>
            <a:r>
              <a:rPr lang="en-US" dirty="0"/>
              <a:t>  If the cost of inputs (wages) increase, the cost of production increases and suppliers will offer fewer coffee beans at every possible price.</a:t>
            </a:r>
            <a:endParaRPr lang="en-US" b="1" u="sng" dirty="0"/>
          </a:p>
        </p:txBody>
      </p:sp>
      <p:sp>
        <p:nvSpPr>
          <p:cNvPr id="18" name="Left Arrow 17"/>
          <p:cNvSpPr/>
          <p:nvPr/>
        </p:nvSpPr>
        <p:spPr>
          <a:xfrm>
            <a:off x="2362200" y="4495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#3</a:t>
            </a:r>
            <a:endParaRPr lang="en-US" dirty="0"/>
          </a:p>
        </p:txBody>
      </p:sp>
      <p:sp>
        <p:nvSpPr>
          <p:cNvPr id="21507" name="Content Placeholder 2"/>
          <p:cNvSpPr>
            <a:spLocks noGrp="1"/>
          </p:cNvSpPr>
          <p:nvPr>
            <p:ph idx="1"/>
          </p:nvPr>
        </p:nvSpPr>
        <p:spPr>
          <a:xfrm>
            <a:off x="457200" y="1600200"/>
            <a:ext cx="7620000" cy="1371600"/>
          </a:xfrm>
        </p:spPr>
        <p:txBody>
          <a:bodyPr/>
          <a:lstStyle/>
          <a:p>
            <a:pPr eaLnBrk="1" hangingPunct="1"/>
            <a:r>
              <a:rPr lang="en-US" smtClean="0"/>
              <a:t>What will happen to the supply of gasoline when the government reduces the suppliers’ excise taxes on gasoline?</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512"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S1</a:t>
            </a:r>
          </a:p>
        </p:txBody>
      </p:sp>
      <p:sp>
        <p:nvSpPr>
          <p:cNvPr id="21513"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S2</a:t>
            </a:r>
          </a:p>
        </p:txBody>
      </p:sp>
      <p:sp>
        <p:nvSpPr>
          <p:cNvPr id="14" name="TextBox 13"/>
          <p:cNvSpPr txBox="1"/>
          <p:nvPr/>
        </p:nvSpPr>
        <p:spPr>
          <a:xfrm>
            <a:off x="4495800" y="3581400"/>
            <a:ext cx="3276600" cy="2586038"/>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Taxes are decreased</a:t>
            </a:r>
          </a:p>
          <a:p>
            <a:pPr>
              <a:defRPr/>
            </a:pPr>
            <a:endParaRPr lang="en-US" dirty="0"/>
          </a:p>
          <a:p>
            <a:pPr>
              <a:defRPr/>
            </a:pPr>
            <a:r>
              <a:rPr lang="en-US" b="1" u="sng" dirty="0"/>
              <a:t>Explanation:</a:t>
            </a:r>
            <a:r>
              <a:rPr lang="en-US" dirty="0"/>
              <a:t>  If taxes for gasoline suppliers are reduced, suppliers will be able to supply more because the overall cost of production will lower.</a:t>
            </a:r>
            <a:endParaRPr lang="en-US" b="1" u="sng" dirty="0"/>
          </a:p>
        </p:txBody>
      </p:sp>
      <p:sp>
        <p:nvSpPr>
          <p:cNvPr id="15" name="Right Arrow 14"/>
          <p:cNvSpPr/>
          <p:nvPr/>
        </p:nvSpPr>
        <p:spPr>
          <a:xfrm>
            <a:off x="2590800" y="4419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#4</a:t>
            </a:r>
            <a:endParaRPr lang="en-US" dirty="0"/>
          </a:p>
        </p:txBody>
      </p:sp>
      <p:sp>
        <p:nvSpPr>
          <p:cNvPr id="22531" name="Content Placeholder 2"/>
          <p:cNvSpPr>
            <a:spLocks noGrp="1"/>
          </p:cNvSpPr>
          <p:nvPr>
            <p:ph idx="1"/>
          </p:nvPr>
        </p:nvSpPr>
        <p:spPr>
          <a:xfrm>
            <a:off x="457200" y="1600200"/>
            <a:ext cx="7620000" cy="1371600"/>
          </a:xfrm>
        </p:spPr>
        <p:txBody>
          <a:bodyPr/>
          <a:lstStyle/>
          <a:p>
            <a:pPr eaLnBrk="1" hangingPunct="1"/>
            <a:r>
              <a:rPr lang="en-US" smtClean="0"/>
              <a:t>What will happen to the supply for pineapples when the crops are ruined by a freeze?</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2536"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S2</a:t>
            </a:r>
          </a:p>
        </p:txBody>
      </p:sp>
      <p:sp>
        <p:nvSpPr>
          <p:cNvPr id="22537"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S1</a:t>
            </a:r>
          </a:p>
        </p:txBody>
      </p:sp>
      <p:sp>
        <p:nvSpPr>
          <p:cNvPr id="14" name="TextBox 13"/>
          <p:cNvSpPr txBox="1"/>
          <p:nvPr/>
        </p:nvSpPr>
        <p:spPr>
          <a:xfrm>
            <a:off x="4495800" y="3581400"/>
            <a:ext cx="3276600" cy="2586038"/>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Price of inputs (raw materials)</a:t>
            </a:r>
          </a:p>
          <a:p>
            <a:pPr>
              <a:defRPr/>
            </a:pPr>
            <a:endParaRPr lang="en-US" dirty="0"/>
          </a:p>
          <a:p>
            <a:pPr>
              <a:defRPr/>
            </a:pPr>
            <a:r>
              <a:rPr lang="en-US" b="1" u="sng" dirty="0"/>
              <a:t>Explanation:</a:t>
            </a:r>
            <a:r>
              <a:rPr lang="en-US" dirty="0"/>
              <a:t>  Because there will be fewer pineapples available for suppliers to supply to consumers, there will be an increase in price of raw materials (pineapples).</a:t>
            </a:r>
            <a:endParaRPr lang="en-US" b="1" u="sng" dirty="0"/>
          </a:p>
        </p:txBody>
      </p:sp>
      <p:sp>
        <p:nvSpPr>
          <p:cNvPr id="16" name="Left Arrow 15"/>
          <p:cNvSpPr/>
          <p:nvPr/>
        </p:nvSpPr>
        <p:spPr>
          <a:xfrm>
            <a:off x="2362200" y="4495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#5</a:t>
            </a:r>
            <a:endParaRPr lang="en-US" dirty="0"/>
          </a:p>
        </p:txBody>
      </p:sp>
      <p:sp>
        <p:nvSpPr>
          <p:cNvPr id="23555" name="Content Placeholder 2"/>
          <p:cNvSpPr>
            <a:spLocks noGrp="1"/>
          </p:cNvSpPr>
          <p:nvPr>
            <p:ph idx="1"/>
          </p:nvPr>
        </p:nvSpPr>
        <p:spPr>
          <a:xfrm>
            <a:off x="457200" y="1600200"/>
            <a:ext cx="7620000" cy="1676400"/>
          </a:xfrm>
        </p:spPr>
        <p:txBody>
          <a:bodyPr/>
          <a:lstStyle/>
          <a:p>
            <a:pPr eaLnBrk="1" hangingPunct="1"/>
            <a:r>
              <a:rPr lang="en-US" smtClean="0"/>
              <a:t>What will happen to the supply of dog food when a plant that makes both dog food and cat food discovers that cats are the new favorite household pet?</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560"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S2</a:t>
            </a:r>
          </a:p>
        </p:txBody>
      </p:sp>
      <p:sp>
        <p:nvSpPr>
          <p:cNvPr id="23561"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S1</a:t>
            </a:r>
          </a:p>
        </p:txBody>
      </p:sp>
      <p:sp>
        <p:nvSpPr>
          <p:cNvPr id="14" name="TextBox 13"/>
          <p:cNvSpPr txBox="1"/>
          <p:nvPr/>
        </p:nvSpPr>
        <p:spPr>
          <a:xfrm>
            <a:off x="4495800" y="3581400"/>
            <a:ext cx="3276600" cy="3140075"/>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 of firms</a:t>
            </a:r>
          </a:p>
          <a:p>
            <a:pPr>
              <a:defRPr/>
            </a:pPr>
            <a:endParaRPr lang="en-US" dirty="0"/>
          </a:p>
          <a:p>
            <a:pPr>
              <a:defRPr/>
            </a:pPr>
            <a:r>
              <a:rPr lang="en-US" b="1" u="sng" dirty="0"/>
              <a:t>Explanation:</a:t>
            </a:r>
            <a:r>
              <a:rPr lang="en-US" dirty="0"/>
              <a:t>  It is likely that some producers of dog food will leave the market or reduce the amount of dog food being supplied.  Sellers in a free-market economy are entering and leaving the market all the time.</a:t>
            </a:r>
            <a:endParaRPr lang="en-US" b="1" u="sng" dirty="0"/>
          </a:p>
        </p:txBody>
      </p:sp>
      <p:sp>
        <p:nvSpPr>
          <p:cNvPr id="16" name="Left Arrow 15"/>
          <p:cNvSpPr/>
          <p:nvPr/>
        </p:nvSpPr>
        <p:spPr>
          <a:xfrm>
            <a:off x="2362200" y="4495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441325"/>
          </a:xfrm>
        </p:spPr>
        <p:txBody>
          <a:bodyPr>
            <a:normAutofit fontScale="90000"/>
          </a:bodyPr>
          <a:lstStyle/>
          <a:p>
            <a:r>
              <a:rPr lang="en-US" dirty="0" smtClean="0"/>
              <a:t>PART TIME BANK JOB NEXT YEAR??</a:t>
            </a:r>
            <a:endParaRPr lang="en-US" dirty="0"/>
          </a:p>
        </p:txBody>
      </p:sp>
      <p:sp>
        <p:nvSpPr>
          <p:cNvPr id="3" name="Content Placeholder 2"/>
          <p:cNvSpPr>
            <a:spLocks noGrp="1"/>
          </p:cNvSpPr>
          <p:nvPr>
            <p:ph idx="1"/>
          </p:nvPr>
        </p:nvSpPr>
        <p:spPr>
          <a:xfrm>
            <a:off x="76200" y="762000"/>
            <a:ext cx="8610600" cy="5943600"/>
          </a:xfrm>
        </p:spPr>
        <p:txBody>
          <a:bodyPr/>
          <a:lstStyle/>
          <a:p>
            <a:r>
              <a:rPr lang="en-US" dirty="0" smtClean="0"/>
              <a:t>FOR JUNIORS</a:t>
            </a:r>
          </a:p>
          <a:p>
            <a:pPr lvl="1"/>
            <a:r>
              <a:rPr lang="en-US" dirty="0" smtClean="0"/>
              <a:t>MENTOR/JOB POSITION—BANK TELLER</a:t>
            </a:r>
          </a:p>
          <a:p>
            <a:pPr lvl="1"/>
            <a:r>
              <a:rPr lang="en-US" b="1" dirty="0" smtClean="0"/>
              <a:t>US BANK, 56</a:t>
            </a:r>
            <a:r>
              <a:rPr lang="en-US" b="1" baseline="30000" dirty="0" smtClean="0"/>
              <a:t>TH</a:t>
            </a:r>
            <a:r>
              <a:rPr lang="en-US" b="1" dirty="0" smtClean="0"/>
              <a:t> &amp; O STREET</a:t>
            </a:r>
          </a:p>
          <a:p>
            <a:pPr lvl="1"/>
            <a:r>
              <a:rPr lang="en-US" b="1" dirty="0" smtClean="0"/>
              <a:t>NEXT SCHOOL YEAR</a:t>
            </a:r>
          </a:p>
          <a:p>
            <a:pPr lvl="2"/>
            <a:r>
              <a:rPr lang="en-US" sz="1800" b="1" i="1" dirty="0" smtClean="0"/>
              <a:t>If you’re willing—maybe they would discuss this summer, too??</a:t>
            </a:r>
          </a:p>
          <a:p>
            <a:pPr lvl="1"/>
            <a:r>
              <a:rPr lang="en-US" b="1" dirty="0" smtClean="0"/>
              <a:t>THEY WANT TO INTERVIEW 3-4 STUDENTS</a:t>
            </a:r>
          </a:p>
          <a:p>
            <a:pPr lvl="1"/>
            <a:r>
              <a:rPr lang="en-US" b="1" dirty="0" smtClean="0"/>
              <a:t>MUST BE AT LEAST 17 YRS OLD</a:t>
            </a:r>
          </a:p>
          <a:p>
            <a:pPr lvl="1"/>
            <a:r>
              <a:rPr lang="en-US" b="1" dirty="0" smtClean="0"/>
              <a:t>HRS, M-F: 3:30-5:30 PM, SAT: 8:30-12:15</a:t>
            </a:r>
          </a:p>
          <a:p>
            <a:pPr lvl="2"/>
            <a:r>
              <a:rPr lang="en-US" b="1" dirty="0" smtClean="0"/>
              <a:t> (15 HRS/WEEK)</a:t>
            </a:r>
          </a:p>
          <a:p>
            <a:pPr lvl="1"/>
            <a:r>
              <a:rPr lang="en-US" b="1" dirty="0" smtClean="0"/>
              <a:t>ESPECIALLY INTERESTED IN STUDENTS WHO WANT TO STUDY BUSINESS/FINANCE IN COLLEGE</a:t>
            </a:r>
          </a:p>
          <a:p>
            <a:pPr lvl="1"/>
            <a:r>
              <a:rPr lang="en-US" b="1" dirty="0" smtClean="0"/>
              <a:t>See Mrs. Wolken if interested—</a:t>
            </a:r>
          </a:p>
          <a:p>
            <a:pPr lvl="2"/>
            <a:r>
              <a:rPr lang="en-US" b="1" dirty="0" smtClean="0"/>
              <a:t>I will take your name and pass it on.</a:t>
            </a:r>
          </a:p>
          <a:p>
            <a:pPr lvl="1"/>
            <a:r>
              <a:rPr lang="en-US" b="1" dirty="0" smtClean="0"/>
              <a:t>All LNE Business teachers are sharing—so let me know ASAP!</a:t>
            </a:r>
            <a:endParaRPr lang="en-US" b="1" dirty="0"/>
          </a:p>
          <a:p>
            <a:pPr lvl="1"/>
            <a:endParaRPr lang="en-US" dirty="0" smtClean="0"/>
          </a:p>
        </p:txBody>
      </p:sp>
    </p:spTree>
    <p:extLst>
      <p:ext uri="{BB962C8B-B14F-4D97-AF65-F5344CB8AC3E}">
        <p14:creationId xmlns:p14="http://schemas.microsoft.com/office/powerpoint/2010/main" val="1949428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#6</a:t>
            </a:r>
            <a:endParaRPr lang="en-US" dirty="0"/>
          </a:p>
        </p:txBody>
      </p:sp>
      <p:sp>
        <p:nvSpPr>
          <p:cNvPr id="24579" name="Content Placeholder 2"/>
          <p:cNvSpPr>
            <a:spLocks noGrp="1"/>
          </p:cNvSpPr>
          <p:nvPr>
            <p:ph idx="1"/>
          </p:nvPr>
        </p:nvSpPr>
        <p:spPr>
          <a:xfrm>
            <a:off x="457200" y="1600200"/>
            <a:ext cx="7620000" cy="1066800"/>
          </a:xfrm>
        </p:spPr>
        <p:txBody>
          <a:bodyPr/>
          <a:lstStyle/>
          <a:p>
            <a:pPr eaLnBrk="1" hangingPunct="1"/>
            <a:r>
              <a:rPr lang="en-US" smtClean="0"/>
              <a:t>What will happen to the supply of chicken when Raisin’ Canes is opening 3 new stores in town?</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584"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S1</a:t>
            </a:r>
          </a:p>
        </p:txBody>
      </p:sp>
      <p:sp>
        <p:nvSpPr>
          <p:cNvPr id="24585"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S2</a:t>
            </a:r>
          </a:p>
        </p:txBody>
      </p:sp>
      <p:sp>
        <p:nvSpPr>
          <p:cNvPr id="14" name="TextBox 13"/>
          <p:cNvSpPr txBox="1"/>
          <p:nvPr/>
        </p:nvSpPr>
        <p:spPr>
          <a:xfrm>
            <a:off x="4419600" y="2895600"/>
            <a:ext cx="3276600" cy="2862263"/>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 of firms</a:t>
            </a:r>
          </a:p>
          <a:p>
            <a:pPr>
              <a:defRPr/>
            </a:pPr>
            <a:endParaRPr lang="en-US" dirty="0"/>
          </a:p>
          <a:p>
            <a:pPr>
              <a:defRPr/>
            </a:pPr>
            <a:r>
              <a:rPr lang="en-US" b="1" u="sng" dirty="0"/>
              <a:t>Explanation:</a:t>
            </a:r>
            <a:r>
              <a:rPr lang="en-US" dirty="0"/>
              <a:t>  As more Raisin’ Cane stores open, the supply of chicken will increase and the supply curve shifts to the right.  The larger the number of restaurants, the greater the market supply.</a:t>
            </a:r>
            <a:endParaRPr lang="en-US" b="1" u="sng" dirty="0"/>
          </a:p>
        </p:txBody>
      </p:sp>
      <p:sp>
        <p:nvSpPr>
          <p:cNvPr id="15" name="Right Arrow 14"/>
          <p:cNvSpPr/>
          <p:nvPr/>
        </p:nvSpPr>
        <p:spPr>
          <a:xfrm>
            <a:off x="2590800" y="4419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685800"/>
          </a:xfrm>
        </p:spPr>
        <p:txBody>
          <a:bodyPr/>
          <a:lstStyle/>
          <a:p>
            <a:pPr eaLnBrk="1" fontAlgn="auto" hangingPunct="1">
              <a:spcAft>
                <a:spcPts val="0"/>
              </a:spcAft>
              <a:defRPr/>
            </a:pPr>
            <a:r>
              <a:rPr lang="en-US" dirty="0" smtClean="0"/>
              <a:t>Problem #7</a:t>
            </a:r>
            <a:endParaRPr lang="en-US" dirty="0"/>
          </a:p>
        </p:txBody>
      </p:sp>
      <p:sp>
        <p:nvSpPr>
          <p:cNvPr id="25603" name="Content Placeholder 2"/>
          <p:cNvSpPr>
            <a:spLocks noGrp="1"/>
          </p:cNvSpPr>
          <p:nvPr>
            <p:ph idx="1"/>
          </p:nvPr>
        </p:nvSpPr>
        <p:spPr>
          <a:xfrm>
            <a:off x="381000" y="1066800"/>
            <a:ext cx="7620000" cy="1676400"/>
          </a:xfrm>
        </p:spPr>
        <p:txBody>
          <a:bodyPr/>
          <a:lstStyle/>
          <a:p>
            <a:pPr eaLnBrk="1" hangingPunct="1"/>
            <a:r>
              <a:rPr lang="en-US" smtClean="0"/>
              <a:t>What will happen to the supply of cigarettes when the government wants to alleviate the harm of smoking by reducing the consumption of cigarettes, and raises its tax on them?</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5608"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S2</a:t>
            </a:r>
          </a:p>
        </p:txBody>
      </p:sp>
      <p:sp>
        <p:nvSpPr>
          <p:cNvPr id="25609"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S1</a:t>
            </a:r>
          </a:p>
        </p:txBody>
      </p:sp>
      <p:sp>
        <p:nvSpPr>
          <p:cNvPr id="14" name="TextBox 13"/>
          <p:cNvSpPr txBox="1"/>
          <p:nvPr/>
        </p:nvSpPr>
        <p:spPr>
          <a:xfrm>
            <a:off x="4419600" y="2895600"/>
            <a:ext cx="3276600" cy="3416300"/>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taxes</a:t>
            </a:r>
          </a:p>
          <a:p>
            <a:pPr>
              <a:defRPr/>
            </a:pPr>
            <a:endParaRPr lang="en-US" dirty="0"/>
          </a:p>
          <a:p>
            <a:pPr>
              <a:defRPr/>
            </a:pPr>
            <a:r>
              <a:rPr lang="en-US" b="1" u="sng" dirty="0"/>
              <a:t>Explanation:</a:t>
            </a:r>
            <a:r>
              <a:rPr lang="en-US" dirty="0"/>
              <a:t>  As the government imposes more taxes on the production of cigarettes, cigarette producers will not be willing to supply as many as before because the cost of production will rise.  There will be a decrease in supply of cigarettes.</a:t>
            </a:r>
            <a:endParaRPr lang="en-US" b="1" u="sng" dirty="0"/>
          </a:p>
        </p:txBody>
      </p:sp>
      <p:sp>
        <p:nvSpPr>
          <p:cNvPr id="16" name="Left Arrow 15"/>
          <p:cNvSpPr/>
          <p:nvPr/>
        </p:nvSpPr>
        <p:spPr>
          <a:xfrm>
            <a:off x="2362200" y="4495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685800"/>
          </a:xfrm>
        </p:spPr>
        <p:txBody>
          <a:bodyPr/>
          <a:lstStyle/>
          <a:p>
            <a:pPr eaLnBrk="1" fontAlgn="auto" hangingPunct="1">
              <a:spcAft>
                <a:spcPts val="0"/>
              </a:spcAft>
              <a:defRPr/>
            </a:pPr>
            <a:r>
              <a:rPr lang="en-US" dirty="0" smtClean="0"/>
              <a:t>Problem #8</a:t>
            </a:r>
            <a:endParaRPr lang="en-US" dirty="0"/>
          </a:p>
        </p:txBody>
      </p:sp>
      <p:sp>
        <p:nvSpPr>
          <p:cNvPr id="26627" name="Content Placeholder 2"/>
          <p:cNvSpPr>
            <a:spLocks noGrp="1"/>
          </p:cNvSpPr>
          <p:nvPr>
            <p:ph idx="1"/>
          </p:nvPr>
        </p:nvSpPr>
        <p:spPr>
          <a:xfrm>
            <a:off x="381000" y="1066800"/>
            <a:ext cx="7620000" cy="1981200"/>
          </a:xfrm>
        </p:spPr>
        <p:txBody>
          <a:bodyPr/>
          <a:lstStyle/>
          <a:p>
            <a:pPr eaLnBrk="1" hangingPunct="1"/>
            <a:r>
              <a:rPr lang="en-US" smtClean="0"/>
              <a:t>What will happen to the supply of cotton when the government wants to increase the production of cotton to export and decides to give monetary incentives to the cotton producers?</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6632"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S1</a:t>
            </a:r>
          </a:p>
        </p:txBody>
      </p:sp>
      <p:sp>
        <p:nvSpPr>
          <p:cNvPr id="26633"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S2</a:t>
            </a:r>
          </a:p>
        </p:txBody>
      </p:sp>
      <p:sp>
        <p:nvSpPr>
          <p:cNvPr id="14" name="TextBox 13"/>
          <p:cNvSpPr txBox="1"/>
          <p:nvPr/>
        </p:nvSpPr>
        <p:spPr>
          <a:xfrm>
            <a:off x="4419600" y="2895600"/>
            <a:ext cx="3276600" cy="2308225"/>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Price of inputs</a:t>
            </a:r>
          </a:p>
          <a:p>
            <a:pPr>
              <a:defRPr/>
            </a:pPr>
            <a:endParaRPr lang="en-US" dirty="0"/>
          </a:p>
          <a:p>
            <a:pPr>
              <a:defRPr/>
            </a:pPr>
            <a:r>
              <a:rPr lang="en-US" b="1" u="sng" dirty="0"/>
              <a:t>Explanation:</a:t>
            </a:r>
            <a:r>
              <a:rPr lang="en-US" dirty="0"/>
              <a:t>  The cost of production will be lowered with the monetary incentives thus the supply will shift to the right.</a:t>
            </a:r>
            <a:endParaRPr lang="en-US" b="1" u="sng" dirty="0"/>
          </a:p>
        </p:txBody>
      </p:sp>
      <p:sp>
        <p:nvSpPr>
          <p:cNvPr id="15" name="Right Arrow 14"/>
          <p:cNvSpPr/>
          <p:nvPr/>
        </p:nvSpPr>
        <p:spPr>
          <a:xfrm>
            <a:off x="2590800" y="4419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685800"/>
          </a:xfrm>
        </p:spPr>
        <p:txBody>
          <a:bodyPr/>
          <a:lstStyle/>
          <a:p>
            <a:pPr eaLnBrk="1" fontAlgn="auto" hangingPunct="1">
              <a:spcAft>
                <a:spcPts val="0"/>
              </a:spcAft>
              <a:defRPr/>
            </a:pPr>
            <a:r>
              <a:rPr lang="en-US" dirty="0" smtClean="0"/>
              <a:t>Problem #9</a:t>
            </a:r>
            <a:endParaRPr lang="en-US" dirty="0"/>
          </a:p>
        </p:txBody>
      </p:sp>
      <p:sp>
        <p:nvSpPr>
          <p:cNvPr id="27651" name="Content Placeholder 2"/>
          <p:cNvSpPr>
            <a:spLocks noGrp="1"/>
          </p:cNvSpPr>
          <p:nvPr>
            <p:ph idx="1"/>
          </p:nvPr>
        </p:nvSpPr>
        <p:spPr>
          <a:xfrm>
            <a:off x="381000" y="1066800"/>
            <a:ext cx="7620000" cy="1981200"/>
          </a:xfrm>
        </p:spPr>
        <p:txBody>
          <a:bodyPr/>
          <a:lstStyle/>
          <a:p>
            <a:pPr eaLnBrk="1" hangingPunct="1"/>
            <a:r>
              <a:rPr lang="en-US" smtClean="0"/>
              <a:t>What will happen to the supply of running shoes when businesses hear that hiking is the new trend in the United States and they are able to produce running shoes and hiking shoes?</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7656"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S2</a:t>
            </a:r>
          </a:p>
        </p:txBody>
      </p:sp>
      <p:sp>
        <p:nvSpPr>
          <p:cNvPr id="27657"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S1</a:t>
            </a:r>
          </a:p>
        </p:txBody>
      </p:sp>
      <p:sp>
        <p:nvSpPr>
          <p:cNvPr id="14" name="TextBox 13"/>
          <p:cNvSpPr txBox="1"/>
          <p:nvPr/>
        </p:nvSpPr>
        <p:spPr>
          <a:xfrm>
            <a:off x="4419600" y="2895600"/>
            <a:ext cx="3276600" cy="2308225"/>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Number of firms in industry</a:t>
            </a:r>
          </a:p>
          <a:p>
            <a:pPr>
              <a:defRPr/>
            </a:pPr>
            <a:endParaRPr lang="en-US" dirty="0"/>
          </a:p>
          <a:p>
            <a:pPr>
              <a:defRPr/>
            </a:pPr>
            <a:r>
              <a:rPr lang="en-US" b="1" u="sng" dirty="0"/>
              <a:t>Explanation:</a:t>
            </a:r>
            <a:r>
              <a:rPr lang="en-US" dirty="0"/>
              <a:t>  More firms will take advantage of the hiking trend and there will be fewer firms in the running industry creating a shift to the left.</a:t>
            </a:r>
            <a:endParaRPr lang="en-US" b="1" u="sng" dirty="0"/>
          </a:p>
        </p:txBody>
      </p:sp>
      <p:sp>
        <p:nvSpPr>
          <p:cNvPr id="16" name="Left Arrow 15"/>
          <p:cNvSpPr/>
          <p:nvPr/>
        </p:nvSpPr>
        <p:spPr>
          <a:xfrm>
            <a:off x="2362200" y="4495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685800"/>
          </a:xfrm>
        </p:spPr>
        <p:txBody>
          <a:bodyPr/>
          <a:lstStyle/>
          <a:p>
            <a:pPr eaLnBrk="1" fontAlgn="auto" hangingPunct="1">
              <a:spcAft>
                <a:spcPts val="0"/>
              </a:spcAft>
              <a:defRPr/>
            </a:pPr>
            <a:r>
              <a:rPr lang="en-US" dirty="0" smtClean="0"/>
              <a:t>Problem #10</a:t>
            </a:r>
            <a:endParaRPr lang="en-US" dirty="0"/>
          </a:p>
        </p:txBody>
      </p:sp>
      <p:sp>
        <p:nvSpPr>
          <p:cNvPr id="28675" name="Content Placeholder 2"/>
          <p:cNvSpPr>
            <a:spLocks noGrp="1"/>
          </p:cNvSpPr>
          <p:nvPr>
            <p:ph idx="1"/>
          </p:nvPr>
        </p:nvSpPr>
        <p:spPr>
          <a:xfrm>
            <a:off x="381000" y="1066800"/>
            <a:ext cx="7620000" cy="1371600"/>
          </a:xfrm>
        </p:spPr>
        <p:txBody>
          <a:bodyPr/>
          <a:lstStyle/>
          <a:p>
            <a:pPr eaLnBrk="1" hangingPunct="1"/>
            <a:r>
              <a:rPr lang="en-US" smtClean="0"/>
              <a:t>What will happen to the supply of American-made automobiles if Ford and General Motors go out of business?</a:t>
            </a:r>
          </a:p>
        </p:txBody>
      </p:sp>
      <p:cxnSp>
        <p:nvCxnSpPr>
          <p:cNvPr id="6" name="Straight Connector 5"/>
          <p:cNvCxnSpPr/>
          <p:nvPr/>
        </p:nvCxnSpPr>
        <p:spPr>
          <a:xfrm>
            <a:off x="685800" y="3581400"/>
            <a:ext cx="0" cy="2438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60198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39624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419600"/>
            <a:ext cx="2514600" cy="1371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8680" name="TextBox 11"/>
          <p:cNvSpPr txBox="1">
            <a:spLocks noChangeArrowheads="1"/>
          </p:cNvSpPr>
          <p:nvPr/>
        </p:nvSpPr>
        <p:spPr bwMode="auto">
          <a:xfrm>
            <a:off x="3581400" y="3657600"/>
            <a:ext cx="762000" cy="369888"/>
          </a:xfrm>
          <a:prstGeom prst="rect">
            <a:avLst/>
          </a:prstGeom>
          <a:noFill/>
          <a:ln w="9525">
            <a:noFill/>
            <a:miter lim="800000"/>
            <a:headEnd/>
            <a:tailEnd/>
          </a:ln>
        </p:spPr>
        <p:txBody>
          <a:bodyPr>
            <a:spAutoFit/>
          </a:bodyPr>
          <a:lstStyle/>
          <a:p>
            <a:r>
              <a:rPr lang="en-US"/>
              <a:t>S2</a:t>
            </a:r>
          </a:p>
        </p:txBody>
      </p:sp>
      <p:sp>
        <p:nvSpPr>
          <p:cNvPr id="28681" name="TextBox 12"/>
          <p:cNvSpPr txBox="1">
            <a:spLocks noChangeArrowheads="1"/>
          </p:cNvSpPr>
          <p:nvPr/>
        </p:nvSpPr>
        <p:spPr bwMode="auto">
          <a:xfrm>
            <a:off x="3810000" y="4191000"/>
            <a:ext cx="762000" cy="369888"/>
          </a:xfrm>
          <a:prstGeom prst="rect">
            <a:avLst/>
          </a:prstGeom>
          <a:noFill/>
          <a:ln w="9525">
            <a:noFill/>
            <a:miter lim="800000"/>
            <a:headEnd/>
            <a:tailEnd/>
          </a:ln>
        </p:spPr>
        <p:txBody>
          <a:bodyPr>
            <a:spAutoFit/>
          </a:bodyPr>
          <a:lstStyle/>
          <a:p>
            <a:r>
              <a:rPr lang="en-US"/>
              <a:t>S1</a:t>
            </a:r>
          </a:p>
        </p:txBody>
      </p:sp>
      <p:sp>
        <p:nvSpPr>
          <p:cNvPr id="14" name="TextBox 13"/>
          <p:cNvSpPr txBox="1"/>
          <p:nvPr/>
        </p:nvSpPr>
        <p:spPr>
          <a:xfrm>
            <a:off x="4419600" y="2895600"/>
            <a:ext cx="3276600" cy="2032000"/>
          </a:xfrm>
          <a:prstGeom prst="rect">
            <a:avLst/>
          </a:prstGeom>
          <a:noFill/>
        </p:spPr>
        <p:txBody>
          <a:bodyPr>
            <a:spAutoFit/>
          </a:bodyPr>
          <a:lstStyle/>
          <a:p>
            <a:pPr>
              <a:defRPr/>
            </a:pPr>
            <a:r>
              <a:rPr lang="en-US" b="1" u="sng" dirty="0">
                <a:solidFill>
                  <a:schemeClr val="bg2">
                    <a:lumMod val="50000"/>
                  </a:schemeClr>
                </a:solidFill>
              </a:rPr>
              <a:t>Determinant</a:t>
            </a:r>
            <a:r>
              <a:rPr lang="en-US" dirty="0">
                <a:solidFill>
                  <a:schemeClr val="bg2">
                    <a:lumMod val="50000"/>
                  </a:schemeClr>
                </a:solidFill>
              </a:rPr>
              <a:t>:</a:t>
            </a:r>
          </a:p>
          <a:p>
            <a:pPr>
              <a:defRPr/>
            </a:pPr>
            <a:r>
              <a:rPr lang="en-US" dirty="0"/>
              <a:t>Number of firms in industry</a:t>
            </a:r>
          </a:p>
          <a:p>
            <a:pPr>
              <a:defRPr/>
            </a:pPr>
            <a:endParaRPr lang="en-US" dirty="0"/>
          </a:p>
          <a:p>
            <a:pPr>
              <a:defRPr/>
            </a:pPr>
            <a:r>
              <a:rPr lang="en-US" b="1" u="sng" dirty="0"/>
              <a:t>Explanation:</a:t>
            </a:r>
            <a:r>
              <a:rPr lang="en-US" dirty="0"/>
              <a:t>  With fewer firms supplying American-made autos, the shift of the supply curve </a:t>
            </a:r>
            <a:r>
              <a:rPr lang="en-US"/>
              <a:t>will move left.</a:t>
            </a:r>
            <a:endParaRPr lang="en-US" b="1" u="sng" dirty="0"/>
          </a:p>
        </p:txBody>
      </p:sp>
      <p:sp>
        <p:nvSpPr>
          <p:cNvPr id="16" name="Left Arrow 15"/>
          <p:cNvSpPr/>
          <p:nvPr/>
        </p:nvSpPr>
        <p:spPr>
          <a:xfrm>
            <a:off x="2362200" y="4495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69925"/>
          </a:xfrm>
        </p:spPr>
        <p:txBody>
          <a:bodyPr>
            <a:normAutofit fontScale="90000"/>
          </a:bodyPr>
          <a:lstStyle/>
          <a:p>
            <a:pPr>
              <a:defRPr/>
            </a:pPr>
            <a:r>
              <a:rPr lang="en-US" dirty="0" smtClean="0"/>
              <a:t>Wednesday, September 25, 2013</a:t>
            </a:r>
            <a:endParaRPr lang="en-US" dirty="0"/>
          </a:p>
        </p:txBody>
      </p:sp>
      <p:sp>
        <p:nvSpPr>
          <p:cNvPr id="6147" name="Content Placeholder 2"/>
          <p:cNvSpPr>
            <a:spLocks noGrp="1"/>
          </p:cNvSpPr>
          <p:nvPr>
            <p:ph idx="1"/>
          </p:nvPr>
        </p:nvSpPr>
        <p:spPr>
          <a:xfrm>
            <a:off x="457200" y="1066800"/>
            <a:ext cx="7239000" cy="5389563"/>
          </a:xfrm>
        </p:spPr>
        <p:txBody>
          <a:bodyPr/>
          <a:lstStyle/>
          <a:p>
            <a:r>
              <a:rPr lang="en-US" dirty="0" smtClean="0"/>
              <a:t>Bell Ringer:  List the four supply determinants that affect producer’s supply of products to consumers.  </a:t>
            </a:r>
          </a:p>
          <a:p>
            <a:pPr lvl="1"/>
            <a:r>
              <a:rPr lang="en-US" b="1" dirty="0" smtClean="0"/>
              <a:t>Choose one of the determinants and explain the shift (increase or decrease) in the supply curve as a result of that determinant in a problem you create.</a:t>
            </a:r>
          </a:p>
          <a:p>
            <a:pPr lvl="1"/>
            <a:r>
              <a:rPr lang="en-US" b="1" dirty="0" smtClean="0"/>
              <a:t>EXAMPLE:  The restaurant received new ovens and fryers with increased speed and efficiency for their kitchen.  The supply curve will increase (shift right) because of new technology (the determinant). </a:t>
            </a:r>
          </a:p>
          <a:p>
            <a:r>
              <a:rPr lang="en-US" b="1" dirty="0" smtClean="0"/>
              <a:t>TODAY:</a:t>
            </a:r>
          </a:p>
          <a:p>
            <a:pPr lvl="1"/>
            <a:r>
              <a:rPr lang="en-US" b="1" dirty="0" smtClean="0"/>
              <a:t>PRACTICE “THE LAW OF DIMINISHING RETURNS”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Supply Graphing Practice</a:t>
            </a:r>
            <a:endParaRPr lang="en-US" dirty="0"/>
          </a:p>
        </p:txBody>
      </p:sp>
      <p:sp>
        <p:nvSpPr>
          <p:cNvPr id="7171" name="Content Placeholder 4"/>
          <p:cNvSpPr>
            <a:spLocks noGrp="1"/>
          </p:cNvSpPr>
          <p:nvPr>
            <p:ph idx="1"/>
          </p:nvPr>
        </p:nvSpPr>
        <p:spPr>
          <a:xfrm>
            <a:off x="457200" y="1600200"/>
            <a:ext cx="7467600" cy="1752600"/>
          </a:xfrm>
        </p:spPr>
        <p:txBody>
          <a:bodyPr/>
          <a:lstStyle/>
          <a:p>
            <a:pPr eaLnBrk="1" hangingPunct="1"/>
            <a:r>
              <a:rPr lang="en-US" dirty="0" smtClean="0"/>
              <a:t>Graph each of the following supply graphs.  Then indicate which of the determinants caused the change.</a:t>
            </a:r>
          </a:p>
          <a:p>
            <a:pPr eaLnBrk="1" hangingPunct="1"/>
            <a:endParaRPr lang="en-US" dirty="0" smtClean="0"/>
          </a:p>
          <a:p>
            <a:pPr eaLnBrk="1" hangingPunct="1"/>
            <a:r>
              <a:rPr lang="en-US" dirty="0" smtClean="0"/>
              <a:t>Use the same procedure as the demand graphing we did last week in class.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#1</a:t>
            </a:r>
            <a:endParaRPr lang="en-US" dirty="0"/>
          </a:p>
        </p:txBody>
      </p:sp>
      <p:sp>
        <p:nvSpPr>
          <p:cNvPr id="8195" name="Content Placeholder 2"/>
          <p:cNvSpPr>
            <a:spLocks noGrp="1"/>
          </p:cNvSpPr>
          <p:nvPr>
            <p:ph idx="1"/>
          </p:nvPr>
        </p:nvSpPr>
        <p:spPr>
          <a:xfrm>
            <a:off x="457200" y="1600200"/>
            <a:ext cx="7620000" cy="2286000"/>
          </a:xfrm>
        </p:spPr>
        <p:txBody>
          <a:bodyPr/>
          <a:lstStyle/>
          <a:p>
            <a:pPr eaLnBrk="1" hangingPunct="1"/>
            <a:r>
              <a:rPr lang="en-US" smtClean="0"/>
              <a:t>What will happen to the supply for LCD screens since they have developed new techniques for increased production? What is the determinant that caused the change?</a:t>
            </a:r>
          </a:p>
        </p:txBody>
      </p:sp>
      <p:pic>
        <p:nvPicPr>
          <p:cNvPr id="8196" name="Picture 3" descr="C:\Documents and Settings\djohns\Local Settings\Temporary Internet Files\Content.IE5\J5R84RM9\MCj04324310000[1].wmf"/>
          <p:cNvPicPr>
            <a:picLocks noChangeAspect="1" noChangeArrowheads="1"/>
          </p:cNvPicPr>
          <p:nvPr/>
        </p:nvPicPr>
        <p:blipFill>
          <a:blip r:embed="rId2" cstate="print"/>
          <a:srcRect/>
          <a:stretch>
            <a:fillRect/>
          </a:stretch>
        </p:blipFill>
        <p:spPr bwMode="auto">
          <a:xfrm>
            <a:off x="4191000" y="3657600"/>
            <a:ext cx="2819400" cy="2406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#2</a:t>
            </a:r>
            <a:endParaRPr lang="en-US" dirty="0"/>
          </a:p>
        </p:txBody>
      </p:sp>
      <p:sp>
        <p:nvSpPr>
          <p:cNvPr id="9219" name="Content Placeholder 2"/>
          <p:cNvSpPr>
            <a:spLocks noGrp="1"/>
          </p:cNvSpPr>
          <p:nvPr>
            <p:ph idx="1"/>
          </p:nvPr>
        </p:nvSpPr>
        <p:spPr>
          <a:xfrm>
            <a:off x="457200" y="1600200"/>
            <a:ext cx="7239000" cy="2362200"/>
          </a:xfrm>
        </p:spPr>
        <p:txBody>
          <a:bodyPr/>
          <a:lstStyle/>
          <a:p>
            <a:pPr eaLnBrk="1" hangingPunct="1"/>
            <a:r>
              <a:rPr lang="en-US" smtClean="0"/>
              <a:t>What will happen to the supply of coffee when the wages for the pickers of coffee beans increases? What is the determinant that caused the change?</a:t>
            </a:r>
          </a:p>
        </p:txBody>
      </p:sp>
      <p:pic>
        <p:nvPicPr>
          <p:cNvPr id="9220" name="Picture 2" descr="C:\Documents and Settings\djohns\Local Settings\Temporary Internet Files\Content.IE5\ZJW68ZUZ\MPj04384710000[1].jpg"/>
          <p:cNvPicPr>
            <a:picLocks noChangeAspect="1" noChangeArrowheads="1"/>
          </p:cNvPicPr>
          <p:nvPr/>
        </p:nvPicPr>
        <p:blipFill>
          <a:blip r:embed="rId2" cstate="print"/>
          <a:srcRect/>
          <a:stretch>
            <a:fillRect/>
          </a:stretch>
        </p:blipFill>
        <p:spPr bwMode="auto">
          <a:xfrm>
            <a:off x="4876800" y="3429000"/>
            <a:ext cx="2574925" cy="294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#3</a:t>
            </a:r>
            <a:endParaRPr lang="en-US" dirty="0"/>
          </a:p>
        </p:txBody>
      </p:sp>
      <p:sp>
        <p:nvSpPr>
          <p:cNvPr id="10243" name="Content Placeholder 2"/>
          <p:cNvSpPr>
            <a:spLocks noGrp="1"/>
          </p:cNvSpPr>
          <p:nvPr>
            <p:ph idx="1"/>
          </p:nvPr>
        </p:nvSpPr>
        <p:spPr>
          <a:xfrm>
            <a:off x="457200" y="1600200"/>
            <a:ext cx="7467600" cy="2057400"/>
          </a:xfrm>
        </p:spPr>
        <p:txBody>
          <a:bodyPr/>
          <a:lstStyle/>
          <a:p>
            <a:pPr eaLnBrk="1" hangingPunct="1"/>
            <a:r>
              <a:rPr lang="en-US" smtClean="0"/>
              <a:t>What will happen to the supply of gasoline when the government reduces the suppliers’ excise taxes on gasoline? What is the determinant that caused the change?</a:t>
            </a:r>
          </a:p>
          <a:p>
            <a:pPr eaLnBrk="1" hangingPunct="1"/>
            <a:endParaRPr lang="en-US" smtClean="0"/>
          </a:p>
        </p:txBody>
      </p:sp>
      <p:pic>
        <p:nvPicPr>
          <p:cNvPr id="10244" name="Picture 2" descr="C:\Documents and Settings\djohns\Local Settings\Temporary Internet Files\Content.IE5\IDBTEW6R\MPj04392830000[1].jpg"/>
          <p:cNvPicPr>
            <a:picLocks noChangeAspect="1" noChangeArrowheads="1"/>
          </p:cNvPicPr>
          <p:nvPr/>
        </p:nvPicPr>
        <p:blipFill>
          <a:blip r:embed="rId2" cstate="print"/>
          <a:srcRect/>
          <a:stretch>
            <a:fillRect/>
          </a:stretch>
        </p:blipFill>
        <p:spPr bwMode="auto">
          <a:xfrm>
            <a:off x="5181600" y="3429000"/>
            <a:ext cx="22860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#4</a:t>
            </a:r>
            <a:endParaRPr lang="en-US" dirty="0"/>
          </a:p>
        </p:txBody>
      </p:sp>
      <p:sp>
        <p:nvSpPr>
          <p:cNvPr id="11267" name="Content Placeholder 2"/>
          <p:cNvSpPr>
            <a:spLocks noGrp="1"/>
          </p:cNvSpPr>
          <p:nvPr>
            <p:ph idx="1"/>
          </p:nvPr>
        </p:nvSpPr>
        <p:spPr>
          <a:xfrm>
            <a:off x="457200" y="1600200"/>
            <a:ext cx="7543800" cy="1752600"/>
          </a:xfrm>
        </p:spPr>
        <p:txBody>
          <a:bodyPr/>
          <a:lstStyle/>
          <a:p>
            <a:pPr eaLnBrk="1" hangingPunct="1"/>
            <a:r>
              <a:rPr lang="en-US" smtClean="0"/>
              <a:t>What will happen to the supply for pineapples when the crops are ruined by a freeze? What is the determinant that caused the change?</a:t>
            </a:r>
          </a:p>
          <a:p>
            <a:pPr eaLnBrk="1" hangingPunct="1"/>
            <a:endParaRPr lang="en-US" smtClean="0"/>
          </a:p>
        </p:txBody>
      </p:sp>
      <p:pic>
        <p:nvPicPr>
          <p:cNvPr id="11268" name="Picture 2" descr="C:\Documents and Settings\djohns\Local Settings\Temporary Internet Files\Content.IE5\NDYICSXC\MCj04369090000[1].png"/>
          <p:cNvPicPr>
            <a:picLocks noChangeAspect="1" noChangeArrowheads="1"/>
          </p:cNvPicPr>
          <p:nvPr/>
        </p:nvPicPr>
        <p:blipFill>
          <a:blip r:embed="rId2" cstate="print"/>
          <a:srcRect/>
          <a:stretch>
            <a:fillRect/>
          </a:stretch>
        </p:blipFill>
        <p:spPr bwMode="auto">
          <a:xfrm>
            <a:off x="5029200" y="3505200"/>
            <a:ext cx="2705100" cy="270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#5</a:t>
            </a:r>
            <a:endParaRPr lang="en-US" dirty="0"/>
          </a:p>
        </p:txBody>
      </p:sp>
      <p:sp>
        <p:nvSpPr>
          <p:cNvPr id="12291" name="Content Placeholder 2"/>
          <p:cNvSpPr>
            <a:spLocks noGrp="1"/>
          </p:cNvSpPr>
          <p:nvPr>
            <p:ph idx="1"/>
          </p:nvPr>
        </p:nvSpPr>
        <p:spPr>
          <a:xfrm>
            <a:off x="457200" y="1600200"/>
            <a:ext cx="7467600" cy="2667000"/>
          </a:xfrm>
        </p:spPr>
        <p:txBody>
          <a:bodyPr/>
          <a:lstStyle/>
          <a:p>
            <a:pPr eaLnBrk="1" hangingPunct="1"/>
            <a:r>
              <a:rPr lang="en-US" smtClean="0"/>
              <a:t>What will happen to the supply of dog food when a plant that makes both dog food and cat food discovers that cats are the new favorite household pet? What is the determinant that caused the change?</a:t>
            </a:r>
          </a:p>
          <a:p>
            <a:pPr eaLnBrk="1" hangingPunct="1"/>
            <a:endParaRPr lang="en-US" smtClean="0"/>
          </a:p>
        </p:txBody>
      </p:sp>
      <p:pic>
        <p:nvPicPr>
          <p:cNvPr id="12292" name="Picture 2" descr="C:\Documents and Settings\djohns\Local Settings\Temporary Internet Files\Content.IE5\J5R84RM9\MPj03144090000[1].jpg"/>
          <p:cNvPicPr>
            <a:picLocks noChangeAspect="1" noChangeArrowheads="1"/>
          </p:cNvPicPr>
          <p:nvPr/>
        </p:nvPicPr>
        <p:blipFill>
          <a:blip r:embed="rId2" cstate="print"/>
          <a:srcRect/>
          <a:stretch>
            <a:fillRect/>
          </a:stretch>
        </p:blipFill>
        <p:spPr bwMode="auto">
          <a:xfrm>
            <a:off x="3810000" y="3675063"/>
            <a:ext cx="3429000" cy="2560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Problem #6</a:t>
            </a:r>
            <a:endParaRPr lang="en-US" dirty="0"/>
          </a:p>
        </p:txBody>
      </p:sp>
      <p:sp>
        <p:nvSpPr>
          <p:cNvPr id="13315" name="Content Placeholder 2"/>
          <p:cNvSpPr>
            <a:spLocks noGrp="1"/>
          </p:cNvSpPr>
          <p:nvPr>
            <p:ph idx="1"/>
          </p:nvPr>
        </p:nvSpPr>
        <p:spPr/>
        <p:txBody>
          <a:bodyPr/>
          <a:lstStyle/>
          <a:p>
            <a:pPr eaLnBrk="1" hangingPunct="1"/>
            <a:r>
              <a:rPr lang="en-US" dirty="0" smtClean="0"/>
              <a:t>What will happen to the supply of chicken when Raising Canes is opening 3 new stores in town? What is the determinant that caused the change?</a:t>
            </a:r>
          </a:p>
          <a:p>
            <a:pPr eaLnBrk="1" hangingPunct="1"/>
            <a:endParaRPr lang="en-US" dirty="0" smtClean="0"/>
          </a:p>
        </p:txBody>
      </p:sp>
      <p:pic>
        <p:nvPicPr>
          <p:cNvPr id="13316" name="Picture 3" descr="C:\Documents and Settings\djohns\Local Settings\Temporary Internet Files\Content.IE5\J5R84RM9\MCj04174560000[1].wmf"/>
          <p:cNvPicPr>
            <a:picLocks noChangeAspect="1" noChangeArrowheads="1"/>
          </p:cNvPicPr>
          <p:nvPr/>
        </p:nvPicPr>
        <p:blipFill>
          <a:blip r:embed="rId2" cstate="print"/>
          <a:srcRect/>
          <a:stretch>
            <a:fillRect/>
          </a:stretch>
        </p:blipFill>
        <p:spPr bwMode="auto">
          <a:xfrm>
            <a:off x="5029200" y="3322638"/>
            <a:ext cx="2505075" cy="3006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3560</TotalTime>
  <Words>1407</Words>
  <Application>Microsoft Office PowerPoint</Application>
  <PresentationFormat>On-screen Show (4:3)</PresentationFormat>
  <Paragraphs>138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Trebuchet MS</vt:lpstr>
      <vt:lpstr>Wingdings</vt:lpstr>
      <vt:lpstr>Wingdings 2</vt:lpstr>
      <vt:lpstr>Opulent</vt:lpstr>
      <vt:lpstr>Wednesday, February 18, 2015</vt:lpstr>
      <vt:lpstr>PART TIME BANK JOB NEXT YEAR??</vt:lpstr>
      <vt:lpstr>Supply Graphing Practice</vt:lpstr>
      <vt:lpstr>Problem #1</vt:lpstr>
      <vt:lpstr>Problem #2</vt:lpstr>
      <vt:lpstr>Problem #3</vt:lpstr>
      <vt:lpstr>Problem #4</vt:lpstr>
      <vt:lpstr>Problem #5</vt:lpstr>
      <vt:lpstr>Problem #6</vt:lpstr>
      <vt:lpstr>Problem #7</vt:lpstr>
      <vt:lpstr>Problem #8</vt:lpstr>
      <vt:lpstr>Problem #9</vt:lpstr>
      <vt:lpstr>Problem #10</vt:lpstr>
      <vt:lpstr>NOW LET’S FIND OUT HOW YOU DID. . . .</vt:lpstr>
      <vt:lpstr>Problem #1</vt:lpstr>
      <vt:lpstr>Problem #2</vt:lpstr>
      <vt:lpstr>Problem #3</vt:lpstr>
      <vt:lpstr>Problem #4</vt:lpstr>
      <vt:lpstr>Problem #5</vt:lpstr>
      <vt:lpstr>Problem #6</vt:lpstr>
      <vt:lpstr>Problem #7</vt:lpstr>
      <vt:lpstr>Problem #8</vt:lpstr>
      <vt:lpstr>Problem #9</vt:lpstr>
      <vt:lpstr>Problem #10</vt:lpstr>
      <vt:lpstr>Wednesday, September 25, 2013</vt:lpstr>
    </vt:vector>
  </TitlesOfParts>
  <Company>Lincoln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Graphing Practice</dc:title>
  <dc:creator>LPS</dc:creator>
  <cp:lastModifiedBy>Debra Wolken</cp:lastModifiedBy>
  <cp:revision>242</cp:revision>
  <dcterms:created xsi:type="dcterms:W3CDTF">2008-12-04T14:03:38Z</dcterms:created>
  <dcterms:modified xsi:type="dcterms:W3CDTF">2015-02-18T16:19:34Z</dcterms:modified>
</cp:coreProperties>
</file>