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302" r:id="rId2"/>
    <p:sldId id="256" r:id="rId3"/>
    <p:sldId id="257" r:id="rId4"/>
    <p:sldId id="258" r:id="rId5"/>
    <p:sldId id="259" r:id="rId6"/>
    <p:sldId id="260" r:id="rId7"/>
    <p:sldId id="261" r:id="rId8"/>
    <p:sldId id="262" r:id="rId9"/>
    <p:sldId id="263" r:id="rId10"/>
    <p:sldId id="264" r:id="rId11"/>
    <p:sldId id="265" r:id="rId12"/>
    <p:sldId id="282" r:id="rId13"/>
    <p:sldId id="311" r:id="rId14"/>
    <p:sldId id="313" r:id="rId15"/>
    <p:sldId id="266" r:id="rId16"/>
    <p:sldId id="267" r:id="rId17"/>
    <p:sldId id="268" r:id="rId18"/>
    <p:sldId id="269" r:id="rId19"/>
    <p:sldId id="304" r:id="rId20"/>
    <p:sldId id="270" r:id="rId21"/>
    <p:sldId id="305" r:id="rId22"/>
    <p:sldId id="306" r:id="rId23"/>
    <p:sldId id="271" r:id="rId24"/>
    <p:sldId id="272" r:id="rId25"/>
    <p:sldId id="273" r:id="rId26"/>
    <p:sldId id="312" r:id="rId27"/>
    <p:sldId id="274" r:id="rId28"/>
    <p:sldId id="275" r:id="rId29"/>
    <p:sldId id="276" r:id="rId30"/>
    <p:sldId id="277" r:id="rId31"/>
    <p:sldId id="278" r:id="rId32"/>
    <p:sldId id="279" r:id="rId33"/>
    <p:sldId id="280" r:id="rId34"/>
    <p:sldId id="281" r:id="rId35"/>
    <p:sldId id="283" r:id="rId36"/>
    <p:sldId id="284" r:id="rId37"/>
    <p:sldId id="285" r:id="rId38"/>
    <p:sldId id="286" r:id="rId39"/>
    <p:sldId id="287" r:id="rId40"/>
    <p:sldId id="288" r:id="rId41"/>
    <p:sldId id="289" r:id="rId42"/>
    <p:sldId id="310" r:id="rId43"/>
    <p:sldId id="290" r:id="rId44"/>
    <p:sldId id="291" r:id="rId45"/>
    <p:sldId id="292" r:id="rId46"/>
    <p:sldId id="293" r:id="rId47"/>
    <p:sldId id="294" r:id="rId48"/>
    <p:sldId id="295" r:id="rId49"/>
    <p:sldId id="296" r:id="rId50"/>
    <p:sldId id="297" r:id="rId51"/>
    <p:sldId id="298" r:id="rId52"/>
    <p:sldId id="299" r:id="rId53"/>
    <p:sldId id="300" r:id="rId54"/>
    <p:sldId id="308" r:id="rId55"/>
    <p:sldId id="303"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16" autoAdjust="0"/>
  </p:normalViewPr>
  <p:slideViewPr>
    <p:cSldViewPr>
      <p:cViewPr varScale="1">
        <p:scale>
          <a:sx n="77" d="100"/>
          <a:sy n="77" d="100"/>
        </p:scale>
        <p:origin x="-312"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11C129-E0FB-47A4-8E4E-62136454F11E}" type="datetimeFigureOut">
              <a:rPr lang="en-US" smtClean="0"/>
              <a:pPr/>
              <a:t>5/8/2015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F0C4DF-9F57-458D-9A61-7B7EECDB4E23}" type="slidenum">
              <a:rPr lang="en-US" smtClean="0"/>
              <a:pPr/>
              <a:t>‹#›</a:t>
            </a:fld>
            <a:endParaRPr lang="en-US"/>
          </a:p>
        </p:txBody>
      </p:sp>
    </p:spTree>
    <p:extLst>
      <p:ext uri="{BB962C8B-B14F-4D97-AF65-F5344CB8AC3E}">
        <p14:creationId xmlns:p14="http://schemas.microsoft.com/office/powerpoint/2010/main" val="1901496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Feel free to discuss as long as time allows and students are willing to participate.</a:t>
            </a:r>
            <a:endParaRPr lang="en-US" dirty="0"/>
          </a:p>
        </p:txBody>
      </p:sp>
      <p:sp>
        <p:nvSpPr>
          <p:cNvPr id="4" name="Slide Number Placeholder 3"/>
          <p:cNvSpPr>
            <a:spLocks noGrp="1"/>
          </p:cNvSpPr>
          <p:nvPr>
            <p:ph type="sldNum" sz="quarter" idx="10"/>
          </p:nvPr>
        </p:nvSpPr>
        <p:spPr/>
        <p:txBody>
          <a:bodyPr/>
          <a:lstStyle/>
          <a:p>
            <a:fld id="{EEF0C4DF-9F57-458D-9A61-7B7EECDB4E23}" type="slidenum">
              <a:rPr lang="en-US" smtClean="0"/>
              <a:pPr/>
              <a:t>22</a:t>
            </a:fld>
            <a:endParaRPr lang="en-US"/>
          </a:p>
        </p:txBody>
      </p:sp>
    </p:spTree>
    <p:extLst>
      <p:ext uri="{BB962C8B-B14F-4D97-AF65-F5344CB8AC3E}">
        <p14:creationId xmlns:p14="http://schemas.microsoft.com/office/powerpoint/2010/main" val="2831877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CFCF5B0-B9D3-4E7B-8440-19165FE1EA64}" type="datetimeFigureOut">
              <a:rPr lang="en-US" smtClean="0"/>
              <a:pPr/>
              <a:t>5/8/2015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DD2A369-9D74-474C-978B-F17C2C0DB17F}"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FCF5B0-B9D3-4E7B-8440-19165FE1EA64}" type="datetimeFigureOut">
              <a:rPr lang="en-US" smtClean="0"/>
              <a:pPr/>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2A369-9D74-474C-978B-F17C2C0DB17F}"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FCF5B0-B9D3-4E7B-8440-19165FE1EA64}" type="datetimeFigureOut">
              <a:rPr lang="en-US" smtClean="0"/>
              <a:pPr/>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2A369-9D74-474C-978B-F17C2C0DB17F}"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FCF5B0-B9D3-4E7B-8440-19165FE1EA64}" type="datetimeFigureOut">
              <a:rPr lang="en-US" smtClean="0"/>
              <a:pPr/>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2A369-9D74-474C-978B-F17C2C0DB17F}"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FCF5B0-B9D3-4E7B-8440-19165FE1EA64}" type="datetimeFigureOut">
              <a:rPr lang="en-US" smtClean="0"/>
              <a:pPr/>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2A369-9D74-474C-978B-F17C2C0DB17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CFCF5B0-B9D3-4E7B-8440-19165FE1EA64}" type="datetimeFigureOut">
              <a:rPr lang="en-US" smtClean="0"/>
              <a:pPr/>
              <a:t>5/8/2015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2A369-9D74-474C-978B-F17C2C0DB17F}"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FCF5B0-B9D3-4E7B-8440-19165FE1EA64}" type="datetimeFigureOut">
              <a:rPr lang="en-US" smtClean="0"/>
              <a:pPr/>
              <a:t>5/8/2015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2A369-9D74-474C-978B-F17C2C0DB17F}"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FCF5B0-B9D3-4E7B-8440-19165FE1EA64}" type="datetimeFigureOut">
              <a:rPr lang="en-US" smtClean="0"/>
              <a:pPr/>
              <a:t>5/8/2015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2A369-9D74-474C-978B-F17C2C0DB17F}"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FCF5B0-B9D3-4E7B-8440-19165FE1EA64}" type="datetimeFigureOut">
              <a:rPr lang="en-US" smtClean="0"/>
              <a:pPr/>
              <a:t>5/8/2015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2A369-9D74-474C-978B-F17C2C0DB1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FCF5B0-B9D3-4E7B-8440-19165FE1EA64}" type="datetimeFigureOut">
              <a:rPr lang="en-US" smtClean="0"/>
              <a:pPr/>
              <a:t>5/8/2015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2A369-9D74-474C-978B-F17C2C0DB1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FCF5B0-B9D3-4E7B-8440-19165FE1EA64}" type="datetimeFigureOut">
              <a:rPr lang="en-US" smtClean="0"/>
              <a:pPr/>
              <a:t>5/8/2015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2A369-9D74-474C-978B-F17C2C0DB1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CFCF5B0-B9D3-4E7B-8440-19165FE1EA64}" type="datetimeFigureOut">
              <a:rPr lang="en-US" smtClean="0"/>
              <a:pPr/>
              <a:t>5/8/2015</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CDD2A369-9D74-474C-978B-F17C2C0DB1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abcnews.go.com/Nightline/video/82-nightline-time-tunnel-tylenol-scare-368388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tax-rates.org/nebraska/excise-tax#CigaretteTa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tosselintheclassroom.org/videos/government_programs_help_or_handout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fns.usda.gov/snap/supplemental-nutrition-assistance-program-sna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americanhistory.about.com/od/greatdepression/tp/new_deal_programs.ht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usdebtclock.or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forbes.com/sites/kellyphillipserb/2013/10/31/irs-announces-2014-tax-brackets-standard-deduction-amounts-and-more/"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1" y="2248347"/>
            <a:ext cx="7758952" cy="4381053"/>
          </a:xfrm>
        </p:spPr>
        <p:txBody>
          <a:bodyPr/>
          <a:lstStyle/>
          <a:p>
            <a:r>
              <a:rPr lang="en-US" dirty="0" smtClean="0"/>
              <a:t>Bell Ringer:</a:t>
            </a:r>
          </a:p>
          <a:p>
            <a:pPr lvl="1"/>
            <a:r>
              <a:rPr lang="en-US" dirty="0" smtClean="0"/>
              <a:t>Which of the following two statements do you most agree with?  </a:t>
            </a:r>
            <a:r>
              <a:rPr lang="en-US" b="1" dirty="0" smtClean="0"/>
              <a:t>Support</a:t>
            </a:r>
            <a:r>
              <a:rPr lang="en-US" dirty="0" smtClean="0"/>
              <a:t> your opinion with 2 to 3 sentences:</a:t>
            </a:r>
          </a:p>
          <a:p>
            <a:pPr lvl="2"/>
            <a:r>
              <a:rPr lang="en-US" dirty="0" smtClean="0"/>
              <a:t>The government spends too much of our tax money giving handouts to too many people!</a:t>
            </a:r>
          </a:p>
          <a:p>
            <a:pPr lvl="2"/>
            <a:r>
              <a:rPr lang="en-US" dirty="0" smtClean="0"/>
              <a:t>Too many people are suffering!  There needs to be more assistance from our government!</a:t>
            </a:r>
          </a:p>
          <a:p>
            <a:r>
              <a:rPr lang="en-US" dirty="0" smtClean="0"/>
              <a:t>Today:</a:t>
            </a:r>
          </a:p>
          <a:p>
            <a:pPr lvl="1"/>
            <a:r>
              <a:rPr lang="en-US" dirty="0" smtClean="0"/>
              <a:t>Are your Chap 15 notes complete?</a:t>
            </a:r>
          </a:p>
          <a:p>
            <a:pPr lvl="1"/>
            <a:r>
              <a:rPr lang="en-US" dirty="0" smtClean="0"/>
              <a:t>Begin Chap. 16</a:t>
            </a:r>
          </a:p>
          <a:p>
            <a:pPr lvl="1"/>
            <a:endParaRPr lang="en-US" dirty="0"/>
          </a:p>
        </p:txBody>
      </p:sp>
      <p:sp>
        <p:nvSpPr>
          <p:cNvPr id="3" name="Title 2"/>
          <p:cNvSpPr>
            <a:spLocks noGrp="1"/>
          </p:cNvSpPr>
          <p:nvPr>
            <p:ph type="title"/>
          </p:nvPr>
        </p:nvSpPr>
        <p:spPr/>
        <p:txBody>
          <a:bodyPr/>
          <a:lstStyle/>
          <a:p>
            <a:r>
              <a:rPr lang="en-US" dirty="0" smtClean="0"/>
              <a:t>Tuesday, May 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Any discussion of the government’s size must include where the government spends these funds</a:t>
            </a:r>
          </a:p>
          <a:p>
            <a:endParaRPr lang="en-US" dirty="0"/>
          </a:p>
          <a:p>
            <a:r>
              <a:rPr lang="en-US" dirty="0" smtClean="0">
                <a:solidFill>
                  <a:srgbClr val="FF0000"/>
                </a:solidFill>
              </a:rPr>
              <a:t>Medicare</a:t>
            </a:r>
            <a:r>
              <a:rPr lang="en-US" dirty="0" smtClean="0"/>
              <a:t>: government program that provides health care for the aged</a:t>
            </a:r>
          </a:p>
          <a:p>
            <a:pPr lvl="1"/>
            <a:r>
              <a:rPr lang="en-US" dirty="0" smtClean="0"/>
              <a:t>Government taxes individual workers</a:t>
            </a:r>
          </a:p>
          <a:p>
            <a:pPr lvl="1"/>
            <a:r>
              <a:rPr lang="en-US" dirty="0" smtClean="0"/>
              <a:t>Government requires employees to provide this as well</a:t>
            </a:r>
            <a:endParaRPr lang="en-US" dirty="0"/>
          </a:p>
        </p:txBody>
      </p:sp>
      <p:sp>
        <p:nvSpPr>
          <p:cNvPr id="3" name="Title 2"/>
          <p:cNvSpPr>
            <a:spLocks noGrp="1"/>
          </p:cNvSpPr>
          <p:nvPr>
            <p:ph type="title"/>
          </p:nvPr>
        </p:nvSpPr>
        <p:spPr/>
        <p:txBody>
          <a:bodyPr/>
          <a:lstStyle/>
          <a:p>
            <a:r>
              <a:rPr lang="en-US" dirty="0" smtClean="0"/>
              <a:t>The true size of government</a:t>
            </a:r>
            <a:endParaRPr lang="en-US" dirty="0"/>
          </a:p>
        </p:txBody>
      </p:sp>
    </p:spTree>
    <p:extLst>
      <p:ext uri="{BB962C8B-B14F-4D97-AF65-F5344CB8AC3E}">
        <p14:creationId xmlns:p14="http://schemas.microsoft.com/office/powerpoint/2010/main" val="10872369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much is too much?</a:t>
            </a:r>
          </a:p>
          <a:p>
            <a:r>
              <a:rPr lang="en-US" dirty="0" smtClean="0"/>
              <a:t>Government taxing and spending has opportunity costs</a:t>
            </a:r>
          </a:p>
          <a:p>
            <a:r>
              <a:rPr lang="en-US" dirty="0" smtClean="0"/>
              <a:t>Government activity displaces private economic decision-making</a:t>
            </a:r>
          </a:p>
          <a:p>
            <a:r>
              <a:rPr lang="en-US" dirty="0" smtClean="0"/>
              <a:t>Remember the production possibilities curve?</a:t>
            </a:r>
            <a:endParaRPr lang="en-US" dirty="0"/>
          </a:p>
        </p:txBody>
      </p:sp>
      <p:sp>
        <p:nvSpPr>
          <p:cNvPr id="3" name="Title 2"/>
          <p:cNvSpPr>
            <a:spLocks noGrp="1"/>
          </p:cNvSpPr>
          <p:nvPr>
            <p:ph type="title"/>
          </p:nvPr>
        </p:nvSpPr>
        <p:spPr/>
        <p:txBody>
          <a:bodyPr/>
          <a:lstStyle/>
          <a:p>
            <a:r>
              <a:rPr lang="en-US" dirty="0" smtClean="0"/>
              <a:t>Is growth good or bad?</a:t>
            </a:r>
            <a:endParaRPr lang="en-US" dirty="0"/>
          </a:p>
        </p:txBody>
      </p:sp>
    </p:spTree>
    <p:extLst>
      <p:ext uri="{BB962C8B-B14F-4D97-AF65-F5344CB8AC3E}">
        <p14:creationId xmlns:p14="http://schemas.microsoft.com/office/powerpoint/2010/main" val="22302545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hlinkClick r:id="rId2"/>
              </a:rPr>
              <a:t>Tylenol scare of 1982</a:t>
            </a:r>
            <a:endParaRPr lang="en-US" dirty="0" smtClean="0"/>
          </a:p>
        </p:txBody>
      </p:sp>
      <p:sp>
        <p:nvSpPr>
          <p:cNvPr id="4" name="Title 3"/>
          <p:cNvSpPr>
            <a:spLocks noGrp="1"/>
          </p:cNvSpPr>
          <p:nvPr>
            <p:ph type="title"/>
          </p:nvPr>
        </p:nvSpPr>
        <p:spPr/>
        <p:txBody>
          <a:bodyPr/>
          <a:lstStyle/>
          <a:p>
            <a:r>
              <a:rPr lang="en-US" sz="4800" dirty="0" smtClean="0"/>
              <a:t>Government Intervention</a:t>
            </a:r>
            <a:endParaRPr lang="en-US" sz="4800" dirty="0"/>
          </a:p>
        </p:txBody>
      </p:sp>
    </p:spTree>
    <p:extLst>
      <p:ext uri="{BB962C8B-B14F-4D97-AF65-F5344CB8AC3E}">
        <p14:creationId xmlns:p14="http://schemas.microsoft.com/office/powerpoint/2010/main" val="2891241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BELL RINGER:</a:t>
            </a:r>
          </a:p>
          <a:p>
            <a:pPr lvl="1"/>
            <a:r>
              <a:rPr lang="en-US" dirty="0" smtClean="0"/>
              <a:t>Explain 5 ways you or your family benefit from the government’s spending of our tax dollars. Explain in at least 2 sentences:</a:t>
            </a:r>
            <a:endParaRPr lang="en-US" dirty="0"/>
          </a:p>
        </p:txBody>
      </p:sp>
      <p:sp>
        <p:nvSpPr>
          <p:cNvPr id="3" name="Title 2"/>
          <p:cNvSpPr>
            <a:spLocks noGrp="1"/>
          </p:cNvSpPr>
          <p:nvPr>
            <p:ph type="title"/>
          </p:nvPr>
        </p:nvSpPr>
        <p:spPr/>
        <p:txBody>
          <a:bodyPr/>
          <a:lstStyle/>
          <a:p>
            <a:r>
              <a:rPr lang="en-US" dirty="0" smtClean="0"/>
              <a:t>Wednesday, May 6</a:t>
            </a:r>
            <a:endParaRPr lang="en-US" dirty="0"/>
          </a:p>
        </p:txBody>
      </p:sp>
    </p:spTree>
    <p:extLst>
      <p:ext uri="{BB962C8B-B14F-4D97-AF65-F5344CB8AC3E}">
        <p14:creationId xmlns:p14="http://schemas.microsoft.com/office/powerpoint/2010/main" val="1067908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2362200"/>
            <a:ext cx="6629400" cy="4419600"/>
          </a:xfrm>
        </p:spPr>
      </p:pic>
      <p:sp>
        <p:nvSpPr>
          <p:cNvPr id="3" name="Title 2"/>
          <p:cNvSpPr>
            <a:spLocks noGrp="1"/>
          </p:cNvSpPr>
          <p:nvPr>
            <p:ph type="title"/>
          </p:nvPr>
        </p:nvSpPr>
        <p:spPr>
          <a:xfrm>
            <a:off x="693868" y="304800"/>
            <a:ext cx="7756263" cy="1054250"/>
          </a:xfrm>
        </p:spPr>
        <p:txBody>
          <a:bodyPr/>
          <a:lstStyle/>
          <a:p>
            <a:r>
              <a:rPr lang="en-US" dirty="0" smtClean="0"/>
              <a:t>Last Junior Achievement session</a:t>
            </a:r>
            <a:endParaRPr lang="en-US" dirty="0"/>
          </a:p>
        </p:txBody>
      </p:sp>
    </p:spTree>
    <p:extLst>
      <p:ext uri="{BB962C8B-B14F-4D97-AF65-F5344CB8AC3E}">
        <p14:creationId xmlns:p14="http://schemas.microsoft.com/office/powerpoint/2010/main" val="152283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Functions of Government</a:t>
            </a:r>
            <a:endParaRPr lang="en-US" dirty="0"/>
          </a:p>
        </p:txBody>
      </p:sp>
      <p:sp>
        <p:nvSpPr>
          <p:cNvPr id="3" name="Text Placeholder 2"/>
          <p:cNvSpPr>
            <a:spLocks noGrp="1"/>
          </p:cNvSpPr>
          <p:nvPr>
            <p:ph type="body" idx="1"/>
          </p:nvPr>
        </p:nvSpPr>
        <p:spPr/>
        <p:txBody>
          <a:bodyPr/>
          <a:lstStyle/>
          <a:p>
            <a:r>
              <a:rPr lang="en-US" dirty="0" smtClean="0"/>
              <a:t>Section 2</a:t>
            </a:r>
            <a:endParaRPr lang="en-US" dirty="0"/>
          </a:p>
        </p:txBody>
      </p:sp>
    </p:spTree>
    <p:extLst>
      <p:ext uri="{BB962C8B-B14F-4D97-AF65-F5344CB8AC3E}">
        <p14:creationId xmlns:p14="http://schemas.microsoft.com/office/powerpoint/2010/main" val="9096841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Protect individual rights</a:t>
            </a:r>
          </a:p>
          <a:p>
            <a:pPr marL="0" indent="0">
              <a:buNone/>
            </a:pPr>
            <a:endParaRPr lang="en-US" dirty="0" smtClean="0"/>
          </a:p>
          <a:p>
            <a:r>
              <a:rPr lang="en-US" dirty="0" smtClean="0"/>
              <a:t>Promote a stable legal environment for economic activity</a:t>
            </a:r>
          </a:p>
          <a:p>
            <a:pPr marL="0" indent="0">
              <a:buNone/>
            </a:pPr>
            <a:endParaRPr lang="en-US" dirty="0" smtClean="0"/>
          </a:p>
          <a:p>
            <a:r>
              <a:rPr lang="en-US" dirty="0" smtClean="0"/>
              <a:t>Promote policies that support the general well-being of all citizens</a:t>
            </a:r>
            <a:endParaRPr lang="en-US" dirty="0"/>
          </a:p>
        </p:txBody>
      </p:sp>
      <p:sp>
        <p:nvSpPr>
          <p:cNvPr id="3" name="Title 2"/>
          <p:cNvSpPr>
            <a:spLocks noGrp="1"/>
          </p:cNvSpPr>
          <p:nvPr>
            <p:ph type="title"/>
          </p:nvPr>
        </p:nvSpPr>
        <p:spPr/>
        <p:txBody>
          <a:bodyPr/>
          <a:lstStyle/>
          <a:p>
            <a:r>
              <a:rPr lang="en-US" dirty="0" smtClean="0"/>
              <a:t>General Purpose of the Government</a:t>
            </a:r>
            <a:endParaRPr lang="en-US" dirty="0"/>
          </a:p>
        </p:txBody>
      </p:sp>
    </p:spTree>
    <p:extLst>
      <p:ext uri="{BB962C8B-B14F-4D97-AF65-F5344CB8AC3E}">
        <p14:creationId xmlns:p14="http://schemas.microsoft.com/office/powerpoint/2010/main" val="22952304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FF0000"/>
                </a:solidFill>
              </a:rPr>
              <a:t>Public Goods</a:t>
            </a:r>
            <a:r>
              <a:rPr lang="en-US" dirty="0" smtClean="0"/>
              <a:t>: goods or services that can be used by many individuals at the same time without reducing the benefit each person receives</a:t>
            </a:r>
          </a:p>
          <a:p>
            <a:pPr lvl="1"/>
            <a:r>
              <a:rPr lang="en-US" dirty="0" smtClean="0"/>
              <a:t>Examples:</a:t>
            </a:r>
          </a:p>
          <a:p>
            <a:pPr lvl="2"/>
            <a:r>
              <a:rPr lang="en-US" dirty="0" smtClean="0"/>
              <a:t>Street lights</a:t>
            </a:r>
          </a:p>
          <a:p>
            <a:pPr lvl="2"/>
            <a:r>
              <a:rPr lang="en-US" dirty="0" smtClean="0"/>
              <a:t>Property rights</a:t>
            </a:r>
            <a:endParaRPr lang="en-US" dirty="0"/>
          </a:p>
        </p:txBody>
      </p:sp>
      <p:sp>
        <p:nvSpPr>
          <p:cNvPr id="3" name="Title 2"/>
          <p:cNvSpPr>
            <a:spLocks noGrp="1"/>
          </p:cNvSpPr>
          <p:nvPr>
            <p:ph type="title"/>
          </p:nvPr>
        </p:nvSpPr>
        <p:spPr/>
        <p:txBody>
          <a:bodyPr/>
          <a:lstStyle/>
          <a:p>
            <a:r>
              <a:rPr lang="en-US" dirty="0" smtClean="0"/>
              <a:t>Providing Public Goods</a:t>
            </a:r>
            <a:endParaRPr lang="en-US" dirty="0"/>
          </a:p>
        </p:txBody>
      </p:sp>
    </p:spTree>
    <p:extLst>
      <p:ext uri="{BB962C8B-B14F-4D97-AF65-F5344CB8AC3E}">
        <p14:creationId xmlns:p14="http://schemas.microsoft.com/office/powerpoint/2010/main" val="412837793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solidFill>
                  <a:srgbClr val="FF0000"/>
                </a:solidFill>
              </a:rPr>
              <a:t>Merit goods</a:t>
            </a:r>
            <a:r>
              <a:rPr lang="en-US" dirty="0" smtClean="0"/>
              <a:t>: goods deemed socially desirable by government leaders</a:t>
            </a:r>
          </a:p>
          <a:p>
            <a:pPr lvl="1"/>
            <a:r>
              <a:rPr lang="en-US" dirty="0" smtClean="0"/>
              <a:t>Museums</a:t>
            </a:r>
          </a:p>
          <a:p>
            <a:pPr lvl="1"/>
            <a:r>
              <a:rPr lang="en-US" dirty="0" smtClean="0"/>
              <a:t>Ballets</a:t>
            </a:r>
          </a:p>
          <a:p>
            <a:pPr lvl="1"/>
            <a:r>
              <a:rPr lang="en-US" dirty="0" smtClean="0"/>
              <a:t>Classical music concerts</a:t>
            </a:r>
          </a:p>
          <a:p>
            <a:r>
              <a:rPr lang="en-US" dirty="0" smtClean="0">
                <a:solidFill>
                  <a:srgbClr val="FF0000"/>
                </a:solidFill>
              </a:rPr>
              <a:t>Demerit goods</a:t>
            </a:r>
            <a:r>
              <a:rPr lang="en-US" dirty="0" smtClean="0"/>
              <a:t>: goods which government officials have deemed socially undesirable</a:t>
            </a:r>
          </a:p>
          <a:p>
            <a:pPr lvl="1"/>
            <a:r>
              <a:rPr lang="en-US" dirty="0" smtClean="0"/>
              <a:t>Tobacco</a:t>
            </a:r>
          </a:p>
          <a:p>
            <a:pPr lvl="1"/>
            <a:r>
              <a:rPr lang="en-US" dirty="0" smtClean="0"/>
              <a:t>Alcohol</a:t>
            </a:r>
          </a:p>
          <a:p>
            <a:pPr lvl="1"/>
            <a:r>
              <a:rPr lang="en-US" dirty="0" smtClean="0"/>
              <a:t>Gambling</a:t>
            </a:r>
          </a:p>
          <a:p>
            <a:pPr lvl="1"/>
            <a:r>
              <a:rPr lang="en-US" dirty="0" smtClean="0"/>
              <a:t>Tax, regulate, prohibit the manufacture, use, or sale</a:t>
            </a:r>
            <a:endParaRPr lang="en-US" dirty="0"/>
          </a:p>
        </p:txBody>
      </p:sp>
      <p:sp>
        <p:nvSpPr>
          <p:cNvPr id="3" name="Title 2"/>
          <p:cNvSpPr>
            <a:spLocks noGrp="1"/>
          </p:cNvSpPr>
          <p:nvPr>
            <p:ph type="title"/>
          </p:nvPr>
        </p:nvSpPr>
        <p:spPr/>
        <p:txBody>
          <a:bodyPr/>
          <a:lstStyle/>
          <a:p>
            <a:r>
              <a:rPr lang="en-US" dirty="0" smtClean="0"/>
              <a:t>Merit vs. Demerit</a:t>
            </a:r>
            <a:endParaRPr lang="en-US" dirty="0"/>
          </a:p>
        </p:txBody>
      </p:sp>
    </p:spTree>
    <p:extLst>
      <p:ext uri="{BB962C8B-B14F-4D97-AF65-F5344CB8AC3E}">
        <p14:creationId xmlns:p14="http://schemas.microsoft.com/office/powerpoint/2010/main" val="16507660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48347"/>
            <a:ext cx="8458199" cy="4228653"/>
          </a:xfrm>
        </p:spPr>
        <p:txBody>
          <a:bodyPr>
            <a:normAutofit lnSpcReduction="10000"/>
          </a:bodyPr>
          <a:lstStyle/>
          <a:p>
            <a:r>
              <a:rPr lang="en-US" dirty="0" smtClean="0"/>
              <a:t>The cigarette tax is an EXCISE TAX (a tax on the manufacture of a good)</a:t>
            </a:r>
          </a:p>
          <a:p>
            <a:r>
              <a:rPr lang="en-US" dirty="0" smtClean="0"/>
              <a:t>Nebraska tax:  64 cents/pack (20)</a:t>
            </a:r>
          </a:p>
          <a:p>
            <a:pPr lvl="1"/>
            <a:r>
              <a:rPr lang="en-US" dirty="0" smtClean="0"/>
              <a:t>The tax started in 1947 as 3 cents/pack</a:t>
            </a:r>
          </a:p>
          <a:p>
            <a:r>
              <a:rPr lang="en-US" dirty="0" smtClean="0"/>
              <a:t>Federal tax: $1.01/pack</a:t>
            </a:r>
          </a:p>
          <a:p>
            <a:r>
              <a:rPr lang="en-US" dirty="0" smtClean="0"/>
              <a:t>In 2013, Nebraska was ranked 38</a:t>
            </a:r>
            <a:r>
              <a:rPr lang="en-US" baseline="30000" dirty="0" smtClean="0"/>
              <a:t>th</a:t>
            </a:r>
            <a:r>
              <a:rPr lang="en-US" dirty="0" smtClean="0"/>
              <a:t> among states levying a tax (New York—first with $4.35/pack tax)</a:t>
            </a:r>
          </a:p>
          <a:p>
            <a:r>
              <a:rPr lang="en-US" dirty="0" smtClean="0"/>
              <a:t>The Devaney center is the best known capital construction financed by cigarette tax revenue at a cost of $13 million, which opened in 1976.</a:t>
            </a:r>
          </a:p>
          <a:p>
            <a:r>
              <a:rPr lang="en-US" dirty="0" smtClean="0">
                <a:hlinkClick r:id="rId2"/>
              </a:rPr>
              <a:t>Nebraska Excise Taxes</a:t>
            </a:r>
            <a:endParaRPr lang="en-US" dirty="0" smtClean="0"/>
          </a:p>
          <a:p>
            <a:endParaRPr lang="en-US" dirty="0"/>
          </a:p>
        </p:txBody>
      </p:sp>
      <p:sp>
        <p:nvSpPr>
          <p:cNvPr id="3" name="Title 2"/>
          <p:cNvSpPr>
            <a:spLocks noGrp="1"/>
          </p:cNvSpPr>
          <p:nvPr>
            <p:ph type="title"/>
          </p:nvPr>
        </p:nvSpPr>
        <p:spPr>
          <a:xfrm>
            <a:off x="304800" y="228600"/>
            <a:ext cx="8139953" cy="1395806"/>
          </a:xfrm>
        </p:spPr>
        <p:txBody>
          <a:bodyPr/>
          <a:lstStyle/>
          <a:p>
            <a:pPr algn="l"/>
            <a:r>
              <a:rPr lang="en-US" sz="4000" dirty="0" smtClean="0"/>
              <a:t>A little history on</a:t>
            </a:r>
            <a:br>
              <a:rPr lang="en-US" sz="4000" dirty="0" smtClean="0"/>
            </a:br>
            <a:r>
              <a:rPr lang="en-US" sz="4000" dirty="0" smtClean="0"/>
              <a:t>Nebraska’s cigarette tax. . . . </a:t>
            </a:r>
            <a:endParaRPr lang="en-US" sz="4000" dirty="0"/>
          </a:p>
        </p:txBody>
      </p:sp>
      <p:pic>
        <p:nvPicPr>
          <p:cNvPr id="1026" name="Picture 2"/>
          <p:cNvPicPr>
            <a:picLocks noChangeAspect="1" noChangeArrowheads="1"/>
          </p:cNvPicPr>
          <p:nvPr/>
        </p:nvPicPr>
        <p:blipFill>
          <a:blip r:embed="rId3" cstate="print"/>
          <a:srcRect/>
          <a:stretch>
            <a:fillRect/>
          </a:stretch>
        </p:blipFill>
        <p:spPr bwMode="auto">
          <a:xfrm>
            <a:off x="6629400" y="381000"/>
            <a:ext cx="2286000" cy="1283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Government Spends, Collects, and Owes</a:t>
            </a:r>
            <a:endParaRPr lang="en-US" dirty="0"/>
          </a:p>
        </p:txBody>
      </p:sp>
      <p:sp>
        <p:nvSpPr>
          <p:cNvPr id="3" name="Subtitle 2"/>
          <p:cNvSpPr>
            <a:spLocks noGrp="1"/>
          </p:cNvSpPr>
          <p:nvPr>
            <p:ph type="subTitle" idx="1"/>
          </p:nvPr>
        </p:nvSpPr>
        <p:spPr/>
        <p:txBody>
          <a:bodyPr/>
          <a:lstStyle/>
          <a:p>
            <a:r>
              <a:rPr lang="en-US" dirty="0" smtClean="0"/>
              <a:t>Chapter 16</a:t>
            </a:r>
            <a:endParaRPr lang="en-US" dirty="0"/>
          </a:p>
        </p:txBody>
      </p:sp>
    </p:spTree>
    <p:extLst>
      <p:ext uri="{BB962C8B-B14F-4D97-AF65-F5344CB8AC3E}">
        <p14:creationId xmlns:p14="http://schemas.microsoft.com/office/powerpoint/2010/main" val="2149075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The government provides assistance to those who do not have sufficient income for a tolerable level of living</a:t>
            </a:r>
          </a:p>
          <a:p>
            <a:pPr lvl="1"/>
            <a:r>
              <a:rPr lang="en-US" dirty="0" smtClean="0"/>
              <a:t>Aged</a:t>
            </a:r>
          </a:p>
          <a:p>
            <a:pPr lvl="1"/>
            <a:r>
              <a:rPr lang="en-US" dirty="0" smtClean="0"/>
              <a:t>Ill</a:t>
            </a:r>
          </a:p>
          <a:p>
            <a:pPr lvl="1"/>
            <a:r>
              <a:rPr lang="en-US" dirty="0" smtClean="0"/>
              <a:t>Poor </a:t>
            </a:r>
          </a:p>
          <a:p>
            <a:endParaRPr lang="en-US" dirty="0"/>
          </a:p>
          <a:p>
            <a:r>
              <a:rPr lang="en-US" dirty="0" smtClean="0"/>
              <a:t>Tax dollars are used to subsidize two general categories of assistance:</a:t>
            </a:r>
          </a:p>
          <a:p>
            <a:pPr lvl="1"/>
            <a:r>
              <a:rPr lang="en-US" dirty="0" smtClean="0"/>
              <a:t>Social-insurance programs</a:t>
            </a:r>
          </a:p>
          <a:p>
            <a:pPr lvl="1"/>
            <a:r>
              <a:rPr lang="en-US" dirty="0" smtClean="0"/>
              <a:t>Public-assistance programs</a:t>
            </a:r>
          </a:p>
          <a:p>
            <a:endParaRPr lang="en-US" dirty="0"/>
          </a:p>
        </p:txBody>
      </p:sp>
      <p:sp>
        <p:nvSpPr>
          <p:cNvPr id="3" name="Title 2"/>
          <p:cNvSpPr>
            <a:spLocks noGrp="1"/>
          </p:cNvSpPr>
          <p:nvPr>
            <p:ph type="title"/>
          </p:nvPr>
        </p:nvSpPr>
        <p:spPr/>
        <p:txBody>
          <a:bodyPr/>
          <a:lstStyle/>
          <a:p>
            <a:r>
              <a:rPr lang="en-US" dirty="0" smtClean="0"/>
              <a:t>Promoting the General Welfare</a:t>
            </a:r>
            <a:endParaRPr lang="en-US" dirty="0"/>
          </a:p>
        </p:txBody>
      </p:sp>
    </p:spTree>
    <p:extLst>
      <p:ext uri="{BB962C8B-B14F-4D97-AF65-F5344CB8AC3E}">
        <p14:creationId xmlns:p14="http://schemas.microsoft.com/office/powerpoint/2010/main" val="21321384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Note—John </a:t>
            </a:r>
            <a:r>
              <a:rPr lang="en-US" dirty="0" err="1" smtClean="0"/>
              <a:t>Stossel</a:t>
            </a:r>
            <a:r>
              <a:rPr lang="en-US" dirty="0" smtClean="0"/>
              <a:t> is known for his conservative views regarding government</a:t>
            </a:r>
          </a:p>
          <a:p>
            <a:r>
              <a:rPr lang="en-US" dirty="0" smtClean="0"/>
              <a:t>There are always at least 2 sides to the argument; this video clip tries to present both sides of “Handout or Help.”</a:t>
            </a:r>
          </a:p>
          <a:p>
            <a:r>
              <a:rPr lang="en-US" dirty="0" smtClean="0">
                <a:hlinkClick r:id="rId2"/>
              </a:rPr>
              <a:t>John </a:t>
            </a:r>
            <a:r>
              <a:rPr lang="en-US" dirty="0" err="1" smtClean="0">
                <a:hlinkClick r:id="rId2"/>
              </a:rPr>
              <a:t>Stossel</a:t>
            </a:r>
            <a:r>
              <a:rPr lang="en-US" dirty="0" smtClean="0">
                <a:hlinkClick r:id="rId2"/>
              </a:rPr>
              <a:t> video clip:</a:t>
            </a:r>
            <a:r>
              <a:rPr lang="en-US" dirty="0" smtClean="0"/>
              <a:t>  (approx 7 min)</a:t>
            </a:r>
          </a:p>
          <a:p>
            <a:pPr lvl="1"/>
            <a:endParaRPr lang="en-US" dirty="0"/>
          </a:p>
        </p:txBody>
      </p:sp>
      <p:sp>
        <p:nvSpPr>
          <p:cNvPr id="3" name="Title 2"/>
          <p:cNvSpPr>
            <a:spLocks noGrp="1"/>
          </p:cNvSpPr>
          <p:nvPr>
            <p:ph type="title"/>
          </p:nvPr>
        </p:nvSpPr>
        <p:spPr/>
        <p:txBody>
          <a:bodyPr/>
          <a:lstStyle/>
          <a:p>
            <a:r>
              <a:rPr lang="en-US" sz="4000" dirty="0" smtClean="0"/>
              <a:t>Government Programs:</a:t>
            </a:r>
            <a:br>
              <a:rPr lang="en-US" sz="4000" dirty="0" smtClean="0"/>
            </a:br>
            <a:r>
              <a:rPr lang="en-US" sz="4000" dirty="0" smtClean="0"/>
              <a:t>Help or Handouts</a:t>
            </a:r>
            <a:endParaRPr lang="en-US" sz="4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Complete the Questions from the video and turn into tray.</a:t>
            </a:r>
          </a:p>
          <a:p>
            <a:endParaRPr lang="en-US" dirty="0"/>
          </a:p>
        </p:txBody>
      </p:sp>
      <p:sp>
        <p:nvSpPr>
          <p:cNvPr id="3" name="Title 2"/>
          <p:cNvSpPr>
            <a:spLocks noGrp="1"/>
          </p:cNvSpPr>
          <p:nvPr>
            <p:ph type="title"/>
          </p:nvPr>
        </p:nvSpPr>
        <p:spPr/>
        <p:txBody>
          <a:bodyPr/>
          <a:lstStyle/>
          <a:p>
            <a:r>
              <a:rPr lang="en-US" dirty="0" smtClean="0"/>
              <a:t>Video Take Away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FF0000"/>
                </a:solidFill>
              </a:rPr>
              <a:t>Income redistribution</a:t>
            </a:r>
            <a:r>
              <a:rPr lang="en-US" dirty="0" smtClean="0"/>
              <a:t>: government activity that takes income from some people through taxation and uses it to help citizens in need</a:t>
            </a:r>
          </a:p>
          <a:p>
            <a:endParaRPr lang="en-US" dirty="0"/>
          </a:p>
        </p:txBody>
      </p:sp>
      <p:sp>
        <p:nvSpPr>
          <p:cNvPr id="3" name="Title 2"/>
          <p:cNvSpPr>
            <a:spLocks noGrp="1"/>
          </p:cNvSpPr>
          <p:nvPr>
            <p:ph type="title"/>
          </p:nvPr>
        </p:nvSpPr>
        <p:spPr/>
        <p:txBody>
          <a:bodyPr/>
          <a:lstStyle/>
          <a:p>
            <a:r>
              <a:rPr lang="en-US" dirty="0" smtClean="0"/>
              <a:t>Promoting the General Welfare</a:t>
            </a:r>
            <a:endParaRPr lang="en-US" dirty="0"/>
          </a:p>
        </p:txBody>
      </p:sp>
    </p:spTree>
    <p:extLst>
      <p:ext uri="{BB962C8B-B14F-4D97-AF65-F5344CB8AC3E}">
        <p14:creationId xmlns:p14="http://schemas.microsoft.com/office/powerpoint/2010/main" val="6437071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FF0000"/>
                </a:solidFill>
              </a:rPr>
              <a:t>Social-insurance programs</a:t>
            </a:r>
            <a:r>
              <a:rPr lang="en-US" dirty="0" smtClean="0"/>
              <a:t>:  government programs that pay benefits to retired and disabled workers, their families, and the unemployed</a:t>
            </a:r>
          </a:p>
          <a:p>
            <a:pPr lvl="1"/>
            <a:r>
              <a:rPr lang="en-US" dirty="0" smtClean="0"/>
              <a:t>Financed by tax payers</a:t>
            </a:r>
          </a:p>
          <a:p>
            <a:pPr marL="0" indent="0">
              <a:buNone/>
            </a:pPr>
            <a:endParaRPr lang="en-US" dirty="0" smtClean="0"/>
          </a:p>
          <a:p>
            <a:r>
              <a:rPr lang="en-US" dirty="0" smtClean="0"/>
              <a:t>Example:</a:t>
            </a:r>
          </a:p>
          <a:p>
            <a:pPr lvl="1"/>
            <a:r>
              <a:rPr lang="en-US" dirty="0" smtClean="0">
                <a:solidFill>
                  <a:srgbClr val="FF0000"/>
                </a:solidFill>
              </a:rPr>
              <a:t>Social Security</a:t>
            </a:r>
            <a:r>
              <a:rPr lang="en-US" dirty="0" smtClean="0"/>
              <a:t>: federal program that provides monthly payments to people who are retired or unable to work</a:t>
            </a:r>
          </a:p>
        </p:txBody>
      </p:sp>
      <p:sp>
        <p:nvSpPr>
          <p:cNvPr id="3" name="Title 2"/>
          <p:cNvSpPr>
            <a:spLocks noGrp="1"/>
          </p:cNvSpPr>
          <p:nvPr>
            <p:ph type="title"/>
          </p:nvPr>
        </p:nvSpPr>
        <p:spPr/>
        <p:txBody>
          <a:bodyPr/>
          <a:lstStyle/>
          <a:p>
            <a:r>
              <a:rPr lang="en-US" dirty="0" smtClean="0"/>
              <a:t>Social-Insurance Programs</a:t>
            </a:r>
            <a:endParaRPr lang="en-US" dirty="0"/>
          </a:p>
        </p:txBody>
      </p:sp>
    </p:spTree>
    <p:extLst>
      <p:ext uri="{BB962C8B-B14F-4D97-AF65-F5344CB8AC3E}">
        <p14:creationId xmlns:p14="http://schemas.microsoft.com/office/powerpoint/2010/main" val="19240097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solidFill>
                  <a:srgbClr val="FF0000"/>
                </a:solidFill>
              </a:rPr>
              <a:t>Workers’ compensation</a:t>
            </a:r>
            <a:r>
              <a:rPr lang="en-US" dirty="0" smtClean="0"/>
              <a:t>: government program that extends payments for medical care to workers injured on the job</a:t>
            </a:r>
          </a:p>
          <a:p>
            <a:endParaRPr lang="en-US" dirty="0"/>
          </a:p>
          <a:p>
            <a:r>
              <a:rPr lang="en-US" dirty="0" smtClean="0">
                <a:solidFill>
                  <a:srgbClr val="FF0000"/>
                </a:solidFill>
              </a:rPr>
              <a:t>Unemployment insurance</a:t>
            </a:r>
            <a:r>
              <a:rPr lang="en-US" dirty="0" smtClean="0"/>
              <a:t>: provide income temporarily to people who are unemployed through no fault of their own.</a:t>
            </a:r>
          </a:p>
          <a:p>
            <a:pPr lvl="1"/>
            <a:r>
              <a:rPr lang="en-US" dirty="0" smtClean="0"/>
              <a:t>Must actively be seeking employment</a:t>
            </a:r>
          </a:p>
          <a:p>
            <a:pPr lvl="1"/>
            <a:endParaRPr lang="en-US" dirty="0"/>
          </a:p>
          <a:p>
            <a:r>
              <a:rPr lang="en-US" dirty="0" smtClean="0"/>
              <a:t>All programs are in place to act as a “</a:t>
            </a:r>
            <a:r>
              <a:rPr lang="en-US" dirty="0" smtClean="0">
                <a:solidFill>
                  <a:srgbClr val="FF0000"/>
                </a:solidFill>
              </a:rPr>
              <a:t>safety net</a:t>
            </a:r>
            <a:r>
              <a:rPr lang="en-US" dirty="0" smtClean="0"/>
              <a:t>” and </a:t>
            </a:r>
            <a:r>
              <a:rPr lang="en-US" dirty="0" smtClean="0">
                <a:solidFill>
                  <a:srgbClr val="FF0000"/>
                </a:solidFill>
              </a:rPr>
              <a:t>NOT</a:t>
            </a:r>
            <a:r>
              <a:rPr lang="en-US" dirty="0" smtClean="0"/>
              <a:t> serve as primary income</a:t>
            </a:r>
            <a:endParaRPr lang="en-US" dirty="0"/>
          </a:p>
        </p:txBody>
      </p:sp>
      <p:sp>
        <p:nvSpPr>
          <p:cNvPr id="3" name="Title 2"/>
          <p:cNvSpPr>
            <a:spLocks noGrp="1"/>
          </p:cNvSpPr>
          <p:nvPr>
            <p:ph type="title"/>
          </p:nvPr>
        </p:nvSpPr>
        <p:spPr/>
        <p:txBody>
          <a:bodyPr/>
          <a:lstStyle/>
          <a:p>
            <a:r>
              <a:rPr lang="en-US" dirty="0" smtClean="0"/>
              <a:t>Social-Insurance Programs</a:t>
            </a:r>
            <a:endParaRPr lang="en-US" dirty="0"/>
          </a:p>
        </p:txBody>
      </p:sp>
    </p:spTree>
    <p:extLst>
      <p:ext uri="{BB962C8B-B14F-4D97-AF65-F5344CB8AC3E}">
        <p14:creationId xmlns:p14="http://schemas.microsoft.com/office/powerpoint/2010/main" val="66282722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Bell Ringer:</a:t>
            </a:r>
          </a:p>
          <a:p>
            <a:pPr lvl="1"/>
            <a:r>
              <a:rPr lang="en-US" dirty="0" smtClean="0"/>
              <a:t>Please contrast the difference between merit and demerit goods giving two examples of each (other than those provided in the notes).  Be sure you have at least 2 complete sentences.</a:t>
            </a:r>
          </a:p>
          <a:p>
            <a:r>
              <a:rPr lang="en-US" dirty="0" smtClean="0"/>
              <a:t>Continue Section 2</a:t>
            </a:r>
          </a:p>
          <a:p>
            <a:r>
              <a:rPr lang="en-US" dirty="0" smtClean="0"/>
              <a:t>Begin Sections 3/4</a:t>
            </a:r>
          </a:p>
          <a:p>
            <a:endParaRPr lang="en-US" b="1" dirty="0"/>
          </a:p>
        </p:txBody>
      </p:sp>
      <p:sp>
        <p:nvSpPr>
          <p:cNvPr id="3" name="Title 2"/>
          <p:cNvSpPr>
            <a:spLocks noGrp="1"/>
          </p:cNvSpPr>
          <p:nvPr>
            <p:ph type="title"/>
          </p:nvPr>
        </p:nvSpPr>
        <p:spPr/>
        <p:txBody>
          <a:bodyPr/>
          <a:lstStyle/>
          <a:p>
            <a:r>
              <a:rPr lang="en-US" dirty="0" smtClean="0"/>
              <a:t>Thursday, May 7</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000053"/>
          </a:xfrm>
        </p:spPr>
        <p:txBody>
          <a:bodyPr>
            <a:normAutofit lnSpcReduction="10000"/>
          </a:bodyPr>
          <a:lstStyle/>
          <a:p>
            <a:r>
              <a:rPr lang="en-US" dirty="0" smtClean="0">
                <a:solidFill>
                  <a:srgbClr val="FF0000"/>
                </a:solidFill>
              </a:rPr>
              <a:t>Public-assistance programs/Welfare</a:t>
            </a:r>
            <a:r>
              <a:rPr lang="en-US" dirty="0" smtClean="0"/>
              <a:t>: government programs that make payments to citizens based on need</a:t>
            </a:r>
          </a:p>
          <a:p>
            <a:pPr lvl="1"/>
            <a:r>
              <a:rPr lang="en-US" dirty="0" smtClean="0"/>
              <a:t>Based on NEED</a:t>
            </a:r>
          </a:p>
          <a:p>
            <a:pPr lvl="1"/>
            <a:r>
              <a:rPr lang="en-US" dirty="0" smtClean="0"/>
              <a:t>Doesn’t matter whether or not the individual has paid taxes into the program</a:t>
            </a:r>
          </a:p>
          <a:p>
            <a:r>
              <a:rPr lang="en-US" dirty="0" smtClean="0">
                <a:solidFill>
                  <a:srgbClr val="FF0000"/>
                </a:solidFill>
              </a:rPr>
              <a:t>Supplemental Security Income</a:t>
            </a:r>
            <a:r>
              <a:rPr lang="en-US" dirty="0" smtClean="0"/>
              <a:t>: federal programs that include food stamps and payments to the disabled and aged</a:t>
            </a:r>
          </a:p>
          <a:p>
            <a:pPr lvl="1"/>
            <a:r>
              <a:rPr lang="en-US" dirty="0" smtClean="0"/>
              <a:t>Covers basic needs for food, clothing, and shelter</a:t>
            </a:r>
          </a:p>
          <a:p>
            <a:pPr lvl="1"/>
            <a:r>
              <a:rPr lang="en-US" dirty="0" smtClean="0">
                <a:hlinkClick r:id="rId2"/>
              </a:rPr>
              <a:t>SNAP</a:t>
            </a:r>
            <a:endParaRPr lang="en-US" dirty="0"/>
          </a:p>
        </p:txBody>
      </p:sp>
      <p:sp>
        <p:nvSpPr>
          <p:cNvPr id="3" name="Title 2"/>
          <p:cNvSpPr>
            <a:spLocks noGrp="1"/>
          </p:cNvSpPr>
          <p:nvPr>
            <p:ph type="title"/>
          </p:nvPr>
        </p:nvSpPr>
        <p:spPr/>
        <p:txBody>
          <a:bodyPr/>
          <a:lstStyle/>
          <a:p>
            <a:r>
              <a:rPr lang="en-US" dirty="0" smtClean="0"/>
              <a:t>Public-Assistance Programs</a:t>
            </a:r>
            <a:endParaRPr lang="en-US" dirty="0"/>
          </a:p>
        </p:txBody>
      </p:sp>
    </p:spTree>
    <p:extLst>
      <p:ext uri="{BB962C8B-B14F-4D97-AF65-F5344CB8AC3E}">
        <p14:creationId xmlns:p14="http://schemas.microsoft.com/office/powerpoint/2010/main" val="369221493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FF0000"/>
                </a:solidFill>
              </a:rPr>
              <a:t>Temporary Assistance for Needy Families</a:t>
            </a:r>
            <a:r>
              <a:rPr lang="en-US" dirty="0" smtClean="0"/>
              <a:t>: state-run program that provides assistance and work opportunities to needy families</a:t>
            </a:r>
            <a:endParaRPr lang="en-US" dirty="0"/>
          </a:p>
        </p:txBody>
      </p:sp>
      <p:sp>
        <p:nvSpPr>
          <p:cNvPr id="3" name="Title 2"/>
          <p:cNvSpPr>
            <a:spLocks noGrp="1"/>
          </p:cNvSpPr>
          <p:nvPr>
            <p:ph type="title"/>
          </p:nvPr>
        </p:nvSpPr>
        <p:spPr/>
        <p:txBody>
          <a:bodyPr/>
          <a:lstStyle/>
          <a:p>
            <a:r>
              <a:rPr lang="en-US" dirty="0" smtClean="0"/>
              <a:t>Supplemental Security</a:t>
            </a:r>
            <a:endParaRPr lang="en-US" dirty="0"/>
          </a:p>
        </p:txBody>
      </p:sp>
    </p:spTree>
    <p:extLst>
      <p:ext uri="{BB962C8B-B14F-4D97-AF65-F5344CB8AC3E}">
        <p14:creationId xmlns:p14="http://schemas.microsoft.com/office/powerpoint/2010/main" val="719194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FF0000"/>
                </a:solidFill>
              </a:rPr>
              <a:t>Medicaid</a:t>
            </a:r>
            <a:r>
              <a:rPr lang="en-US" dirty="0" smtClean="0"/>
              <a:t>: state and federal public-assistance program that helps pay health care costs for low-income and disabled persons</a:t>
            </a:r>
            <a:endParaRPr lang="en-US" dirty="0"/>
          </a:p>
        </p:txBody>
      </p:sp>
      <p:sp>
        <p:nvSpPr>
          <p:cNvPr id="3" name="Title 2"/>
          <p:cNvSpPr>
            <a:spLocks noGrp="1"/>
          </p:cNvSpPr>
          <p:nvPr>
            <p:ph type="title"/>
          </p:nvPr>
        </p:nvSpPr>
        <p:spPr/>
        <p:txBody>
          <a:bodyPr/>
          <a:lstStyle/>
          <a:p>
            <a:r>
              <a:rPr lang="en-US" dirty="0" smtClean="0"/>
              <a:t>Health Care Costs</a:t>
            </a:r>
            <a:endParaRPr lang="en-US" dirty="0"/>
          </a:p>
        </p:txBody>
      </p:sp>
    </p:spTree>
    <p:extLst>
      <p:ext uri="{BB962C8B-B14F-4D97-AF65-F5344CB8AC3E}">
        <p14:creationId xmlns:p14="http://schemas.microsoft.com/office/powerpoint/2010/main" val="1083625424"/>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government has grown considerably in the last 85 years.  In 1929, the government employed slightly more than 3 million civilian workers.</a:t>
            </a:r>
          </a:p>
          <a:p>
            <a:r>
              <a:rPr lang="en-US" dirty="0" smtClean="0"/>
              <a:t>Today, the government employs over 22 million civilian workers</a:t>
            </a:r>
          </a:p>
          <a:p>
            <a:r>
              <a:rPr lang="en-US" dirty="0" smtClean="0"/>
              <a:t>2.7 million work for the federal government alone</a:t>
            </a:r>
          </a:p>
          <a:p>
            <a:endParaRPr lang="en-US" dirty="0" smtClean="0"/>
          </a:p>
          <a:p>
            <a:r>
              <a:rPr lang="en-US" dirty="0" smtClean="0">
                <a:hlinkClick r:id="rId2"/>
              </a:rPr>
              <a:t>With the Great Depression. . . . </a:t>
            </a:r>
            <a:endParaRPr lang="en-US" dirty="0"/>
          </a:p>
        </p:txBody>
      </p:sp>
      <p:sp>
        <p:nvSpPr>
          <p:cNvPr id="2" name="Title 1"/>
          <p:cNvSpPr>
            <a:spLocks noGrp="1"/>
          </p:cNvSpPr>
          <p:nvPr>
            <p:ph type="title"/>
          </p:nvPr>
        </p:nvSpPr>
        <p:spPr/>
        <p:txBody>
          <a:bodyPr/>
          <a:lstStyle/>
          <a:p>
            <a:r>
              <a:rPr lang="en-US" dirty="0" smtClean="0"/>
              <a:t>Government Growth</a:t>
            </a:r>
            <a:endParaRPr lang="en-US" dirty="0"/>
          </a:p>
        </p:txBody>
      </p:sp>
    </p:spTree>
    <p:extLst>
      <p:ext uri="{BB962C8B-B14F-4D97-AF65-F5344CB8AC3E}">
        <p14:creationId xmlns:p14="http://schemas.microsoft.com/office/powerpoint/2010/main" val="33673460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FF0000"/>
                </a:solidFill>
              </a:rPr>
              <a:t>Externalities</a:t>
            </a:r>
            <a:r>
              <a:rPr lang="en-US" dirty="0" smtClean="0"/>
              <a:t>: economic side effects or by-products that affect an uninvolved third party; can be negative or positive</a:t>
            </a:r>
            <a:endParaRPr lang="en-US" dirty="0"/>
          </a:p>
        </p:txBody>
      </p:sp>
      <p:sp>
        <p:nvSpPr>
          <p:cNvPr id="3" name="Title 2"/>
          <p:cNvSpPr>
            <a:spLocks noGrp="1"/>
          </p:cNvSpPr>
          <p:nvPr>
            <p:ph type="title"/>
          </p:nvPr>
        </p:nvSpPr>
        <p:spPr/>
        <p:txBody>
          <a:bodyPr/>
          <a:lstStyle/>
          <a:p>
            <a:r>
              <a:rPr lang="en-US" dirty="0" smtClean="0"/>
              <a:t>Regulating Economic Activity</a:t>
            </a:r>
            <a:endParaRPr lang="en-US" dirty="0"/>
          </a:p>
        </p:txBody>
      </p:sp>
    </p:spTree>
    <p:extLst>
      <p:ext uri="{BB962C8B-B14F-4D97-AF65-F5344CB8AC3E}">
        <p14:creationId xmlns:p14="http://schemas.microsoft.com/office/powerpoint/2010/main" val="976538920"/>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Smoothing the ups and downs in the nation’s overall business activity</a:t>
            </a:r>
          </a:p>
          <a:p>
            <a:endParaRPr lang="en-US" dirty="0"/>
          </a:p>
          <a:p>
            <a:r>
              <a:rPr lang="en-US" dirty="0" smtClean="0"/>
              <a:t>Shield citizens from the harmful effects of:</a:t>
            </a:r>
          </a:p>
          <a:p>
            <a:pPr lvl="1"/>
            <a:r>
              <a:rPr lang="en-US" dirty="0" smtClean="0"/>
              <a:t>Business fluctuations</a:t>
            </a:r>
          </a:p>
          <a:p>
            <a:pPr lvl="1"/>
            <a:r>
              <a:rPr lang="en-US" dirty="0" smtClean="0"/>
              <a:t>Unemployment</a:t>
            </a:r>
          </a:p>
          <a:p>
            <a:pPr lvl="1"/>
            <a:r>
              <a:rPr lang="en-US" dirty="0" smtClean="0"/>
              <a:t>High inflation</a:t>
            </a:r>
          </a:p>
          <a:p>
            <a:pPr lvl="1"/>
            <a:r>
              <a:rPr lang="en-US" dirty="0" smtClean="0"/>
              <a:t>Recessions</a:t>
            </a:r>
          </a:p>
          <a:p>
            <a:pPr lvl="1"/>
            <a:r>
              <a:rPr lang="en-US" dirty="0" smtClean="0"/>
              <a:t>Depressions </a:t>
            </a:r>
            <a:endParaRPr lang="en-US" dirty="0"/>
          </a:p>
        </p:txBody>
      </p:sp>
      <p:sp>
        <p:nvSpPr>
          <p:cNvPr id="3" name="Title 2"/>
          <p:cNvSpPr>
            <a:spLocks noGrp="1"/>
          </p:cNvSpPr>
          <p:nvPr>
            <p:ph type="title"/>
          </p:nvPr>
        </p:nvSpPr>
        <p:spPr/>
        <p:txBody>
          <a:bodyPr/>
          <a:lstStyle/>
          <a:p>
            <a:r>
              <a:rPr lang="en-US" dirty="0" smtClean="0"/>
              <a:t>Ensuring Economic Stability</a:t>
            </a:r>
            <a:endParaRPr lang="en-US" dirty="0"/>
          </a:p>
        </p:txBody>
      </p:sp>
    </p:spTree>
    <p:extLst>
      <p:ext uri="{BB962C8B-B14F-4D97-AF65-F5344CB8AC3E}">
        <p14:creationId xmlns:p14="http://schemas.microsoft.com/office/powerpoint/2010/main" val="1241829121"/>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Government Regulation</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25006" y="2464762"/>
            <a:ext cx="6693988" cy="344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2508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Opponents of redistribution programs think that most government assistance discourages:</a:t>
            </a:r>
          </a:p>
          <a:p>
            <a:pPr lvl="1"/>
            <a:r>
              <a:rPr lang="en-US" dirty="0" smtClean="0"/>
              <a:t>Personal initiative</a:t>
            </a:r>
          </a:p>
          <a:p>
            <a:pPr lvl="1"/>
            <a:r>
              <a:rPr lang="en-US" dirty="0" smtClean="0"/>
              <a:t>Affects incentives</a:t>
            </a:r>
          </a:p>
          <a:p>
            <a:pPr lvl="1"/>
            <a:r>
              <a:rPr lang="en-US" dirty="0" smtClean="0"/>
              <a:t>Harm self-development</a:t>
            </a:r>
          </a:p>
          <a:p>
            <a:pPr lvl="1"/>
            <a:endParaRPr lang="en-US" dirty="0"/>
          </a:p>
          <a:p>
            <a:r>
              <a:rPr lang="en-US" dirty="0" smtClean="0"/>
              <a:t>Also believe that most regulations raise the prices of goods and services</a:t>
            </a:r>
          </a:p>
        </p:txBody>
      </p:sp>
      <p:sp>
        <p:nvSpPr>
          <p:cNvPr id="3" name="Title 2"/>
          <p:cNvSpPr>
            <a:spLocks noGrp="1"/>
          </p:cNvSpPr>
          <p:nvPr>
            <p:ph type="title"/>
          </p:nvPr>
        </p:nvSpPr>
        <p:spPr/>
        <p:txBody>
          <a:bodyPr/>
          <a:lstStyle/>
          <a:p>
            <a:r>
              <a:rPr lang="en-US" dirty="0" smtClean="0"/>
              <a:t>Critics of Government Involvement</a:t>
            </a:r>
            <a:endParaRPr lang="en-US" dirty="0"/>
          </a:p>
        </p:txBody>
      </p:sp>
    </p:spTree>
    <p:extLst>
      <p:ext uri="{BB962C8B-B14F-4D97-AF65-F5344CB8AC3E}">
        <p14:creationId xmlns:p14="http://schemas.microsoft.com/office/powerpoint/2010/main" val="270152984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Federal Budget and the National Debt</a:t>
            </a:r>
            <a:endParaRPr lang="en-US" dirty="0"/>
          </a:p>
        </p:txBody>
      </p:sp>
      <p:sp>
        <p:nvSpPr>
          <p:cNvPr id="5" name="Text Placeholder 4"/>
          <p:cNvSpPr>
            <a:spLocks noGrp="1"/>
          </p:cNvSpPr>
          <p:nvPr>
            <p:ph type="body" idx="1"/>
          </p:nvPr>
        </p:nvSpPr>
        <p:spPr/>
        <p:txBody>
          <a:bodyPr/>
          <a:lstStyle/>
          <a:p>
            <a:r>
              <a:rPr lang="en-US" smtClean="0"/>
              <a:t>Section 3</a:t>
            </a:r>
            <a:endParaRPr lang="en-US"/>
          </a:p>
        </p:txBody>
      </p:sp>
    </p:spTree>
    <p:extLst>
      <p:ext uri="{BB962C8B-B14F-4D97-AF65-F5344CB8AC3E}">
        <p14:creationId xmlns:p14="http://schemas.microsoft.com/office/powerpoint/2010/main" val="162199439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To carry out all of its functions, government must spend large sums of money.</a:t>
            </a:r>
          </a:p>
          <a:p>
            <a:endParaRPr lang="en-US" dirty="0"/>
          </a:p>
          <a:p>
            <a:r>
              <a:rPr lang="en-US" dirty="0" smtClean="0"/>
              <a:t>Because all resources are scarce, an increase in spending in one area will cause a decrease in spending in some other area</a:t>
            </a:r>
            <a:endParaRPr lang="en-US" dirty="0"/>
          </a:p>
        </p:txBody>
      </p:sp>
      <p:sp>
        <p:nvSpPr>
          <p:cNvPr id="4" name="Title 3"/>
          <p:cNvSpPr>
            <a:spLocks noGrp="1"/>
          </p:cNvSpPr>
          <p:nvPr>
            <p:ph type="title"/>
          </p:nvPr>
        </p:nvSpPr>
        <p:spPr/>
        <p:txBody>
          <a:bodyPr/>
          <a:lstStyle/>
          <a:p>
            <a:r>
              <a:rPr lang="en-US" dirty="0" smtClean="0"/>
              <a:t>Scarcity!</a:t>
            </a:r>
            <a:endParaRPr lang="en-US" dirty="0"/>
          </a:p>
        </p:txBody>
      </p:sp>
    </p:spTree>
    <p:extLst>
      <p:ext uri="{BB962C8B-B14F-4D97-AF65-F5344CB8AC3E}">
        <p14:creationId xmlns:p14="http://schemas.microsoft.com/office/powerpoint/2010/main" val="359651952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complicated budget-making process goes on every year, not just in Washington, D.C., but in every state and local government as well.</a:t>
            </a:r>
          </a:p>
          <a:p>
            <a:endParaRPr lang="en-US" dirty="0"/>
          </a:p>
          <a:p>
            <a:r>
              <a:rPr lang="en-US" dirty="0" smtClean="0"/>
              <a:t>State and local budgeting processes vary, but the federal government follows the same process every year.</a:t>
            </a:r>
            <a:endParaRPr lang="en-US" dirty="0"/>
          </a:p>
        </p:txBody>
      </p:sp>
      <p:sp>
        <p:nvSpPr>
          <p:cNvPr id="3" name="Title 2"/>
          <p:cNvSpPr>
            <a:spLocks noGrp="1"/>
          </p:cNvSpPr>
          <p:nvPr>
            <p:ph type="title"/>
          </p:nvPr>
        </p:nvSpPr>
        <p:spPr/>
        <p:txBody>
          <a:bodyPr/>
          <a:lstStyle/>
          <a:p>
            <a:r>
              <a:rPr lang="en-US" sz="4400" dirty="0" smtClean="0"/>
              <a:t>The Budget-Making Process</a:t>
            </a:r>
            <a:endParaRPr lang="en-US" sz="4400" dirty="0"/>
          </a:p>
        </p:txBody>
      </p:sp>
    </p:spTree>
    <p:extLst>
      <p:ext uri="{BB962C8B-B14F-4D97-AF65-F5344CB8AC3E}">
        <p14:creationId xmlns:p14="http://schemas.microsoft.com/office/powerpoint/2010/main" val="11433493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Federal taxation and spending</a:t>
            </a:r>
            <a:endParaRPr lang="en-US" sz="44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667000"/>
            <a:ext cx="3331861" cy="387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981200"/>
            <a:ext cx="3481387" cy="42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030120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solidFill>
                  <a:srgbClr val="FF0000"/>
                </a:solidFill>
              </a:rPr>
              <a:t>Fiscal year</a:t>
            </a:r>
            <a:r>
              <a:rPr lang="en-US" dirty="0" smtClean="0"/>
              <a:t>: year by which accounts are kept; for the federal government, October 1 to September 30 of the next year</a:t>
            </a:r>
          </a:p>
          <a:p>
            <a:endParaRPr lang="en-US" dirty="0"/>
          </a:p>
          <a:p>
            <a:r>
              <a:rPr lang="en-US" dirty="0" smtClean="0"/>
              <a:t>Roughly 18 months before the fiscal year begins on October 1, the executive branch of the government begins to prepare a budget.</a:t>
            </a:r>
          </a:p>
          <a:p>
            <a:pPr lvl="1"/>
            <a:r>
              <a:rPr lang="en-US" dirty="0" smtClean="0"/>
              <a:t>President</a:t>
            </a:r>
          </a:p>
          <a:p>
            <a:pPr lvl="1"/>
            <a:r>
              <a:rPr lang="en-US" dirty="0" smtClean="0"/>
              <a:t>Office of Management and Budget (OMB)</a:t>
            </a:r>
          </a:p>
          <a:p>
            <a:pPr lvl="1"/>
            <a:r>
              <a:rPr lang="en-US" dirty="0" smtClean="0"/>
              <a:t>Congressional Budget Office (CBO)</a:t>
            </a:r>
            <a:endParaRPr lang="en-US" dirty="0"/>
          </a:p>
        </p:txBody>
      </p:sp>
      <p:sp>
        <p:nvSpPr>
          <p:cNvPr id="3" name="Title 2"/>
          <p:cNvSpPr>
            <a:spLocks noGrp="1"/>
          </p:cNvSpPr>
          <p:nvPr>
            <p:ph type="title"/>
          </p:nvPr>
        </p:nvSpPr>
        <p:spPr/>
        <p:txBody>
          <a:bodyPr/>
          <a:lstStyle/>
          <a:p>
            <a:r>
              <a:rPr lang="en-US" dirty="0" smtClean="0"/>
              <a:t>October 1-September 30</a:t>
            </a:r>
            <a:endParaRPr lang="en-US" dirty="0"/>
          </a:p>
        </p:txBody>
      </p:sp>
    </p:spTree>
    <p:extLst>
      <p:ext uri="{BB962C8B-B14F-4D97-AF65-F5344CB8AC3E}">
        <p14:creationId xmlns:p14="http://schemas.microsoft.com/office/powerpoint/2010/main" val="2988664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Process</a:t>
            </a:r>
            <a:endParaRPr lang="en-US" dirty="0"/>
          </a:p>
        </p:txBody>
      </p:sp>
      <p:pic>
        <p:nvPicPr>
          <p:cNvPr id="2050"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461" b="41860"/>
          <a:stretch/>
        </p:blipFill>
        <p:spPr bwMode="auto">
          <a:xfrm>
            <a:off x="533400" y="2133600"/>
            <a:ext cx="3522874"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7809"/>
          <a:stretch/>
        </p:blipFill>
        <p:spPr bwMode="auto">
          <a:xfrm>
            <a:off x="4876800" y="2140527"/>
            <a:ext cx="3799743"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3810000" y="2514600"/>
            <a:ext cx="1066800" cy="3962400"/>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204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Reasons for the increase:</a:t>
            </a:r>
          </a:p>
          <a:p>
            <a:pPr lvl="1"/>
            <a:r>
              <a:rPr lang="en-US" dirty="0" smtClean="0"/>
              <a:t>Number of government functions has risen</a:t>
            </a:r>
          </a:p>
          <a:p>
            <a:pPr lvl="1"/>
            <a:r>
              <a:rPr lang="en-US" dirty="0" smtClean="0"/>
              <a:t>Population has grown</a:t>
            </a:r>
          </a:p>
        </p:txBody>
      </p:sp>
      <p:sp>
        <p:nvSpPr>
          <p:cNvPr id="2" name="Title 1"/>
          <p:cNvSpPr>
            <a:spLocks noGrp="1"/>
          </p:cNvSpPr>
          <p:nvPr>
            <p:ph type="title"/>
          </p:nvPr>
        </p:nvSpPr>
        <p:spPr/>
        <p:txBody>
          <a:bodyPr/>
          <a:lstStyle/>
          <a:p>
            <a:r>
              <a:rPr lang="en-US" dirty="0" smtClean="0"/>
              <a:t>Government Growth</a:t>
            </a:r>
            <a:endParaRPr lang="en-US" dirty="0"/>
          </a:p>
        </p:txBody>
      </p:sp>
    </p:spTree>
    <p:extLst>
      <p:ext uri="{BB962C8B-B14F-4D97-AF65-F5344CB8AC3E}">
        <p14:creationId xmlns:p14="http://schemas.microsoft.com/office/powerpoint/2010/main" val="192625016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Most years, the government spends more than it collects in taxes</a:t>
            </a:r>
          </a:p>
          <a:p>
            <a:endParaRPr lang="en-US" dirty="0"/>
          </a:p>
          <a:p>
            <a:r>
              <a:rPr lang="en-US" dirty="0" smtClean="0">
                <a:solidFill>
                  <a:srgbClr val="FF0000"/>
                </a:solidFill>
              </a:rPr>
              <a:t>Budget Deficit</a:t>
            </a:r>
            <a:r>
              <a:rPr lang="en-US" dirty="0" smtClean="0"/>
              <a:t>: situation when the amount of government spending exceeds its receipts during the fiscal year</a:t>
            </a:r>
          </a:p>
          <a:p>
            <a:pPr lvl="1"/>
            <a:r>
              <a:rPr lang="en-US" dirty="0" smtClean="0"/>
              <a:t>When this happens, the government may need to borrow money, similar to a consumer overspending and having to borrow money</a:t>
            </a:r>
            <a:endParaRPr lang="en-US" dirty="0"/>
          </a:p>
        </p:txBody>
      </p:sp>
      <p:sp>
        <p:nvSpPr>
          <p:cNvPr id="3" name="Title 2"/>
          <p:cNvSpPr>
            <a:spLocks noGrp="1"/>
          </p:cNvSpPr>
          <p:nvPr>
            <p:ph type="title"/>
          </p:nvPr>
        </p:nvSpPr>
        <p:spPr/>
        <p:txBody>
          <a:bodyPr/>
          <a:lstStyle/>
          <a:p>
            <a:r>
              <a:rPr lang="en-US" dirty="0" smtClean="0"/>
              <a:t>The National Debt</a:t>
            </a:r>
            <a:endParaRPr lang="en-US" dirty="0"/>
          </a:p>
        </p:txBody>
      </p:sp>
    </p:spTree>
    <p:extLst>
      <p:ext uri="{BB962C8B-B14F-4D97-AF65-F5344CB8AC3E}">
        <p14:creationId xmlns:p14="http://schemas.microsoft.com/office/powerpoint/2010/main" val="14474362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FF0000"/>
                </a:solidFill>
              </a:rPr>
              <a:t>Deficit Financing</a:t>
            </a:r>
            <a:r>
              <a:rPr lang="en-US" dirty="0" smtClean="0"/>
              <a:t>: government policy of spending more money than it is able to bring in through revenues</a:t>
            </a:r>
          </a:p>
          <a:p>
            <a:pPr lvl="1"/>
            <a:r>
              <a:rPr lang="en-US" dirty="0" smtClean="0"/>
              <a:t>Government sells securities such as US Savings Bonds</a:t>
            </a:r>
          </a:p>
          <a:p>
            <a:pPr lvl="1"/>
            <a:endParaRPr lang="en-US" dirty="0"/>
          </a:p>
          <a:p>
            <a:r>
              <a:rPr lang="en-US" dirty="0" smtClean="0">
                <a:solidFill>
                  <a:srgbClr val="FF0000"/>
                </a:solidFill>
              </a:rPr>
              <a:t>National Debt</a:t>
            </a:r>
            <a:r>
              <a:rPr lang="en-US" dirty="0" smtClean="0"/>
              <a:t>: total amount of outstanding debt for the federal government</a:t>
            </a:r>
          </a:p>
          <a:p>
            <a:pPr lvl="1"/>
            <a:r>
              <a:rPr lang="en-US" dirty="0">
                <a:solidFill>
                  <a:srgbClr val="FF0000"/>
                </a:solidFill>
              </a:rPr>
              <a:t>Current</a:t>
            </a:r>
            <a:r>
              <a:rPr lang="en-US" dirty="0"/>
              <a:t> national debt </a:t>
            </a:r>
            <a:r>
              <a:rPr lang="en-US" dirty="0" smtClean="0"/>
              <a:t>= </a:t>
            </a:r>
            <a:r>
              <a:rPr lang="en-US" dirty="0" smtClean="0">
                <a:hlinkClick r:id="rId2"/>
              </a:rPr>
              <a:t>U.S. DEBT CLOCK.ORG</a:t>
            </a:r>
            <a:endParaRPr lang="en-US" dirty="0" smtClean="0"/>
          </a:p>
          <a:p>
            <a:pPr lvl="2"/>
            <a:r>
              <a:rPr lang="en-US" dirty="0" smtClean="0"/>
              <a:t>(be sure you get the first 6-8 #s or so)</a:t>
            </a:r>
            <a:endParaRPr lang="en-US" dirty="0"/>
          </a:p>
        </p:txBody>
      </p:sp>
      <p:sp>
        <p:nvSpPr>
          <p:cNvPr id="3" name="Title 2"/>
          <p:cNvSpPr>
            <a:spLocks noGrp="1"/>
          </p:cNvSpPr>
          <p:nvPr>
            <p:ph type="title"/>
          </p:nvPr>
        </p:nvSpPr>
        <p:spPr/>
        <p:txBody>
          <a:bodyPr/>
          <a:lstStyle/>
          <a:p>
            <a:r>
              <a:rPr lang="en-US" dirty="0" smtClean="0"/>
              <a:t>The National Debt</a:t>
            </a:r>
            <a:endParaRPr lang="en-US" dirty="0"/>
          </a:p>
        </p:txBody>
      </p:sp>
    </p:spTree>
    <p:extLst>
      <p:ext uri="{BB962C8B-B14F-4D97-AF65-F5344CB8AC3E}">
        <p14:creationId xmlns:p14="http://schemas.microsoft.com/office/powerpoint/2010/main" val="14936757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381999" cy="5410200"/>
          </a:xfrm>
        </p:spPr>
        <p:txBody>
          <a:bodyPr>
            <a:normAutofit lnSpcReduction="10000"/>
          </a:bodyPr>
          <a:lstStyle/>
          <a:p>
            <a:r>
              <a:rPr lang="en-US" dirty="0" smtClean="0"/>
              <a:t>Bell Ringer:</a:t>
            </a:r>
          </a:p>
          <a:p>
            <a:pPr lvl="1"/>
            <a:r>
              <a:rPr lang="en-US" dirty="0" smtClean="0"/>
              <a:t>Name as many different taxes you or your family pay (i.e. Sales Tax, . . . . . ., . . . . . . . .)</a:t>
            </a:r>
          </a:p>
          <a:p>
            <a:r>
              <a:rPr lang="en-US" dirty="0" smtClean="0"/>
              <a:t>Today:</a:t>
            </a:r>
          </a:p>
          <a:p>
            <a:pPr lvl="1"/>
            <a:r>
              <a:rPr lang="en-US" dirty="0" smtClean="0"/>
              <a:t>Finish Chap 16 (Section 4)</a:t>
            </a:r>
          </a:p>
          <a:p>
            <a:pPr lvl="2"/>
            <a:r>
              <a:rPr lang="en-US" dirty="0" smtClean="0"/>
              <a:t>Review types of taxes</a:t>
            </a:r>
          </a:p>
          <a:p>
            <a:pPr lvl="1"/>
            <a:r>
              <a:rPr lang="en-US" dirty="0" smtClean="0"/>
              <a:t>Hand out </a:t>
            </a:r>
            <a:r>
              <a:rPr lang="en-US" b="1" dirty="0" smtClean="0"/>
              <a:t>Final</a:t>
            </a:r>
            <a:r>
              <a:rPr lang="en-US" dirty="0" smtClean="0"/>
              <a:t> Review</a:t>
            </a:r>
          </a:p>
          <a:p>
            <a:pPr lvl="1"/>
            <a:r>
              <a:rPr lang="en-US" dirty="0" smtClean="0"/>
              <a:t>Quiz?</a:t>
            </a:r>
          </a:p>
          <a:p>
            <a:r>
              <a:rPr lang="en-US" dirty="0" smtClean="0"/>
              <a:t>Monday:</a:t>
            </a:r>
          </a:p>
          <a:p>
            <a:pPr lvl="1"/>
            <a:r>
              <a:rPr lang="en-US" dirty="0" smtClean="0"/>
              <a:t>Chapter 17 segments</a:t>
            </a:r>
          </a:p>
          <a:p>
            <a:r>
              <a:rPr lang="en-US" dirty="0" smtClean="0"/>
              <a:t>Tuesday:</a:t>
            </a:r>
          </a:p>
          <a:p>
            <a:pPr lvl="1"/>
            <a:r>
              <a:rPr lang="en-US" dirty="0" smtClean="0"/>
              <a:t>Chapters 14, 15, 16, 17 REVIEW</a:t>
            </a:r>
          </a:p>
          <a:p>
            <a:r>
              <a:rPr lang="en-US" dirty="0" smtClean="0"/>
              <a:t>Wednesday:</a:t>
            </a:r>
          </a:p>
          <a:p>
            <a:pPr lvl="1"/>
            <a:r>
              <a:rPr lang="en-US" dirty="0" smtClean="0"/>
              <a:t>Chapters 14-17 EXAM (last summative)</a:t>
            </a:r>
          </a:p>
          <a:p>
            <a:endParaRPr lang="en-US" dirty="0"/>
          </a:p>
        </p:txBody>
      </p:sp>
      <p:sp>
        <p:nvSpPr>
          <p:cNvPr id="3" name="Title 2"/>
          <p:cNvSpPr>
            <a:spLocks noGrp="1"/>
          </p:cNvSpPr>
          <p:nvPr>
            <p:ph type="title"/>
          </p:nvPr>
        </p:nvSpPr>
        <p:spPr>
          <a:xfrm>
            <a:off x="571499" y="228600"/>
            <a:ext cx="8153400" cy="725244"/>
          </a:xfrm>
        </p:spPr>
        <p:txBody>
          <a:bodyPr/>
          <a:lstStyle/>
          <a:p>
            <a:r>
              <a:rPr lang="en-US" dirty="0" smtClean="0"/>
              <a:t>Friday, May 8</a:t>
            </a:r>
            <a:endParaRPr lang="en-US" dirty="0"/>
          </a:p>
        </p:txBody>
      </p:sp>
      <p:sp>
        <p:nvSpPr>
          <p:cNvPr id="4" name="TextBox 3"/>
          <p:cNvSpPr txBox="1"/>
          <p:nvPr/>
        </p:nvSpPr>
        <p:spPr>
          <a:xfrm>
            <a:off x="5743574" y="2770138"/>
            <a:ext cx="3171826" cy="2308324"/>
          </a:xfrm>
          <a:prstGeom prst="rect">
            <a:avLst/>
          </a:prstGeom>
          <a:solidFill>
            <a:schemeClr val="tx1"/>
          </a:solidFill>
        </p:spPr>
        <p:txBody>
          <a:bodyPr wrap="square" rtlCol="0">
            <a:spAutoFit/>
          </a:bodyPr>
          <a:lstStyle/>
          <a:p>
            <a:pPr algn="ctr"/>
            <a:r>
              <a:rPr lang="en-US" sz="2400" b="1" dirty="0" smtClean="0">
                <a:solidFill>
                  <a:schemeClr val="accent5">
                    <a:lumMod val="60000"/>
                    <a:lumOff val="40000"/>
                  </a:schemeClr>
                </a:solidFill>
              </a:rPr>
              <a:t>Next Friday (5/15):</a:t>
            </a:r>
          </a:p>
          <a:p>
            <a:pPr algn="ctr"/>
            <a:r>
              <a:rPr lang="en-US" sz="2400" b="1" dirty="0">
                <a:solidFill>
                  <a:schemeClr val="accent5">
                    <a:lumMod val="60000"/>
                    <a:lumOff val="40000"/>
                  </a:schemeClr>
                </a:solidFill>
              </a:rPr>
              <a:t>L</a:t>
            </a:r>
            <a:r>
              <a:rPr lang="en-US" sz="2400" b="1" dirty="0" smtClean="0">
                <a:solidFill>
                  <a:schemeClr val="accent5">
                    <a:lumMod val="60000"/>
                    <a:lumOff val="40000"/>
                  </a:schemeClr>
                </a:solidFill>
              </a:rPr>
              <a:t>AST DAY TO SUBMIT</a:t>
            </a:r>
          </a:p>
          <a:p>
            <a:pPr algn="ctr"/>
            <a:r>
              <a:rPr lang="en-US" sz="2400" b="1" dirty="0" smtClean="0">
                <a:solidFill>
                  <a:schemeClr val="accent5">
                    <a:lumMod val="60000"/>
                    <a:lumOff val="40000"/>
                  </a:schemeClr>
                </a:solidFill>
              </a:rPr>
              <a:t> BUS ECON ASSIGNMENTS/RETAKE/TAKE TESTS</a:t>
            </a:r>
            <a:endParaRPr lang="en-US" sz="2400" b="1" dirty="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1998, the government revenues exceeded expenditures during the fiscal year.</a:t>
            </a:r>
          </a:p>
          <a:p>
            <a:endParaRPr lang="en-US" dirty="0"/>
          </a:p>
          <a:p>
            <a:r>
              <a:rPr lang="en-US" dirty="0" smtClean="0">
                <a:solidFill>
                  <a:srgbClr val="FF0000"/>
                </a:solidFill>
              </a:rPr>
              <a:t>Budget surplus</a:t>
            </a:r>
            <a:r>
              <a:rPr lang="en-US" dirty="0" smtClean="0"/>
              <a:t>: situation when the amount of government receipts is larger than its expenditures during the fiscal year</a:t>
            </a:r>
            <a:endParaRPr lang="en-US" dirty="0"/>
          </a:p>
        </p:txBody>
      </p:sp>
      <p:sp>
        <p:nvSpPr>
          <p:cNvPr id="3" name="Title 2"/>
          <p:cNvSpPr>
            <a:spLocks noGrp="1"/>
          </p:cNvSpPr>
          <p:nvPr>
            <p:ph type="title"/>
          </p:nvPr>
        </p:nvSpPr>
        <p:spPr/>
        <p:txBody>
          <a:bodyPr/>
          <a:lstStyle/>
          <a:p>
            <a:r>
              <a:rPr lang="en-US" dirty="0" smtClean="0"/>
              <a:t>Bring back the 90s!</a:t>
            </a:r>
            <a:endParaRPr lang="en-US" dirty="0"/>
          </a:p>
        </p:txBody>
      </p:sp>
    </p:spTree>
    <p:extLst>
      <p:ext uri="{BB962C8B-B14F-4D97-AF65-F5344CB8AC3E}">
        <p14:creationId xmlns:p14="http://schemas.microsoft.com/office/powerpoint/2010/main" val="25253049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President George W. Bush took office in 2001, the government was projecting a 10-year </a:t>
            </a:r>
            <a:r>
              <a:rPr lang="en-US" dirty="0" smtClean="0">
                <a:solidFill>
                  <a:srgbClr val="FF0000"/>
                </a:solidFill>
              </a:rPr>
              <a:t>budget</a:t>
            </a:r>
            <a:r>
              <a:rPr lang="en-US" dirty="0" smtClean="0"/>
              <a:t> </a:t>
            </a:r>
            <a:r>
              <a:rPr lang="en-US" dirty="0" smtClean="0">
                <a:solidFill>
                  <a:srgbClr val="FF0000"/>
                </a:solidFill>
              </a:rPr>
              <a:t>surplus</a:t>
            </a:r>
            <a:r>
              <a:rPr lang="en-US" dirty="0" smtClean="0"/>
              <a:t> of $5.6 trillion.</a:t>
            </a:r>
          </a:p>
          <a:p>
            <a:pPr marL="0" indent="0">
              <a:buNone/>
            </a:pPr>
            <a:endParaRPr lang="en-US" dirty="0" smtClean="0"/>
          </a:p>
          <a:p>
            <a:r>
              <a:rPr lang="en-US" dirty="0" smtClean="0"/>
              <a:t>In less than three years, the government was projecting </a:t>
            </a:r>
            <a:r>
              <a:rPr lang="en-US" dirty="0" smtClean="0">
                <a:solidFill>
                  <a:srgbClr val="FF0000"/>
                </a:solidFill>
              </a:rPr>
              <a:t>deficits</a:t>
            </a:r>
            <a:r>
              <a:rPr lang="en-US" dirty="0" smtClean="0"/>
              <a:t> totaling $4.4 trillion in the next 10 years.</a:t>
            </a:r>
          </a:p>
          <a:p>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Flip Flop</a:t>
            </a:r>
            <a:endParaRPr lang="en-US" dirty="0"/>
          </a:p>
        </p:txBody>
      </p:sp>
    </p:spTree>
    <p:extLst>
      <p:ext uri="{BB962C8B-B14F-4D97-AF65-F5344CB8AC3E}">
        <p14:creationId xmlns:p14="http://schemas.microsoft.com/office/powerpoint/2010/main" val="38592644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After the terrorist attacks of September 11</a:t>
            </a:r>
            <a:r>
              <a:rPr lang="en-US" baseline="30000" dirty="0" smtClean="0"/>
              <a:t>th</a:t>
            </a:r>
            <a:r>
              <a:rPr lang="en-US" dirty="0" smtClean="0"/>
              <a:t>, the federal government began spending a great deal on terrorist-related activities.</a:t>
            </a:r>
          </a:p>
          <a:p>
            <a:endParaRPr lang="en-US" dirty="0"/>
          </a:p>
          <a:p>
            <a:r>
              <a:rPr lang="en-US" dirty="0" smtClean="0"/>
              <a:t>They also increased domestic spending at one of the fastest rates in US history, while at the same time cutting taxes</a:t>
            </a:r>
          </a:p>
          <a:p>
            <a:endParaRPr lang="en-US" dirty="0"/>
          </a:p>
          <a:p>
            <a:r>
              <a:rPr lang="en-US" dirty="0" smtClean="0"/>
              <a:t>Ouch!</a:t>
            </a:r>
            <a:endParaRPr lang="en-US" dirty="0"/>
          </a:p>
        </p:txBody>
      </p:sp>
      <p:sp>
        <p:nvSpPr>
          <p:cNvPr id="3" name="Title 2"/>
          <p:cNvSpPr>
            <a:spLocks noGrp="1"/>
          </p:cNvSpPr>
          <p:nvPr>
            <p:ph type="title"/>
          </p:nvPr>
        </p:nvSpPr>
        <p:spPr/>
        <p:txBody>
          <a:bodyPr/>
          <a:lstStyle/>
          <a:p>
            <a:r>
              <a:rPr lang="en-US" dirty="0" smtClean="0"/>
              <a:t>What happened?!</a:t>
            </a:r>
            <a:endParaRPr lang="en-US" dirty="0"/>
          </a:p>
        </p:txBody>
      </p:sp>
    </p:spTree>
    <p:extLst>
      <p:ext uri="{BB962C8B-B14F-4D97-AF65-F5344CB8AC3E}">
        <p14:creationId xmlns:p14="http://schemas.microsoft.com/office/powerpoint/2010/main" val="11956244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Taxation</a:t>
            </a:r>
            <a:endParaRPr lang="en-US" dirty="0"/>
          </a:p>
        </p:txBody>
      </p:sp>
      <p:sp>
        <p:nvSpPr>
          <p:cNvPr id="3" name="Text Placeholder 2"/>
          <p:cNvSpPr>
            <a:spLocks noGrp="1"/>
          </p:cNvSpPr>
          <p:nvPr>
            <p:ph type="body" idx="1"/>
          </p:nvPr>
        </p:nvSpPr>
        <p:spPr/>
        <p:txBody>
          <a:bodyPr/>
          <a:lstStyle/>
          <a:p>
            <a:r>
              <a:rPr lang="en-US" dirty="0" smtClean="0"/>
              <a:t>Section 4</a:t>
            </a:r>
            <a:endParaRPr lang="en-US" dirty="0"/>
          </a:p>
        </p:txBody>
      </p:sp>
    </p:spTree>
    <p:extLst>
      <p:ext uri="{BB962C8B-B14F-4D97-AF65-F5344CB8AC3E}">
        <p14:creationId xmlns:p14="http://schemas.microsoft.com/office/powerpoint/2010/main" val="781641652"/>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YOU, the American tax payer, are the source of most of the funds the government spends.</a:t>
            </a:r>
          </a:p>
          <a:p>
            <a:endParaRPr lang="en-US" dirty="0"/>
          </a:p>
          <a:p>
            <a:r>
              <a:rPr lang="en-US" dirty="0" smtClean="0"/>
              <a:t>Almost all federal, state, and local government revenue comes from taxes paid by individuals, small businesses, and corporations.</a:t>
            </a:r>
            <a:endParaRPr lang="en-US" dirty="0"/>
          </a:p>
        </p:txBody>
      </p:sp>
      <p:sp>
        <p:nvSpPr>
          <p:cNvPr id="3" name="Title 2"/>
          <p:cNvSpPr>
            <a:spLocks noGrp="1"/>
          </p:cNvSpPr>
          <p:nvPr>
            <p:ph type="title"/>
          </p:nvPr>
        </p:nvSpPr>
        <p:spPr/>
        <p:txBody>
          <a:bodyPr/>
          <a:lstStyle/>
          <a:p>
            <a:r>
              <a:rPr lang="en-US" dirty="0" smtClean="0"/>
              <a:t>Show me the money!</a:t>
            </a:r>
            <a:endParaRPr lang="en-US" dirty="0"/>
          </a:p>
        </p:txBody>
      </p:sp>
    </p:spTree>
    <p:extLst>
      <p:ext uri="{BB962C8B-B14F-4D97-AF65-F5344CB8AC3E}">
        <p14:creationId xmlns:p14="http://schemas.microsoft.com/office/powerpoint/2010/main" val="36188391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FF0000"/>
                </a:solidFill>
              </a:rPr>
              <a:t>Benefits-received principle</a:t>
            </a:r>
            <a:r>
              <a:rPr lang="en-US" dirty="0" smtClean="0"/>
              <a:t>: system of taxation in which those who use a particular government service support it with taxes in proportion to the benefit they receive; those who do not use a service do not pay taxes for it</a:t>
            </a:r>
          </a:p>
          <a:p>
            <a:pPr lvl="1"/>
            <a:r>
              <a:rPr lang="en-US" dirty="0" smtClean="0"/>
              <a:t>Example: gasoline tax to pay for highway construction</a:t>
            </a:r>
            <a:endParaRPr lang="en-US" dirty="0"/>
          </a:p>
        </p:txBody>
      </p:sp>
      <p:sp>
        <p:nvSpPr>
          <p:cNvPr id="3" name="Title 2"/>
          <p:cNvSpPr>
            <a:spLocks noGrp="1"/>
          </p:cNvSpPr>
          <p:nvPr>
            <p:ph type="title"/>
          </p:nvPr>
        </p:nvSpPr>
        <p:spPr/>
        <p:txBody>
          <a:bodyPr/>
          <a:lstStyle/>
          <a:p>
            <a:r>
              <a:rPr lang="en-US" dirty="0" smtClean="0"/>
              <a:t>Principles of Taxation</a:t>
            </a:r>
            <a:endParaRPr lang="en-US" dirty="0"/>
          </a:p>
        </p:txBody>
      </p:sp>
    </p:spTree>
    <p:extLst>
      <p:ext uri="{BB962C8B-B14F-4D97-AF65-F5344CB8AC3E}">
        <p14:creationId xmlns:p14="http://schemas.microsoft.com/office/powerpoint/2010/main" val="167636339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FF0000"/>
                </a:solidFill>
              </a:rPr>
              <a:t>Ability-to-pay principle</a:t>
            </a:r>
            <a:r>
              <a:rPr lang="en-US" dirty="0" smtClean="0"/>
              <a:t>: principle of taxation in which those with higher incomes pay more taxes than those with lower incomes, regardless of the number of government services they use</a:t>
            </a:r>
          </a:p>
          <a:p>
            <a:pPr lvl="1"/>
            <a:r>
              <a:rPr lang="en-US" dirty="0" smtClean="0"/>
              <a:t>Example: </a:t>
            </a:r>
          </a:p>
          <a:p>
            <a:pPr lvl="2"/>
            <a:r>
              <a:rPr lang="en-US" dirty="0" smtClean="0">
                <a:solidFill>
                  <a:srgbClr val="FF0000"/>
                </a:solidFill>
              </a:rPr>
              <a:t>Property taxes</a:t>
            </a:r>
            <a:r>
              <a:rPr lang="en-US" dirty="0" smtClean="0"/>
              <a:t>: figured as a </a:t>
            </a:r>
            <a:r>
              <a:rPr lang="en-US" dirty="0" smtClean="0">
                <a:solidFill>
                  <a:srgbClr val="FF0000"/>
                </a:solidFill>
              </a:rPr>
              <a:t>percentage</a:t>
            </a:r>
            <a:r>
              <a:rPr lang="en-US" dirty="0" smtClean="0"/>
              <a:t> of the worth of your home.  The more expensive your home, means the more money you have, means you pay more in property taxes each year.</a:t>
            </a:r>
            <a:endParaRPr lang="en-US" dirty="0"/>
          </a:p>
        </p:txBody>
      </p:sp>
      <p:sp>
        <p:nvSpPr>
          <p:cNvPr id="3" name="Title 2"/>
          <p:cNvSpPr>
            <a:spLocks noGrp="1"/>
          </p:cNvSpPr>
          <p:nvPr>
            <p:ph type="title"/>
          </p:nvPr>
        </p:nvSpPr>
        <p:spPr/>
        <p:txBody>
          <a:bodyPr/>
          <a:lstStyle/>
          <a:p>
            <a:r>
              <a:rPr lang="en-US" dirty="0" smtClean="0"/>
              <a:t>Principles of Taxation</a:t>
            </a:r>
            <a:endParaRPr lang="en-US" dirty="0"/>
          </a:p>
        </p:txBody>
      </p:sp>
    </p:spTree>
    <p:extLst>
      <p:ext uri="{BB962C8B-B14F-4D97-AF65-F5344CB8AC3E}">
        <p14:creationId xmlns:p14="http://schemas.microsoft.com/office/powerpoint/2010/main" val="39404329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Transportation</a:t>
            </a:r>
          </a:p>
          <a:p>
            <a:pPr lvl="1"/>
            <a:r>
              <a:rPr lang="en-US" dirty="0" smtClean="0"/>
              <a:t>Highways</a:t>
            </a:r>
          </a:p>
          <a:p>
            <a:pPr lvl="1"/>
            <a:r>
              <a:rPr lang="en-US" dirty="0" smtClean="0"/>
              <a:t>Bridges</a:t>
            </a:r>
          </a:p>
          <a:p>
            <a:pPr lvl="1"/>
            <a:endParaRPr lang="en-US" dirty="0"/>
          </a:p>
          <a:p>
            <a:r>
              <a:rPr lang="en-US" dirty="0" smtClean="0"/>
              <a:t>Education</a:t>
            </a:r>
          </a:p>
          <a:p>
            <a:pPr lvl="1"/>
            <a:r>
              <a:rPr lang="en-US" dirty="0" smtClean="0"/>
              <a:t>Property taxes</a:t>
            </a:r>
          </a:p>
          <a:p>
            <a:pPr lvl="1"/>
            <a:r>
              <a:rPr lang="en-US" dirty="0" smtClean="0"/>
              <a:t>Equipment</a:t>
            </a:r>
            <a:endParaRPr lang="en-US" dirty="0"/>
          </a:p>
        </p:txBody>
      </p:sp>
      <p:sp>
        <p:nvSpPr>
          <p:cNvPr id="2" name="Title 1"/>
          <p:cNvSpPr>
            <a:spLocks noGrp="1"/>
          </p:cNvSpPr>
          <p:nvPr>
            <p:ph type="title"/>
          </p:nvPr>
        </p:nvSpPr>
        <p:spPr/>
        <p:txBody>
          <a:bodyPr>
            <a:normAutofit fontScale="90000"/>
          </a:bodyPr>
          <a:lstStyle/>
          <a:p>
            <a:r>
              <a:rPr lang="en-US" dirty="0" smtClean="0"/>
              <a:t>Government Economic Involvement</a:t>
            </a:r>
            <a:endParaRPr lang="en-US" dirty="0"/>
          </a:p>
        </p:txBody>
      </p:sp>
    </p:spTree>
    <p:extLst>
      <p:ext uri="{BB962C8B-B14F-4D97-AF65-F5344CB8AC3E}">
        <p14:creationId xmlns:p14="http://schemas.microsoft.com/office/powerpoint/2010/main" val="235393023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the United States, there are 3 classifications of taxes.</a:t>
            </a:r>
          </a:p>
          <a:p>
            <a:endParaRPr lang="en-US" dirty="0"/>
          </a:p>
          <a:p>
            <a:r>
              <a:rPr lang="en-US" dirty="0" smtClean="0">
                <a:solidFill>
                  <a:srgbClr val="FF0000"/>
                </a:solidFill>
              </a:rPr>
              <a:t>Proportional Tax</a:t>
            </a:r>
            <a:r>
              <a:rPr lang="en-US" dirty="0" smtClean="0"/>
              <a:t>: tax that takes the </a:t>
            </a:r>
            <a:r>
              <a:rPr lang="en-US" dirty="0" smtClean="0">
                <a:solidFill>
                  <a:srgbClr val="FF0000"/>
                </a:solidFill>
              </a:rPr>
              <a:t>same</a:t>
            </a:r>
            <a:r>
              <a:rPr lang="en-US" dirty="0" smtClean="0"/>
              <a:t> </a:t>
            </a:r>
            <a:r>
              <a:rPr lang="en-US" dirty="0" smtClean="0">
                <a:solidFill>
                  <a:srgbClr val="FF0000"/>
                </a:solidFill>
              </a:rPr>
              <a:t>percentage</a:t>
            </a:r>
            <a:r>
              <a:rPr lang="en-US" dirty="0" smtClean="0"/>
              <a:t> of all incomes; as income rises, the amount of tax paid also rises; also called FLAT TAX. </a:t>
            </a:r>
          </a:p>
          <a:p>
            <a:endParaRPr lang="en-US" dirty="0" smtClean="0"/>
          </a:p>
          <a:p>
            <a:r>
              <a:rPr lang="en-US" dirty="0" smtClean="0"/>
              <a:t>Sales tax—everyone pays 7.0% tax no matter their income.</a:t>
            </a:r>
            <a:endParaRPr lang="en-US" dirty="0"/>
          </a:p>
        </p:txBody>
      </p:sp>
      <p:sp>
        <p:nvSpPr>
          <p:cNvPr id="3" name="Title 2"/>
          <p:cNvSpPr>
            <a:spLocks noGrp="1"/>
          </p:cNvSpPr>
          <p:nvPr>
            <p:ph type="title"/>
          </p:nvPr>
        </p:nvSpPr>
        <p:spPr/>
        <p:txBody>
          <a:bodyPr/>
          <a:lstStyle/>
          <a:p>
            <a:r>
              <a:rPr lang="en-US" dirty="0" smtClean="0"/>
              <a:t>Forms of Taxation</a:t>
            </a:r>
            <a:endParaRPr lang="en-US" dirty="0"/>
          </a:p>
        </p:txBody>
      </p:sp>
    </p:spTree>
    <p:extLst>
      <p:ext uri="{BB962C8B-B14F-4D97-AF65-F5344CB8AC3E}">
        <p14:creationId xmlns:p14="http://schemas.microsoft.com/office/powerpoint/2010/main" val="4360093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911353" cy="3877815"/>
          </a:xfrm>
        </p:spPr>
        <p:txBody>
          <a:bodyPr>
            <a:normAutofit fontScale="92500" lnSpcReduction="20000"/>
          </a:bodyPr>
          <a:lstStyle/>
          <a:p>
            <a:r>
              <a:rPr lang="en-US" dirty="0" smtClean="0">
                <a:solidFill>
                  <a:srgbClr val="FF0000"/>
                </a:solidFill>
              </a:rPr>
              <a:t>Progressive Tax</a:t>
            </a:r>
            <a:r>
              <a:rPr lang="en-US" dirty="0" smtClean="0"/>
              <a:t>: tax that takes a </a:t>
            </a:r>
            <a:r>
              <a:rPr lang="en-US" dirty="0" smtClean="0">
                <a:solidFill>
                  <a:srgbClr val="FF0000"/>
                </a:solidFill>
              </a:rPr>
              <a:t>larger percentage </a:t>
            </a:r>
            <a:r>
              <a:rPr lang="en-US" dirty="0" smtClean="0"/>
              <a:t>of </a:t>
            </a:r>
            <a:r>
              <a:rPr lang="en-US" dirty="0" smtClean="0">
                <a:solidFill>
                  <a:srgbClr val="FF0000"/>
                </a:solidFill>
              </a:rPr>
              <a:t>higher incomes </a:t>
            </a:r>
            <a:r>
              <a:rPr lang="en-US" dirty="0" smtClean="0"/>
              <a:t>than of lower incomes; justified on the basis of the </a:t>
            </a:r>
            <a:r>
              <a:rPr lang="en-US" dirty="0" smtClean="0">
                <a:solidFill>
                  <a:srgbClr val="FF0000"/>
                </a:solidFill>
              </a:rPr>
              <a:t>ability-to-pay</a:t>
            </a:r>
            <a:r>
              <a:rPr lang="en-US" dirty="0" smtClean="0"/>
              <a:t> </a:t>
            </a:r>
            <a:r>
              <a:rPr lang="en-US" dirty="0" smtClean="0">
                <a:solidFill>
                  <a:srgbClr val="FF0000"/>
                </a:solidFill>
              </a:rPr>
              <a:t>principle</a:t>
            </a:r>
          </a:p>
          <a:p>
            <a:pPr lvl="1"/>
            <a:r>
              <a:rPr lang="en-US" dirty="0" smtClean="0">
                <a:hlinkClick r:id="rId2"/>
              </a:rPr>
              <a:t>Tax brackets</a:t>
            </a:r>
            <a:endParaRPr lang="en-US" dirty="0" smtClean="0"/>
          </a:p>
          <a:p>
            <a:pPr lvl="1"/>
            <a:r>
              <a:rPr lang="en-US" dirty="0" smtClean="0"/>
              <a:t>The more money you make, the more you pay in taxes</a:t>
            </a:r>
          </a:p>
          <a:p>
            <a:pPr lvl="1"/>
            <a:endParaRPr lang="en-US" dirty="0" smtClean="0"/>
          </a:p>
          <a:p>
            <a:pPr lvl="1"/>
            <a:r>
              <a:rPr lang="en-US" dirty="0" smtClean="0"/>
              <a:t>Examples: </a:t>
            </a:r>
            <a:br>
              <a:rPr lang="en-US" dirty="0" smtClean="0"/>
            </a:br>
            <a:r>
              <a:rPr lang="en-US" dirty="0" smtClean="0"/>
              <a:t>1. Federal Income Tax is progressive in that the tax rate increases as a person’s income increases. </a:t>
            </a:r>
            <a:br>
              <a:rPr lang="en-US" dirty="0" smtClean="0"/>
            </a:br>
            <a:r>
              <a:rPr lang="en-US" dirty="0" smtClean="0"/>
              <a:t>2. Taxes on luxury items, for example, yachts and private jets, can be considered progressive as they would not normally be paid by lower income people and only paid by people wealthy enough to purchase such items. </a:t>
            </a:r>
          </a:p>
        </p:txBody>
      </p:sp>
      <p:sp>
        <p:nvSpPr>
          <p:cNvPr id="3" name="Title 2"/>
          <p:cNvSpPr>
            <a:spLocks noGrp="1"/>
          </p:cNvSpPr>
          <p:nvPr>
            <p:ph type="title"/>
          </p:nvPr>
        </p:nvSpPr>
        <p:spPr/>
        <p:txBody>
          <a:bodyPr/>
          <a:lstStyle/>
          <a:p>
            <a:r>
              <a:rPr lang="en-US" dirty="0" smtClean="0"/>
              <a:t>Forms of Taxation</a:t>
            </a:r>
            <a:endParaRPr lang="en-US" dirty="0"/>
          </a:p>
        </p:txBody>
      </p:sp>
    </p:spTree>
    <p:extLst>
      <p:ext uri="{BB962C8B-B14F-4D97-AF65-F5344CB8AC3E}">
        <p14:creationId xmlns:p14="http://schemas.microsoft.com/office/powerpoint/2010/main" val="32931706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8063753" cy="4304853"/>
          </a:xfrm>
        </p:spPr>
        <p:txBody>
          <a:bodyPr>
            <a:normAutofit fontScale="62500" lnSpcReduction="20000"/>
          </a:bodyPr>
          <a:lstStyle/>
          <a:p>
            <a:r>
              <a:rPr lang="en-US" sz="3800" dirty="0" smtClean="0">
                <a:solidFill>
                  <a:srgbClr val="FF0000"/>
                </a:solidFill>
              </a:rPr>
              <a:t>Regressive Tax</a:t>
            </a:r>
            <a:r>
              <a:rPr lang="en-US" sz="3800" dirty="0" smtClean="0"/>
              <a:t>: tax that takes a </a:t>
            </a:r>
            <a:r>
              <a:rPr lang="en-US" sz="3800" dirty="0" smtClean="0">
                <a:solidFill>
                  <a:srgbClr val="FF0000"/>
                </a:solidFill>
              </a:rPr>
              <a:t>larger percentage </a:t>
            </a:r>
            <a:r>
              <a:rPr lang="en-US" sz="3800" dirty="0" smtClean="0"/>
              <a:t>of </a:t>
            </a:r>
            <a:r>
              <a:rPr lang="en-US" sz="3800" dirty="0" smtClean="0">
                <a:solidFill>
                  <a:srgbClr val="FF0000"/>
                </a:solidFill>
              </a:rPr>
              <a:t>lower incomes </a:t>
            </a:r>
            <a:r>
              <a:rPr lang="en-US" sz="3800" dirty="0" smtClean="0"/>
              <a:t>than of higher incomes</a:t>
            </a:r>
          </a:p>
          <a:p>
            <a:endParaRPr lang="en-US" dirty="0" smtClean="0"/>
          </a:p>
          <a:p>
            <a:pPr lvl="1"/>
            <a:r>
              <a:rPr lang="en-US" sz="2600" dirty="0" smtClean="0"/>
              <a:t>A regressive tax is a tax that hits people with low income harder than people with high incomes. </a:t>
            </a:r>
            <a:br>
              <a:rPr lang="en-US" sz="2600" dirty="0" smtClean="0"/>
            </a:br>
            <a:r>
              <a:rPr lang="en-US" sz="2600" dirty="0" smtClean="0"/>
              <a:t/>
            </a:r>
            <a:br>
              <a:rPr lang="en-US" sz="2600" dirty="0" smtClean="0"/>
            </a:br>
            <a:r>
              <a:rPr lang="en-US" sz="2600" dirty="0" smtClean="0"/>
              <a:t>Social Security tax is an example. For 2007, you pay 6.2% tax on wages up to a maximum wage of $97,500. Therefore: </a:t>
            </a:r>
            <a:br>
              <a:rPr lang="en-US" sz="2600" dirty="0" smtClean="0"/>
            </a:br>
            <a:r>
              <a:rPr lang="en-US" sz="2600" dirty="0" smtClean="0"/>
              <a:t/>
            </a:r>
            <a:br>
              <a:rPr lang="en-US" sz="2600" dirty="0" smtClean="0"/>
            </a:br>
            <a:r>
              <a:rPr lang="en-US" sz="2600" dirty="0" smtClean="0"/>
              <a:t>a. A person who makes $30,000 a year pays $1,860 (30,000*.062) in tax or 6.2% of wages. </a:t>
            </a:r>
            <a:br>
              <a:rPr lang="en-US" sz="2600" dirty="0" smtClean="0"/>
            </a:br>
            <a:r>
              <a:rPr lang="en-US" sz="2600" dirty="0" smtClean="0"/>
              <a:t/>
            </a:r>
            <a:br>
              <a:rPr lang="en-US" sz="2600" dirty="0" smtClean="0"/>
            </a:br>
            <a:r>
              <a:rPr lang="en-US" sz="2600" dirty="0" smtClean="0"/>
              <a:t>b. A person who makes $200,000 a year pays $6,045 (97,500*.062) in tax or 3% of wages. </a:t>
            </a:r>
            <a:br>
              <a:rPr lang="en-US" sz="2600" dirty="0" smtClean="0"/>
            </a:br>
            <a:r>
              <a:rPr lang="en-US" sz="2600" dirty="0" smtClean="0"/>
              <a:t/>
            </a:r>
            <a:br>
              <a:rPr lang="en-US" sz="2600" dirty="0" smtClean="0"/>
            </a:br>
            <a:r>
              <a:rPr lang="en-US" sz="2600" dirty="0" smtClean="0"/>
              <a:t>c. A person who makes $500,000 a year still pays $6,045 in tax (97,500*.062) or 1.2% of wages. </a:t>
            </a:r>
            <a:br>
              <a:rPr lang="en-US" sz="2600" dirty="0" smtClean="0"/>
            </a:br>
            <a:r>
              <a:rPr lang="en-US" sz="2600" dirty="0" smtClean="0"/>
              <a:t/>
            </a:r>
            <a:br>
              <a:rPr lang="en-US" sz="2600" dirty="0" smtClean="0"/>
            </a:br>
            <a:r>
              <a:rPr lang="en-US" sz="2600" dirty="0" smtClean="0"/>
              <a:t>Since the richest people pay the smallest percentage of their income in tax, it is a regressive tax.</a:t>
            </a:r>
            <a:endParaRPr lang="en-US" sz="2600" dirty="0"/>
          </a:p>
        </p:txBody>
      </p:sp>
      <p:sp>
        <p:nvSpPr>
          <p:cNvPr id="3" name="Title 2"/>
          <p:cNvSpPr>
            <a:spLocks noGrp="1"/>
          </p:cNvSpPr>
          <p:nvPr>
            <p:ph type="title"/>
          </p:nvPr>
        </p:nvSpPr>
        <p:spPr/>
        <p:txBody>
          <a:bodyPr/>
          <a:lstStyle/>
          <a:p>
            <a:r>
              <a:rPr lang="en-US" dirty="0" smtClean="0"/>
              <a:t>Forms of Taxation</a:t>
            </a:r>
            <a:endParaRPr lang="en-US" dirty="0"/>
          </a:p>
        </p:txBody>
      </p:sp>
    </p:spTree>
    <p:extLst>
      <p:ext uri="{BB962C8B-B14F-4D97-AF65-F5344CB8AC3E}">
        <p14:creationId xmlns:p14="http://schemas.microsoft.com/office/powerpoint/2010/main" val="14964766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Major Taxes</a:t>
            </a:r>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111177"/>
            <a:ext cx="4164457" cy="4746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87361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Bell Ringer:</a:t>
            </a:r>
          </a:p>
          <a:p>
            <a:pPr lvl="1"/>
            <a:r>
              <a:rPr lang="en-US" dirty="0" smtClean="0"/>
              <a:t>Please contrast the difference between merit and demerit goods giving two examples of each (other than those provided in the notes on Friday).  Be sure you have at least 2 complete sentences.</a:t>
            </a:r>
          </a:p>
          <a:p>
            <a:r>
              <a:rPr lang="en-US" dirty="0" smtClean="0"/>
              <a:t>Today:</a:t>
            </a:r>
          </a:p>
          <a:p>
            <a:pPr lvl="1"/>
            <a:r>
              <a:rPr lang="en-US" dirty="0" smtClean="0"/>
              <a:t>A look at progress reports</a:t>
            </a:r>
          </a:p>
          <a:p>
            <a:endParaRPr lang="en-US" dirty="0"/>
          </a:p>
        </p:txBody>
      </p:sp>
      <p:sp>
        <p:nvSpPr>
          <p:cNvPr id="3" name="Title 2"/>
          <p:cNvSpPr>
            <a:spLocks noGrp="1"/>
          </p:cNvSpPr>
          <p:nvPr>
            <p:ph type="title"/>
          </p:nvPr>
        </p:nvSpPr>
        <p:spPr/>
        <p:txBody>
          <a:bodyPr/>
          <a:lstStyle/>
          <a:p>
            <a:r>
              <a:rPr lang="en-US" dirty="0" smtClean="0"/>
              <a:t>Monday, December 9</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Bell Ringer:</a:t>
            </a:r>
          </a:p>
          <a:p>
            <a:pPr lvl="1"/>
            <a:r>
              <a:rPr lang="en-US" dirty="0" smtClean="0"/>
              <a:t>In 2 to 3 sentences, explain how government spending affects your life personally.  Be sure to include at least 3 specific examples, i.e. you attend public school.  </a:t>
            </a:r>
          </a:p>
          <a:p>
            <a:r>
              <a:rPr lang="en-US" dirty="0" smtClean="0"/>
              <a:t>Today:</a:t>
            </a:r>
          </a:p>
          <a:p>
            <a:pPr lvl="1"/>
            <a:r>
              <a:rPr lang="en-US" dirty="0" smtClean="0"/>
              <a:t>Begin Chapter 16, Section 2 notes</a:t>
            </a:r>
          </a:p>
          <a:p>
            <a:pPr lvl="2"/>
            <a:r>
              <a:rPr lang="en-US" dirty="0" smtClean="0"/>
              <a:t>(New handout)</a:t>
            </a:r>
          </a:p>
          <a:p>
            <a:pPr lvl="1"/>
            <a:r>
              <a:rPr lang="en-US" dirty="0" smtClean="0"/>
              <a:t>Video/Qs</a:t>
            </a:r>
          </a:p>
          <a:p>
            <a:pPr lvl="1"/>
            <a:endParaRPr lang="en-US" dirty="0"/>
          </a:p>
        </p:txBody>
      </p:sp>
      <p:sp>
        <p:nvSpPr>
          <p:cNvPr id="3" name="Title 2"/>
          <p:cNvSpPr>
            <a:spLocks noGrp="1"/>
          </p:cNvSpPr>
          <p:nvPr>
            <p:ph type="title"/>
          </p:nvPr>
        </p:nvSpPr>
        <p:spPr/>
        <p:txBody>
          <a:bodyPr/>
          <a:lstStyle/>
          <a:p>
            <a:r>
              <a:rPr lang="en-US" dirty="0" smtClean="0"/>
              <a:t>Tuesday, April 29</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State and local governments spent less than the federal government in the 1960s</a:t>
            </a:r>
          </a:p>
          <a:p>
            <a:r>
              <a:rPr lang="en-US" dirty="0" smtClean="0"/>
              <a:t>Federal government paid for:</a:t>
            </a:r>
          </a:p>
          <a:p>
            <a:pPr lvl="1"/>
            <a:r>
              <a:rPr lang="en-US" dirty="0" smtClean="0"/>
              <a:t>National defense</a:t>
            </a:r>
          </a:p>
          <a:p>
            <a:pPr lvl="1"/>
            <a:r>
              <a:rPr lang="en-US" dirty="0" smtClean="0"/>
              <a:t>Salaries of Congress</a:t>
            </a:r>
          </a:p>
          <a:p>
            <a:pPr lvl="1"/>
            <a:r>
              <a:rPr lang="en-US" dirty="0" smtClean="0"/>
              <a:t>Federal Judges</a:t>
            </a:r>
          </a:p>
          <a:p>
            <a:pPr lvl="1"/>
            <a:r>
              <a:rPr lang="en-US" dirty="0" smtClean="0"/>
              <a:t>State department employees</a:t>
            </a:r>
          </a:p>
          <a:p>
            <a:pPr lvl="1"/>
            <a:r>
              <a:rPr lang="en-US" dirty="0" smtClean="0"/>
              <a:t>Public works projects</a:t>
            </a:r>
            <a:endParaRPr lang="en-US" dirty="0"/>
          </a:p>
        </p:txBody>
      </p:sp>
      <p:sp>
        <p:nvSpPr>
          <p:cNvPr id="2" name="Title 1"/>
          <p:cNvSpPr>
            <a:spLocks noGrp="1"/>
          </p:cNvSpPr>
          <p:nvPr>
            <p:ph type="title"/>
          </p:nvPr>
        </p:nvSpPr>
        <p:spPr/>
        <p:txBody>
          <a:bodyPr/>
          <a:lstStyle/>
          <a:p>
            <a:r>
              <a:rPr lang="en-US" dirty="0" smtClean="0"/>
              <a:t>Bring back the 60s!</a:t>
            </a:r>
            <a:endParaRPr lang="en-US" dirty="0"/>
          </a:p>
        </p:txBody>
      </p:sp>
    </p:spTree>
    <p:extLst>
      <p:ext uri="{BB962C8B-B14F-4D97-AF65-F5344CB8AC3E}">
        <p14:creationId xmlns:p14="http://schemas.microsoft.com/office/powerpoint/2010/main" val="27963659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Define</a:t>
            </a:r>
            <a:endParaRPr lang="en-US" dirty="0"/>
          </a:p>
        </p:txBody>
      </p:sp>
      <p:sp>
        <p:nvSpPr>
          <p:cNvPr id="3" name="Content Placeholder 2"/>
          <p:cNvSpPr>
            <a:spLocks noGrp="1"/>
          </p:cNvSpPr>
          <p:nvPr>
            <p:ph idx="1"/>
          </p:nvPr>
        </p:nvSpPr>
        <p:spPr/>
        <p:txBody>
          <a:bodyPr/>
          <a:lstStyle/>
          <a:p>
            <a:r>
              <a:rPr lang="en-US" dirty="0" smtClean="0">
                <a:solidFill>
                  <a:srgbClr val="FF0000"/>
                </a:solidFill>
              </a:rPr>
              <a:t>Public-works projects</a:t>
            </a:r>
            <a:r>
              <a:rPr lang="en-US" dirty="0" smtClean="0"/>
              <a:t>: publicly used facilities, such as schools and highways, built by federal, state, or local governments with public money</a:t>
            </a:r>
          </a:p>
          <a:p>
            <a:pPr lvl="1"/>
            <a:r>
              <a:rPr lang="en-US" dirty="0" smtClean="0"/>
              <a:t>Paid for with tax dollars</a:t>
            </a:r>
            <a:endParaRPr lang="en-US" dirty="0"/>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08201723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218740" y="2303204"/>
            <a:ext cx="4706520" cy="3767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Government Purchases</a:t>
            </a:r>
            <a:endParaRPr lang="en-US" dirty="0"/>
          </a:p>
        </p:txBody>
      </p:sp>
    </p:spTree>
    <p:extLst>
      <p:ext uri="{BB962C8B-B14F-4D97-AF65-F5344CB8AC3E}">
        <p14:creationId xmlns:p14="http://schemas.microsoft.com/office/powerpoint/2010/main" val="33663999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Our nation has become richer</a:t>
            </a:r>
          </a:p>
          <a:p>
            <a:pPr lvl="1"/>
            <a:r>
              <a:rPr lang="en-US" dirty="0" smtClean="0"/>
              <a:t>People have demanded more government services to even out certain income inequities</a:t>
            </a:r>
          </a:p>
          <a:p>
            <a:pPr lvl="1"/>
            <a:r>
              <a:rPr lang="en-US" dirty="0" smtClean="0"/>
              <a:t>Who should share in what is produced?</a:t>
            </a:r>
          </a:p>
          <a:p>
            <a:pPr lvl="1"/>
            <a:endParaRPr lang="en-US" dirty="0"/>
          </a:p>
          <a:p>
            <a:r>
              <a:rPr lang="en-US" dirty="0" smtClean="0"/>
              <a:t>Today, total government purchases represent about 19% of GDP</a:t>
            </a:r>
          </a:p>
          <a:p>
            <a:pPr lvl="1"/>
            <a:r>
              <a:rPr lang="en-US" dirty="0" smtClean="0"/>
              <a:t>Does NOT include interest payments on national debt or transfer payments such as welfare programs</a:t>
            </a:r>
            <a:endParaRPr lang="en-US" dirty="0"/>
          </a:p>
        </p:txBody>
      </p:sp>
      <p:sp>
        <p:nvSpPr>
          <p:cNvPr id="3" name="Title 2"/>
          <p:cNvSpPr>
            <a:spLocks noGrp="1"/>
          </p:cNvSpPr>
          <p:nvPr>
            <p:ph type="title"/>
          </p:nvPr>
        </p:nvSpPr>
        <p:spPr/>
        <p:txBody>
          <a:bodyPr/>
          <a:lstStyle/>
          <a:p>
            <a:r>
              <a:rPr lang="en-US" dirty="0" smtClean="0"/>
              <a:t>Why has government grown?</a:t>
            </a:r>
            <a:endParaRPr lang="en-US" dirty="0"/>
          </a:p>
        </p:txBody>
      </p:sp>
    </p:spTree>
    <p:extLst>
      <p:ext uri="{BB962C8B-B14F-4D97-AF65-F5344CB8AC3E}">
        <p14:creationId xmlns:p14="http://schemas.microsoft.com/office/powerpoint/2010/main" val="24663125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11423</TotalTime>
  <Words>2013</Words>
  <Application>Microsoft Office PowerPoint</Application>
  <PresentationFormat>On-screen Show (4:3)</PresentationFormat>
  <Paragraphs>266</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Hardcover</vt:lpstr>
      <vt:lpstr>Tuesday, May 5</vt:lpstr>
      <vt:lpstr>Government Spends, Collects, and Owes</vt:lpstr>
      <vt:lpstr>Government Growth</vt:lpstr>
      <vt:lpstr>Government Growth</vt:lpstr>
      <vt:lpstr>Government Economic Involvement</vt:lpstr>
      <vt:lpstr>Bring back the 60s!</vt:lpstr>
      <vt:lpstr>Define</vt:lpstr>
      <vt:lpstr>Government Purchases</vt:lpstr>
      <vt:lpstr>Why has government grown?</vt:lpstr>
      <vt:lpstr>The true size of government</vt:lpstr>
      <vt:lpstr>Is growth good or bad?</vt:lpstr>
      <vt:lpstr>Government Intervention</vt:lpstr>
      <vt:lpstr>Wednesday, May 6</vt:lpstr>
      <vt:lpstr>Last Junior Achievement session</vt:lpstr>
      <vt:lpstr>The Functions of Government</vt:lpstr>
      <vt:lpstr>General Purpose of the Government</vt:lpstr>
      <vt:lpstr>Providing Public Goods</vt:lpstr>
      <vt:lpstr>Merit vs. Demerit</vt:lpstr>
      <vt:lpstr>A little history on Nebraska’s cigarette tax. . . . </vt:lpstr>
      <vt:lpstr>Promoting the General Welfare</vt:lpstr>
      <vt:lpstr>Government Programs: Help or Handouts</vt:lpstr>
      <vt:lpstr>Video Take Away</vt:lpstr>
      <vt:lpstr>Promoting the General Welfare</vt:lpstr>
      <vt:lpstr>Social-Insurance Programs</vt:lpstr>
      <vt:lpstr>Social-Insurance Programs</vt:lpstr>
      <vt:lpstr>Thursday, May 7</vt:lpstr>
      <vt:lpstr>Public-Assistance Programs</vt:lpstr>
      <vt:lpstr>Supplemental Security</vt:lpstr>
      <vt:lpstr>Health Care Costs</vt:lpstr>
      <vt:lpstr>Regulating Economic Activity</vt:lpstr>
      <vt:lpstr>Ensuring Economic Stability</vt:lpstr>
      <vt:lpstr>Government Regulation</vt:lpstr>
      <vt:lpstr>Critics of Government Involvement</vt:lpstr>
      <vt:lpstr>The Federal Budget and the National Debt</vt:lpstr>
      <vt:lpstr>Scarcity!</vt:lpstr>
      <vt:lpstr>The Budget-Making Process</vt:lpstr>
      <vt:lpstr>Federal taxation and spending</vt:lpstr>
      <vt:lpstr>October 1-September 30</vt:lpstr>
      <vt:lpstr>The Process</vt:lpstr>
      <vt:lpstr>The National Debt</vt:lpstr>
      <vt:lpstr>The National Debt</vt:lpstr>
      <vt:lpstr>Friday, May 8</vt:lpstr>
      <vt:lpstr>Bring back the 90s!</vt:lpstr>
      <vt:lpstr>Flip Flop</vt:lpstr>
      <vt:lpstr>What happened?!</vt:lpstr>
      <vt:lpstr>Taxation</vt:lpstr>
      <vt:lpstr>Show me the money!</vt:lpstr>
      <vt:lpstr>Principles of Taxation</vt:lpstr>
      <vt:lpstr>Principles of Taxation</vt:lpstr>
      <vt:lpstr>Forms of Taxation</vt:lpstr>
      <vt:lpstr>Forms of Taxation</vt:lpstr>
      <vt:lpstr>Forms of Taxation</vt:lpstr>
      <vt:lpstr>Major Taxes</vt:lpstr>
      <vt:lpstr>Monday, December 9</vt:lpstr>
      <vt:lpstr>Tuesday, April 29</vt:lpstr>
    </vt:vector>
  </TitlesOfParts>
  <Company>Lincoln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Spends, Collects, and Owes</dc:title>
  <dc:creator>LPS</dc:creator>
  <cp:lastModifiedBy>LPS</cp:lastModifiedBy>
  <cp:revision>401</cp:revision>
  <dcterms:created xsi:type="dcterms:W3CDTF">2013-10-22T14:10:40Z</dcterms:created>
  <dcterms:modified xsi:type="dcterms:W3CDTF">2015-05-08T16:36:23Z</dcterms:modified>
</cp:coreProperties>
</file>