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tags/tag43.xml" ContentType="application/vnd.openxmlformats-officedocument.presentationml.tags+xml"/>
  <Override PartName="/ppt/notesSlides/notesSlide42.xml" ContentType="application/vnd.openxmlformats-officedocument.presentationml.notesSlide+xml"/>
  <Override PartName="/ppt/tags/tag44.xml" ContentType="application/vnd.openxmlformats-officedocument.presentationml.tags+xml"/>
  <Override PartName="/ppt/notesSlides/notesSlide43.xml" ContentType="application/vnd.openxmlformats-officedocument.presentationml.notesSlide+xml"/>
  <Override PartName="/ppt/tags/tag45.xml" ContentType="application/vnd.openxmlformats-officedocument.presentationml.tags+xml"/>
  <Override PartName="/ppt/notesSlides/notesSlide44.xml" ContentType="application/vnd.openxmlformats-officedocument.presentationml.notesSlide+xml"/>
  <Override PartName="/ppt/tags/tag46.xml" ContentType="application/vnd.openxmlformats-officedocument.presentationml.tags+xml"/>
  <Override PartName="/ppt/notesSlides/notesSlide45.xml" ContentType="application/vnd.openxmlformats-officedocument.presentationml.notesSlide+xml"/>
  <Override PartName="/ppt/tags/tag47.xml" ContentType="application/vnd.openxmlformats-officedocument.presentationml.tags+xml"/>
  <Override PartName="/ppt/notesSlides/notesSlide46.xml" ContentType="application/vnd.openxmlformats-officedocument.presentationml.notesSlide+xml"/>
  <Override PartName="/ppt/tags/tag48.xml" ContentType="application/vnd.openxmlformats-officedocument.presentationml.tags+xml"/>
  <Override PartName="/ppt/notesSlides/notesSlide47.xml" ContentType="application/vnd.openxmlformats-officedocument.presentationml.notesSlide+xml"/>
  <Override PartName="/ppt/tags/tag49.xml" ContentType="application/vnd.openxmlformats-officedocument.presentationml.tags+xml"/>
  <Override PartName="/ppt/notesSlides/notesSlide48.xml" ContentType="application/vnd.openxmlformats-officedocument.presentationml.notesSlide+xml"/>
  <Override PartName="/ppt/tags/tag50.xml" ContentType="application/vnd.openxmlformats-officedocument.presentationml.tags+xml"/>
  <Override PartName="/ppt/notesSlides/notesSlide49.xml" ContentType="application/vnd.openxmlformats-officedocument.presentationml.notesSlide+xml"/>
  <Override PartName="/ppt/tags/tag51.xml" ContentType="application/vnd.openxmlformats-officedocument.presentationml.tags+xml"/>
  <Override PartName="/ppt/notesSlides/notesSlide50.xml" ContentType="application/vnd.openxmlformats-officedocument.presentationml.notesSlide+xml"/>
  <Override PartName="/ppt/tags/tag52.xml" ContentType="application/vnd.openxmlformats-officedocument.presentationml.tags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48" r:id="rId3"/>
    <p:sldMasterId id="2147483651" r:id="rId4"/>
    <p:sldMasterId id="2147483652" r:id="rId5"/>
    <p:sldMasterId id="2147483657" r:id="rId6"/>
    <p:sldMasterId id="2147483653" r:id="rId7"/>
    <p:sldMasterId id="2147483654" r:id="rId8"/>
    <p:sldMasterId id="2147483658" r:id="rId9"/>
  </p:sldMasterIdLst>
  <p:notesMasterIdLst>
    <p:notesMasterId r:id="rId64"/>
  </p:notesMasterIdLst>
  <p:handoutMasterIdLst>
    <p:handoutMasterId r:id="rId65"/>
  </p:handoutMasterIdLst>
  <p:sldIdLst>
    <p:sldId id="257" r:id="rId10"/>
    <p:sldId id="678" r:id="rId11"/>
    <p:sldId id="683" r:id="rId12"/>
    <p:sldId id="676" r:id="rId13"/>
    <p:sldId id="677" r:id="rId14"/>
    <p:sldId id="258" r:id="rId15"/>
    <p:sldId id="259" r:id="rId16"/>
    <p:sldId id="262" r:id="rId17"/>
    <p:sldId id="263" r:id="rId18"/>
    <p:sldId id="267" r:id="rId19"/>
    <p:sldId id="269" r:id="rId20"/>
    <p:sldId id="386" r:id="rId21"/>
    <p:sldId id="672" r:id="rId22"/>
    <p:sldId id="668" r:id="rId23"/>
    <p:sldId id="682" r:id="rId24"/>
    <p:sldId id="679" r:id="rId25"/>
    <p:sldId id="680" r:id="rId26"/>
    <p:sldId id="681" r:id="rId27"/>
    <p:sldId id="498" r:id="rId28"/>
    <p:sldId id="499" r:id="rId29"/>
    <p:sldId id="502" r:id="rId30"/>
    <p:sldId id="503" r:id="rId31"/>
    <p:sldId id="670" r:id="rId32"/>
    <p:sldId id="673" r:id="rId33"/>
    <p:sldId id="508" r:id="rId34"/>
    <p:sldId id="509" r:id="rId35"/>
    <p:sldId id="674" r:id="rId36"/>
    <p:sldId id="521" r:id="rId37"/>
    <p:sldId id="522" r:id="rId38"/>
    <p:sldId id="525" r:id="rId39"/>
    <p:sldId id="526" r:id="rId40"/>
    <p:sldId id="671" r:id="rId41"/>
    <p:sldId id="531" r:id="rId42"/>
    <p:sldId id="532" r:id="rId43"/>
    <p:sldId id="675" r:id="rId44"/>
    <p:sldId id="663" r:id="rId45"/>
    <p:sldId id="664" r:id="rId46"/>
    <p:sldId id="665" r:id="rId47"/>
    <p:sldId id="667" r:id="rId48"/>
    <p:sldId id="598" r:id="rId49"/>
    <p:sldId id="274" r:id="rId50"/>
    <p:sldId id="590" r:id="rId51"/>
    <p:sldId id="333" r:id="rId52"/>
    <p:sldId id="601" r:id="rId53"/>
    <p:sldId id="599" r:id="rId54"/>
    <p:sldId id="331" r:id="rId55"/>
    <p:sldId id="334" r:id="rId56"/>
    <p:sldId id="627" r:id="rId57"/>
    <p:sldId id="628" r:id="rId58"/>
    <p:sldId id="629" r:id="rId59"/>
    <p:sldId id="630" r:id="rId60"/>
    <p:sldId id="631" r:id="rId61"/>
    <p:sldId id="327" r:id="rId62"/>
    <p:sldId id="328" r:id="rId63"/>
  </p:sldIdLst>
  <p:sldSz cx="9144000" cy="6858000" type="screen4x3"/>
  <p:notesSz cx="6858000" cy="9144000"/>
  <p:custShowLst>
    <p:custShow name="Help" id="0">
      <p:sldLst>
        <p:sld r:id="rId62"/>
        <p:sld r:id="rId63"/>
      </p:sldLst>
    </p:custShow>
    <p:custShow name="Concept Trans" id="1">
      <p:sldLst>
        <p:sld r:id="rId52"/>
        <p:sld r:id="rId53"/>
        <p:sld r:id="rId63"/>
      </p:sldLst>
    </p:custShow>
    <p:custShow name="DFS Trans 1" id="2">
      <p:sldLst>
        <p:sld r:id="rId54"/>
        <p:sld r:id="rId63"/>
      </p:sldLst>
    </p:custShow>
    <p:custShow name="DFS Trans 2" id="3">
      <p:sldLst>
        <p:sld r:id="rId55"/>
        <p:sld r:id="rId63"/>
      </p:sldLst>
    </p:custShow>
    <p:custShow name="DFS Trans 3" id="4">
      <p:sldLst>
        <p:sld r:id="rId56"/>
        <p:sld r:id="rId63"/>
      </p:sldLst>
    </p:custShow>
    <p:custShow name="Figure 1" id="5">
      <p:sldLst>
        <p:sld r:id="rId49"/>
        <p:sld r:id="rId63"/>
      </p:sldLst>
    </p:custShow>
    <p:custShow name="Figure 2" id="6">
      <p:sldLst>
        <p:sld r:id="rId50"/>
        <p:sld r:id="rId63"/>
      </p:sldLst>
    </p:custShow>
    <p:custShow name="Figure 3" id="7">
      <p:sldLst>
        <p:sld r:id="rId51"/>
        <p:sld r:id="rId63"/>
      </p:sldLst>
    </p:custShow>
    <p:custShow name="V1" id="8">
      <p:sldLst>
        <p:sld r:id="rId57"/>
        <p:sld r:id="rId63"/>
      </p:sldLst>
    </p:custShow>
    <p:custShow name="V2" id="9">
      <p:sldLst>
        <p:sld r:id="rId58"/>
        <p:sld r:id="rId63"/>
      </p:sldLst>
    </p:custShow>
    <p:custShow name="V3" id="10">
      <p:sldLst>
        <p:sld r:id="rId59"/>
        <p:sld r:id="rId63"/>
      </p:sldLst>
    </p:custShow>
    <p:custShow name="V4" id="11">
      <p:sldLst>
        <p:sld r:id="rId60"/>
        <p:sld r:id="rId63"/>
      </p:sldLst>
    </p:custShow>
    <p:custShow name="V5" id="12">
      <p:sldLst>
        <p:sld r:id="rId61"/>
        <p:sld r:id="rId63"/>
      </p:sldLst>
    </p:custShow>
  </p:custShowLst>
  <p:custDataLst>
    <p:tags r:id="rId6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3B34"/>
    <a:srgbClr val="0868B2"/>
    <a:srgbClr val="E21A22"/>
    <a:srgbClr val="FFFFCC"/>
    <a:srgbClr val="006600"/>
    <a:srgbClr val="ED2641"/>
    <a:srgbClr val="134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752" autoAdjust="0"/>
    <p:restoredTop sz="99879" autoAdjust="0"/>
  </p:normalViewPr>
  <p:slideViewPr>
    <p:cSldViewPr>
      <p:cViewPr>
        <p:scale>
          <a:sx n="80" d="100"/>
          <a:sy n="80" d="100"/>
        </p:scale>
        <p:origin x="158" y="-115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9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slide" Target="slides/slide5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presProps" Target="pres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01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01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01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66735F-F408-491A-9C62-AFFF68CE4A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45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2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3DF48D8-78BA-41E9-B452-5C046DC404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116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31A7B9-9C8D-42C6-AE6B-457A532AFFA0}" type="slidenum">
              <a:rPr lang="en-US"/>
              <a:pPr/>
              <a:t>1</a:t>
            </a:fld>
            <a:endParaRPr lang="en-US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6444BE-71C8-47CA-B830-5F17BA4DA606}" type="slidenum">
              <a:rPr lang="en-US"/>
              <a:pPr/>
              <a:t>12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946C71-E5FE-426C-B5BF-9557E98BAC55}" type="slidenum">
              <a:rPr lang="en-US"/>
              <a:pPr/>
              <a:t>13</a:t>
            </a:fld>
            <a:endParaRPr lang="en-US"/>
          </a:p>
        </p:txBody>
      </p:sp>
      <p:sp>
        <p:nvSpPr>
          <p:cNvPr id="107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723AC3-EC3A-4D24-99A1-1E58E0B486EC}" type="slidenum">
              <a:rPr lang="en-US"/>
              <a:pPr/>
              <a:t>14</a:t>
            </a:fld>
            <a:endParaRPr lang="en-US"/>
          </a:p>
        </p:txBody>
      </p:sp>
      <p:sp>
        <p:nvSpPr>
          <p:cNvPr id="106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A5A1E3-9088-40C7-AB45-41821751B1D1}" type="slidenum">
              <a:rPr lang="en-US"/>
              <a:pPr/>
              <a:t>16</a:t>
            </a:fld>
            <a:endParaRPr lang="en-US"/>
          </a:p>
        </p:txBody>
      </p:sp>
      <p:sp>
        <p:nvSpPr>
          <p:cNvPr id="6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4ED69-894D-4157-BCC0-76CE9DEFFC8C}" type="slidenum">
              <a:rPr lang="en-US"/>
              <a:pPr/>
              <a:t>17</a:t>
            </a:fld>
            <a:endParaRPr lang="en-US"/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C05169-D485-4406-818F-DE5FD53CE08C}" type="slidenum">
              <a:rPr lang="en-US"/>
              <a:pPr/>
              <a:t>18</a:t>
            </a:fld>
            <a:endParaRPr lang="en-US"/>
          </a:p>
        </p:txBody>
      </p:sp>
      <p:sp>
        <p:nvSpPr>
          <p:cNvPr id="107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E121F7-96B8-48CA-8226-F7E961E5B2B5}" type="slidenum">
              <a:rPr lang="en-US"/>
              <a:pPr/>
              <a:t>19</a:t>
            </a:fld>
            <a:endParaRPr lang="en-US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BAC055-63C3-482C-B387-D5D1B30DDB4D}" type="slidenum">
              <a:rPr lang="en-US"/>
              <a:pPr/>
              <a:t>20</a:t>
            </a:fld>
            <a:endParaRPr lang="en-US"/>
          </a:p>
        </p:txBody>
      </p:sp>
      <p:sp>
        <p:nvSpPr>
          <p:cNvPr id="66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6A0D05-81F8-4E35-B672-246824101F35}" type="slidenum">
              <a:rPr lang="en-US"/>
              <a:pPr/>
              <a:t>21</a:t>
            </a:fld>
            <a:endParaRPr lang="en-US"/>
          </a:p>
        </p:txBody>
      </p:sp>
      <p:sp>
        <p:nvSpPr>
          <p:cNvPr id="66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8F8F21-695E-4956-A649-FB0949FAE9C0}" type="slidenum">
              <a:rPr lang="en-US"/>
              <a:pPr/>
              <a:t>22</a:t>
            </a:fld>
            <a:endParaRPr lang="en-US"/>
          </a:p>
        </p:txBody>
      </p:sp>
      <p:sp>
        <p:nvSpPr>
          <p:cNvPr id="67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CA416A-75DD-452B-B04F-BDDD02626BEE}" type="slidenum">
              <a:rPr lang="en-US"/>
              <a:pPr/>
              <a:t>4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5A96D7-FBB6-44FB-9117-3A7409C4C399}" type="slidenum">
              <a:rPr lang="en-US"/>
              <a:pPr/>
              <a:t>23</a:t>
            </a:fld>
            <a:endParaRPr lang="en-US"/>
          </a:p>
        </p:txBody>
      </p:sp>
      <p:sp>
        <p:nvSpPr>
          <p:cNvPr id="107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1CA28D-4043-41CB-9697-F8223B2A47F8}" type="slidenum">
              <a:rPr lang="en-US"/>
              <a:pPr/>
              <a:t>24</a:t>
            </a:fld>
            <a:endParaRPr lang="en-US"/>
          </a:p>
        </p:txBody>
      </p:sp>
      <p:sp>
        <p:nvSpPr>
          <p:cNvPr id="108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92619D-921C-477A-BFFE-44581D6617B9}" type="slidenum">
              <a:rPr lang="en-US"/>
              <a:pPr/>
              <a:t>25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30CE3A-9520-437A-8E25-93B9FFFDB3D4}" type="slidenum">
              <a:rPr lang="en-US"/>
              <a:pPr/>
              <a:t>26</a:t>
            </a:fld>
            <a:endParaRPr lang="en-US"/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FAB44-B386-42CB-BD00-E81B39C70B32}" type="slidenum">
              <a:rPr lang="en-US"/>
              <a:pPr/>
              <a:t>27</a:t>
            </a:fld>
            <a:endParaRPr lang="en-US"/>
          </a:p>
        </p:txBody>
      </p:sp>
      <p:sp>
        <p:nvSpPr>
          <p:cNvPr id="108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51D5A2-F6A3-4F1F-BC05-22CBAF85936C}" type="slidenum">
              <a:rPr lang="en-US"/>
              <a:pPr/>
              <a:t>28</a:t>
            </a:fld>
            <a:endParaRPr lang="en-US"/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74D71D-C64E-4E72-922D-B17573357AAC}" type="slidenum">
              <a:rPr lang="en-US"/>
              <a:pPr/>
              <a:t>29</a:t>
            </a:fld>
            <a:endParaRPr lang="en-US"/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C77DF1-A216-4D5D-B12F-47D0AC304C56}" type="slidenum">
              <a:rPr lang="en-US"/>
              <a:pPr/>
              <a:t>30</a:t>
            </a:fld>
            <a:endParaRPr lang="en-US"/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B8099C-6219-4BC1-951D-F7F8184C5D1C}" type="slidenum">
              <a:rPr lang="en-US"/>
              <a:pPr/>
              <a:t>31</a:t>
            </a:fld>
            <a:endParaRPr lang="en-US"/>
          </a:p>
        </p:txBody>
      </p:sp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F263F3-65C6-4E29-AC0B-5F7A7F22FE8B}" type="slidenum">
              <a:rPr lang="en-US"/>
              <a:pPr/>
              <a:t>32</a:t>
            </a:fld>
            <a:endParaRPr lang="en-US"/>
          </a:p>
        </p:txBody>
      </p:sp>
      <p:sp>
        <p:nvSpPr>
          <p:cNvPr id="107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CA416A-75DD-452B-B04F-BDDD02626BEE}" type="slidenum">
              <a:rPr lang="en-US"/>
              <a:pPr/>
              <a:t>5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16C68-1D65-4895-A91F-1ED9FD3E8AED}" type="slidenum">
              <a:rPr lang="en-US"/>
              <a:pPr/>
              <a:t>33</a:t>
            </a:fld>
            <a:endParaRPr lang="en-US"/>
          </a:p>
        </p:txBody>
      </p:sp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49DB4A-184B-49B5-ACFC-3DE0AEE115E8}" type="slidenum">
              <a:rPr lang="en-US"/>
              <a:pPr/>
              <a:t>34</a:t>
            </a:fld>
            <a:endParaRPr lang="en-US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8D2C2A-9165-432D-B34D-C8004C46AD6A}" type="slidenum">
              <a:rPr lang="en-US"/>
              <a:pPr/>
              <a:t>35</a:t>
            </a:fld>
            <a:endParaRPr lang="en-US"/>
          </a:p>
        </p:txBody>
      </p:sp>
      <p:sp>
        <p:nvSpPr>
          <p:cNvPr id="108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EFAC5C-0DCD-41E9-97DA-E2C051B7EFA8}" type="slidenum">
              <a:rPr lang="en-US"/>
              <a:pPr/>
              <a:t>36</a:t>
            </a:fld>
            <a:endParaRPr lang="en-US"/>
          </a:p>
        </p:txBody>
      </p:sp>
      <p:sp>
        <p:nvSpPr>
          <p:cNvPr id="103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F48D79-C449-4335-A0B3-1A54DDC629BC}" type="slidenum">
              <a:rPr lang="en-US"/>
              <a:pPr/>
              <a:t>37</a:t>
            </a:fld>
            <a:endParaRPr lang="en-US"/>
          </a:p>
        </p:txBody>
      </p:sp>
      <p:sp>
        <p:nvSpPr>
          <p:cNvPr id="104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544C2F-2AC1-49B1-86FB-AE81FB7637DF}" type="slidenum">
              <a:rPr lang="en-US"/>
              <a:pPr/>
              <a:t>38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B35B4E-37E6-4D85-95B1-5A4564E763F0}" type="slidenum">
              <a:rPr lang="en-US"/>
              <a:pPr/>
              <a:t>39</a:t>
            </a:fld>
            <a:endParaRPr lang="en-US"/>
          </a:p>
        </p:txBody>
      </p:sp>
      <p:sp>
        <p:nvSpPr>
          <p:cNvPr id="105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76B644-8DA1-4878-AD1B-360F7425C85E}" type="slidenum">
              <a:rPr lang="en-US"/>
              <a:pPr/>
              <a:t>40</a:t>
            </a:fld>
            <a:endParaRPr lang="en-US"/>
          </a:p>
        </p:txBody>
      </p:sp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47E090-D9B7-4C71-AAEE-6460FEE65755}" type="slidenum">
              <a:rPr lang="en-US"/>
              <a:pPr/>
              <a:t>41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178CD6-1A76-4CB6-8789-AD6122FEDA52}" type="slidenum">
              <a:rPr lang="en-US"/>
              <a:pPr/>
              <a:t>42</a:t>
            </a:fld>
            <a:endParaRPr lang="en-US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5C6102-0681-49C3-BF4F-3E8A957C3648}" type="slidenum">
              <a:rPr lang="en-US"/>
              <a:pPr/>
              <a:t>6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9B5AD2-37E5-4439-B47A-F25D462DD98E}" type="slidenum">
              <a:rPr lang="en-US"/>
              <a:pPr/>
              <a:t>43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8CF083-A5BA-45A6-9961-913DD36C0BD7}" type="slidenum">
              <a:rPr lang="en-US"/>
              <a:pPr/>
              <a:t>44</a:t>
            </a:fld>
            <a:endParaRPr lang="en-US"/>
          </a:p>
        </p:txBody>
      </p:sp>
      <p:sp>
        <p:nvSpPr>
          <p:cNvPr id="88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0495EA-5C7A-4394-B8B7-CE3363C66651}" type="slidenum">
              <a:rPr lang="en-US"/>
              <a:pPr/>
              <a:t>45</a:t>
            </a:fld>
            <a:endParaRPr lang="en-US"/>
          </a:p>
        </p:txBody>
      </p:sp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2791DE-722A-4754-B7E5-85A48BB89167}" type="slidenum">
              <a:rPr lang="en-US"/>
              <a:pPr/>
              <a:t>46</a:t>
            </a:fld>
            <a:endParaRPr lang="en-US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5E53E9-1E78-4DE7-83E5-3F1005E473F3}" type="slidenum">
              <a:rPr lang="en-US"/>
              <a:pPr/>
              <a:t>47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70835A-ADBB-4893-873B-2D471B7CB938}" type="slidenum">
              <a:rPr lang="en-US"/>
              <a:pPr/>
              <a:t>48</a:t>
            </a:fld>
            <a:endParaRPr lang="en-US"/>
          </a:p>
        </p:txBody>
      </p:sp>
      <p:sp>
        <p:nvSpPr>
          <p:cNvPr id="95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CA51C1-C47D-491B-AC5E-E34AB2F7E5B4}" type="slidenum">
              <a:rPr lang="en-US"/>
              <a:pPr/>
              <a:t>49</a:t>
            </a:fld>
            <a:endParaRPr lang="en-US"/>
          </a:p>
        </p:txBody>
      </p:sp>
      <p:sp>
        <p:nvSpPr>
          <p:cNvPr id="95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81F77E-E148-4717-8645-48C7B271B580}" type="slidenum">
              <a:rPr lang="en-US"/>
              <a:pPr/>
              <a:t>50</a:t>
            </a:fld>
            <a:endParaRPr lang="en-US"/>
          </a:p>
        </p:txBody>
      </p:sp>
      <p:sp>
        <p:nvSpPr>
          <p:cNvPr id="95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E9C4B2-E5BE-4E59-81D8-994125F975E3}" type="slidenum">
              <a:rPr lang="en-US"/>
              <a:pPr/>
              <a:t>51</a:t>
            </a:fld>
            <a:endParaRPr lang="en-US"/>
          </a:p>
        </p:txBody>
      </p:sp>
      <p:sp>
        <p:nvSpPr>
          <p:cNvPr id="95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F8625A-5529-4930-8013-1DDB5CEC8161}" type="slidenum">
              <a:rPr lang="en-US"/>
              <a:pPr/>
              <a:t>52</a:t>
            </a:fld>
            <a:endParaRPr lang="en-US"/>
          </a:p>
        </p:txBody>
      </p:sp>
      <p:sp>
        <p:nvSpPr>
          <p:cNvPr id="95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CA416A-75DD-452B-B04F-BDDD02626BEE}" type="slidenum">
              <a:rPr lang="en-US"/>
              <a:pPr/>
              <a:t>7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1F56D2-B41A-4FE5-B53A-AC989944EBDE}" type="slidenum">
              <a:rPr lang="en-US"/>
              <a:pPr/>
              <a:t>53</a:t>
            </a:fld>
            <a:endParaRPr lang="en-US"/>
          </a:p>
        </p:txBody>
      </p:sp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A94761-55D5-4AB7-949C-29BEED2FAB8E}" type="slidenum">
              <a:rPr lang="en-US"/>
              <a:pPr/>
              <a:t>54</a:t>
            </a:fld>
            <a:endParaRPr lang="en-US"/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CEA7F7-0D3D-4F96-83A4-5F4F1E7D397D}" type="slidenum">
              <a:rPr lang="en-US"/>
              <a:pPr/>
              <a:t>8</a:t>
            </a:fld>
            <a:endParaRPr lang="en-US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49AF65-854F-483F-BDF2-1FDC5D1B7C63}" type="slidenum">
              <a:rPr lang="en-US"/>
              <a:pPr/>
              <a:t>9</a:t>
            </a:fld>
            <a:endParaRPr lang="en-US"/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47EB61-15B0-459A-84CD-06C0801890F0}" type="slidenum">
              <a:rPr lang="en-US"/>
              <a:pPr/>
              <a:t>10</a:t>
            </a:fld>
            <a:endParaRPr lang="en-US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4359A5-B8A0-443F-94D4-00C1DA18DD00}" type="slidenum">
              <a:rPr lang="en-US"/>
              <a:pPr/>
              <a:t>11</a:t>
            </a:fld>
            <a:endParaRPr lang="en-US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5E57D1-8F9A-4ACF-984A-1ACA99A0CB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F91A8A-436D-4333-94A8-8169DD6E20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4E0554-4F8D-4A7A-9809-D9ED2F2375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8560A6-E5DE-4281-AB35-75BF79272A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C84F80-9404-4DAD-98AC-BBD4FA12D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8DFFAE-983A-481B-B3EC-7F12BF4318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AA3434-5E04-40DA-A4C2-42244A064A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DEAB67-E2FA-44D3-8709-D54C3FBABE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E6876B-298A-47C9-BAEC-D3AEC2D99A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0BD9B8-6A3C-43BF-8CF3-F282DDEEA8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D3C9A2-7D68-48FB-B12E-20F19CBB9D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6E9922-0D93-4B78-A677-4CDF28B98A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ED82A-4C1C-448B-B43A-900F117C69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911AB9-53B8-49CC-A4AF-68DBEEA1DF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97541-AB57-4348-9B0C-ADEEA3A1B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CEF5E3-D85E-4444-B508-09EA2EC4A3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F450F9-05A7-48EC-939F-2FD361774D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3D7E3E-E3C5-4995-BDE0-F2C654E58C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01DBCB-151E-48B5-A636-443A46E855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42797E-C170-4ED2-B0F1-EFD80B169B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22A08A-6F9C-4E38-AC62-3C371FE798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94ADC0-3521-4B73-824B-ECADDCC217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8108E3-87DD-43B9-980D-B41CE78D20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F66FB8-5417-4529-8F2E-CF626ACC83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D13612-5A27-45B7-940F-515D78AE7C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F1F038-AAE5-4999-8C51-074E18C3C5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A070BF-025C-4D03-9A81-4AB70421CD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F007E5-71E1-412D-AEC2-EF40138654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DE3FBD-E017-49C1-BB97-A62BFEDD69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4C685D-DB08-4035-B0AF-006B4955BC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7DDA8B-8A89-4C3B-8116-1C134AC943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495DBB-2757-48EA-ABC9-2CD9FFEDCE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5D6D0A-D699-498D-AC09-C587E10B5C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C4A84C-28D9-4BAF-A563-16676D5078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25535D-6C3A-4B74-8865-A00BDE4613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6E0A4A-EA18-4C00-A32D-EAC1A96BC0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A2681A-19CB-40A8-9B51-E715B94260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2D7151-A234-404E-8AC9-BDC63448C5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067863-9D50-4158-9943-A9374B49A6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250E3F-29FC-455E-B574-6419172D1A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014161-A013-4A89-A215-EF93F49EB8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912AAD-0AEE-4823-BD86-24C78AA52B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AC1A80-4784-447E-99B8-DEEF6FCE98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AF5581-A827-4534-8E21-757A6032E9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A5C842-5811-463C-8896-22900EC176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0F98C1-157F-41D1-B6D4-36EF0D2586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C313B4-6EF0-42B0-B72E-67129ADB51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8E22F8-7A22-4EC1-95E4-6530240223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6B1BDA-404E-4C8B-A61C-13F73AD8A4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08253D-6808-403A-AB8A-F364D35B17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B0E50C-45B6-410F-9188-1588CCCCE8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F52F41-F3DB-4F54-AA6B-9C4F271AD6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958F00-F47C-4379-BF26-BE84BDE5A0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7BA2D1-1AF2-4E25-8BB2-128C766CBE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4CEE33-D4B8-4C1E-B135-D210C52FBB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E5E82F-4E60-47AB-BC98-68FAB8CF04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324CA9-CDC1-41E7-BD4B-C085ECA3DE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B881E6-7CB5-45F0-AE55-023E0B37E7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CFD4B1-1FDF-4E84-895E-68A20D3903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14C7DE-5465-40CB-B4B0-8B08724F79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4D4CD0-39A2-4459-AAC0-CEC93B3B9F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4B4236-F7C2-441B-A3E6-93B21E27DB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CF2A8C-B257-40B2-8763-C2BEB85E3F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3488C0-AAE1-4EBA-B8F1-6F2E546EBA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56C3AB-24A7-40D8-9D20-CAC33ADB3E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D9797C-FE9E-4BDC-960B-26EA5B3AB5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2BA586-CA32-41A3-BF4D-A283FE4E9C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77A657-E638-4B12-9D28-46B1BCBDF1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CB762B-AA13-4BB5-9025-B7AA48502B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7503C5-918E-4CD5-9E86-91B8849DCC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BD2AB1-9956-47E9-A343-D946332031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E422EF-E5B4-4325-B559-C69C9B53A0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575624-8677-4A66-884C-4CB0223D0D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9686E2-3EA2-423B-A8B0-FCED7EED64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6B0AE4-385D-49BF-9101-0B6848F46B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1020AC-C56F-43F9-ADEB-14F837177A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7D20FB-1C18-46AD-9CF5-5D7D7CCD37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C5A6AC-7E8B-4B89-A3B5-20B8CF5F66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5D0A52-E6EA-4BA2-BB47-A145CF3A64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8794FF-2F01-4669-83CE-044B25A84B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B38844-32AE-4D62-A681-D4D4C99055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3BB04E-23EF-4D15-B7ED-EFC348C2DF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A378F9-41EA-4D96-9D2D-E4484BC090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3DF12A-8776-4B23-B983-FA8AE422FA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B053A7-1CC2-42AD-9C89-488CB87C20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D20161-3503-400D-BCC9-1B7BF68842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739DF9-651C-4E7F-87ED-D2FFDA62A3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17C7F3-2CB5-4E5A-BE85-4C8017A8FD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World_Atlas/World_Atlas.exe" TargetMode="Externa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://www.glencoe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" Target="../slides/slide6.xml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7.png"/><Relationship Id="rId25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20" Type="http://schemas.openxmlformats.org/officeDocument/2006/relationships/hyperlink" Target="http://www.glencoe.com/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23" Type="http://schemas.openxmlformats.org/officeDocument/2006/relationships/hyperlink" Target="World_Atlas/World_Atlas.exe" TargetMode="Externa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1.jpeg"/><Relationship Id="rId22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hyperlink" Target="http://www.glencoe.com/" TargetMode="Externa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2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hyperlink" Target="World_Atlas/World_Atlas.exe" TargetMode="External"/><Relationship Id="rId5" Type="http://schemas.openxmlformats.org/officeDocument/2006/relationships/slideLayout" Target="../slideLayouts/slideLayout27.xml"/><Relationship Id="rId15" Type="http://schemas.openxmlformats.org/officeDocument/2006/relationships/slide" Target="../slides/slide6.xml"/><Relationship Id="rId23" Type="http://schemas.openxmlformats.org/officeDocument/2006/relationships/image" Target="../media/image15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Relationship Id="rId22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hyperlink" Target="http://www.glencoe.com/" TargetMode="Externa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2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hyperlink" Target="World_Atlas/World_Atlas.exe" TargetMode="External"/><Relationship Id="rId5" Type="http://schemas.openxmlformats.org/officeDocument/2006/relationships/slideLayout" Target="../slideLayouts/slideLayout38.xml"/><Relationship Id="rId15" Type="http://schemas.openxmlformats.org/officeDocument/2006/relationships/slide" Target="../slides/slide6.xml"/><Relationship Id="rId23" Type="http://schemas.openxmlformats.org/officeDocument/2006/relationships/image" Target="../media/image16.png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Relationship Id="rId22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hyperlink" Target="http://www.glencoe.com/" TargetMode="Externa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12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hyperlink" Target="World_Atlas/World_Atlas.exe" TargetMode="External"/><Relationship Id="rId5" Type="http://schemas.openxmlformats.org/officeDocument/2006/relationships/slideLayout" Target="../slideLayouts/slideLayout49.xml"/><Relationship Id="rId15" Type="http://schemas.openxmlformats.org/officeDocument/2006/relationships/slide" Target="../slides/slide6.xml"/><Relationship Id="rId23" Type="http://schemas.openxmlformats.org/officeDocument/2006/relationships/image" Target="../media/image17.png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Relationship Id="rId22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58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hyperlink" Target="http://www.glencoe.com/" TargetMode="Externa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12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hyperlink" Target="World_Atlas/World_Atlas.exe" TargetMode="External"/><Relationship Id="rId5" Type="http://schemas.openxmlformats.org/officeDocument/2006/relationships/slideLayout" Target="../slideLayouts/slideLayout60.xml"/><Relationship Id="rId15" Type="http://schemas.openxmlformats.org/officeDocument/2006/relationships/slide" Target="../slides/slide6.xml"/><Relationship Id="rId23" Type="http://schemas.openxmlformats.org/officeDocument/2006/relationships/image" Target="../media/image18.png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3.png"/><Relationship Id="rId22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68.xml"/><Relationship Id="rId16" Type="http://schemas.openxmlformats.org/officeDocument/2006/relationships/slide" Target="../slides/slide54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9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" Target="../slides/slide54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" Target="../slides/slide54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1" name="Picture 61" descr="CH_20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hidden">
          <a:xfrm>
            <a:off x="5975350" y="0"/>
            <a:ext cx="3168650" cy="6858000"/>
          </a:xfrm>
          <a:prstGeom prst="rect">
            <a:avLst/>
          </a:prstGeom>
          <a:noFill/>
        </p:spPr>
      </p:pic>
      <p:pic>
        <p:nvPicPr>
          <p:cNvPr id="10299" name="AP1" descr="ETT_C20 BK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0"/>
            <a:ext cx="8229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Chapter Menu/Preview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288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417210D-ACF6-46EF-95E1-3CED40BFCB3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280" name="Picture 40" descr="ETT-NavBar-Full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486025" y="6305550"/>
            <a:ext cx="4151313" cy="552450"/>
          </a:xfrm>
          <a:prstGeom prst="rect">
            <a:avLst/>
          </a:prstGeom>
          <a:noFill/>
        </p:spPr>
      </p:pic>
      <p:pic>
        <p:nvPicPr>
          <p:cNvPr id="10283" name="Picture 43" descr="WG_Nav Test-Ref Atlas">
            <a:hlinkClick r:id="rId16" action="ppaction://hlinkfile"/>
          </p:cNvPr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38575" y="6384925"/>
            <a:ext cx="473075" cy="473075"/>
          </a:xfrm>
          <a:prstGeom prst="rect">
            <a:avLst/>
          </a:prstGeom>
          <a:noFill/>
        </p:spPr>
      </p:pic>
      <p:pic>
        <p:nvPicPr>
          <p:cNvPr id="10285" name="Picture 45" descr="ETT-Nav_Trans">
            <a:hlinkClick r:id="" action="ppaction://customshow?id=1&amp;return=tru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391025" y="6384925"/>
            <a:ext cx="457200" cy="457200"/>
          </a:xfrm>
          <a:prstGeom prst="rect">
            <a:avLst/>
          </a:prstGeom>
          <a:noFill/>
        </p:spPr>
      </p:pic>
      <p:pic>
        <p:nvPicPr>
          <p:cNvPr id="10288" name="Picture 48" descr="WG_Nav Test-Online">
            <a:hlinkClick r:id="rId19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309938" y="6384925"/>
            <a:ext cx="473075" cy="473075"/>
          </a:xfrm>
          <a:prstGeom prst="rect">
            <a:avLst/>
          </a:prstGeom>
          <a:noFill/>
        </p:spPr>
      </p:pic>
      <p:pic>
        <p:nvPicPr>
          <p:cNvPr id="10289" name="Picture 49" descr="ETT-Nav_Help">
            <a:hlinkClick r:id="" action="ppaction://customshow?id=0&amp;return=true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819400" y="6384925"/>
            <a:ext cx="473075" cy="473075"/>
          </a:xfrm>
          <a:prstGeom prst="rect">
            <a:avLst/>
          </a:prstGeom>
          <a:noFill/>
        </p:spPr>
      </p:pic>
      <p:pic>
        <p:nvPicPr>
          <p:cNvPr id="10291" name="Picture 51" descr="ETT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424488" y="6384925"/>
            <a:ext cx="473075" cy="473075"/>
          </a:xfrm>
          <a:prstGeom prst="rect">
            <a:avLst/>
          </a:prstGeom>
          <a:noFill/>
        </p:spPr>
      </p:pic>
      <p:pic>
        <p:nvPicPr>
          <p:cNvPr id="10292" name="Picture 52" descr="ETT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840413" y="6384925"/>
            <a:ext cx="471487" cy="473075"/>
          </a:xfrm>
          <a:prstGeom prst="rect">
            <a:avLst/>
          </a:prstGeom>
          <a:noFill/>
        </p:spPr>
      </p:pic>
      <p:pic>
        <p:nvPicPr>
          <p:cNvPr id="10300" name="Picture 60" descr="08ETT_C20"/>
          <p:cNvPicPr>
            <a:picLocks noChangeAspect="1" noChangeArrowheads="1"/>
          </p:cNvPicPr>
          <p:nvPr userDrawn="1"/>
        </p:nvPicPr>
        <p:blipFill>
          <a:blip r:embed="rId24" cstate="print"/>
          <a:srcRect/>
          <a:stretch>
            <a:fillRect/>
          </a:stretch>
        </p:blipFill>
        <p:spPr bwMode="invGray">
          <a:xfrm>
            <a:off x="4133850" y="0"/>
            <a:ext cx="50101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86" name="Picture 54" descr="ETT-EndOf_Master">
            <a:hlinkClick r:id="rId13" action="ppaction://hlinksldjump"/>
          </p:cNvPr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88" name="AP1" descr="ETT_C20 BKG">
            <a:hlinkClick r:id="rId13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0"/>
            <a:ext cx="8229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End Of</a:t>
            </a:r>
          </a:p>
        </p:txBody>
      </p:sp>
      <p:pic>
        <p:nvPicPr>
          <p:cNvPr id="18474" name="Picture 42" descr="ETT-NavBar-Full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486025" y="6305550"/>
            <a:ext cx="4151313" cy="552450"/>
          </a:xfrm>
          <a:prstGeom prst="rect">
            <a:avLst/>
          </a:prstGeom>
          <a:noFill/>
        </p:spPr>
      </p:pic>
      <p:pic>
        <p:nvPicPr>
          <p:cNvPr id="18475" name="Picture 43" descr="ETT-Nav_Help">
            <a:hlinkClick r:id="" action="ppaction://customshow?id=0&amp;return=tru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819400" y="6384925"/>
            <a:ext cx="473075" cy="473075"/>
          </a:xfrm>
          <a:prstGeom prst="rect">
            <a:avLst/>
          </a:prstGeom>
          <a:noFill/>
        </p:spPr>
      </p:pic>
      <p:pic>
        <p:nvPicPr>
          <p:cNvPr id="18476" name="Picture 44" descr="ETT-Nav_Home">
            <a:hlinkClick r:id="rId13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921250" y="6384925"/>
            <a:ext cx="473075" cy="473075"/>
          </a:xfrm>
          <a:prstGeom prst="rect">
            <a:avLst/>
          </a:prstGeom>
          <a:noFill/>
        </p:spPr>
      </p:pic>
      <p:pic>
        <p:nvPicPr>
          <p:cNvPr id="18479" name="Picture 47" descr="ETT-Nav_Forward-Dead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840413" y="6384925"/>
            <a:ext cx="473075" cy="473075"/>
          </a:xfrm>
          <a:prstGeom prst="rect">
            <a:avLst/>
          </a:prstGeom>
          <a:noFill/>
        </p:spPr>
      </p:pic>
      <p:pic>
        <p:nvPicPr>
          <p:cNvPr id="18481" name="Picture 49" descr="WG_Nav Test-Online">
            <a:hlinkClick r:id="rId20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309938" y="6384925"/>
            <a:ext cx="473075" cy="473075"/>
          </a:xfrm>
          <a:prstGeom prst="rect">
            <a:avLst/>
          </a:prstGeom>
          <a:noFill/>
        </p:spPr>
      </p:pic>
      <p:pic>
        <p:nvPicPr>
          <p:cNvPr id="18482" name="Picture 50" descr="ETT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424488" y="6384925"/>
            <a:ext cx="473075" cy="473075"/>
          </a:xfrm>
          <a:prstGeom prst="rect">
            <a:avLst/>
          </a:prstGeom>
          <a:noFill/>
        </p:spPr>
      </p:pic>
      <p:pic>
        <p:nvPicPr>
          <p:cNvPr id="18489" name="Picture 57" descr="WG_Nav Test-Ref Atlas">
            <a:hlinkClick r:id="rId23" action="ppaction://hlinkfile"/>
          </p:cNvPr>
          <p:cNvPicPr>
            <a:picLocks noChangeAspect="1" noChangeArrowheads="1"/>
          </p:cNvPicPr>
          <p:nvPr userDrawn="1"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838575" y="6384925"/>
            <a:ext cx="473075" cy="473075"/>
          </a:xfrm>
          <a:prstGeom prst="rect">
            <a:avLst/>
          </a:prstGeom>
          <a:noFill/>
        </p:spPr>
      </p:pic>
      <p:pic>
        <p:nvPicPr>
          <p:cNvPr id="18490" name="Picture 58" descr="ETT-Nav_Trans-Dead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391025" y="6384925"/>
            <a:ext cx="457200" cy="4572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1" name="AP1" descr="ETT_C20 BK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7" name="Picture 63" descr="ETT-NavBar-Full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86025" y="6305550"/>
            <a:ext cx="4151313" cy="5524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0"/>
            <a:ext cx="8229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Section 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6F748E-C78D-4822-88C0-8DB5D2DA10F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81" name="Picture 57" descr="ETT-Nav_Home">
            <a:hlinkClick r:id="rId15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21250" y="6384925"/>
            <a:ext cx="473075" cy="473075"/>
          </a:xfrm>
          <a:prstGeom prst="rect">
            <a:avLst/>
          </a:prstGeom>
          <a:noFill/>
        </p:spPr>
      </p:pic>
      <p:pic>
        <p:nvPicPr>
          <p:cNvPr id="1083" name="Picture 59" descr="WG_Nav Test-Online">
            <a:hlinkClick r:id="rId17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309938" y="6384925"/>
            <a:ext cx="473075" cy="473075"/>
          </a:xfrm>
          <a:prstGeom prst="rect">
            <a:avLst/>
          </a:prstGeom>
          <a:noFill/>
        </p:spPr>
      </p:pic>
      <p:pic>
        <p:nvPicPr>
          <p:cNvPr id="1084" name="Picture 60" descr="ETT-Nav_Trans">
            <a:hlinkClick r:id="" action="ppaction://customshow?id=2&amp;return=tru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391025" y="6384925"/>
            <a:ext cx="457200" cy="457200"/>
          </a:xfrm>
          <a:prstGeom prst="rect">
            <a:avLst/>
          </a:prstGeom>
          <a:noFill/>
        </p:spPr>
      </p:pic>
      <p:pic>
        <p:nvPicPr>
          <p:cNvPr id="1088" name="Picture 64" descr="ETT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424488" y="6384925"/>
            <a:ext cx="473075" cy="473075"/>
          </a:xfrm>
          <a:prstGeom prst="rect">
            <a:avLst/>
          </a:prstGeom>
          <a:noFill/>
        </p:spPr>
      </p:pic>
      <p:pic>
        <p:nvPicPr>
          <p:cNvPr id="1089" name="Picture 65" descr="ETT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840413" y="6384925"/>
            <a:ext cx="473075" cy="473075"/>
          </a:xfrm>
          <a:prstGeom prst="rect">
            <a:avLst/>
          </a:prstGeom>
          <a:noFill/>
        </p:spPr>
      </p:pic>
      <p:pic>
        <p:nvPicPr>
          <p:cNvPr id="1090" name="Picture 66" descr="ETT-Nav_Help">
            <a:hlinkClick r:id="" action="ppaction://customshow?id=0&amp;return=true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819400" y="6384925"/>
            <a:ext cx="473075" cy="473075"/>
          </a:xfrm>
          <a:prstGeom prst="rect">
            <a:avLst/>
          </a:prstGeom>
          <a:noFill/>
        </p:spPr>
      </p:pic>
      <p:pic>
        <p:nvPicPr>
          <p:cNvPr id="1092" name="head2" descr="08ETT_S20-1"/>
          <p:cNvPicPr>
            <a:picLocks noChangeAspect="1" noChangeArrowheads="1"/>
          </p:cNvPicPr>
          <p:nvPr userDrawn="1"/>
        </p:nvPicPr>
        <p:blipFill>
          <a:blip r:embed="rId23" cstate="print"/>
          <a:srcRect/>
          <a:stretch>
            <a:fillRect/>
          </a:stretch>
        </p:blipFill>
        <p:spPr bwMode="invGray">
          <a:xfrm>
            <a:off x="4133850" y="0"/>
            <a:ext cx="50101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3" name="Picture 69" descr="WG_Nav Test-Ref Atlas">
            <a:hlinkClick r:id="rId24" action="ppaction://hlinkfile"/>
          </p:cNvPr>
          <p:cNvPicPr>
            <a:picLocks noChangeAspect="1" noChangeArrowheads="1"/>
          </p:cNvPicPr>
          <p:nvPr userDrawn="1"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838575" y="6384925"/>
            <a:ext cx="473075" cy="4730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89" name="AP1" descr="ETT_C20 BK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6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0"/>
            <a:ext cx="8229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Section 2</a:t>
            </a:r>
          </a:p>
        </p:txBody>
      </p:sp>
      <p:sp>
        <p:nvSpPr>
          <p:cNvPr id="4916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8C0900-4ABD-4C28-90E4-A8AAD897A96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9181" name="Picture 29" descr="ETT-NavBar-Full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86025" y="6305550"/>
            <a:ext cx="4151313" cy="552450"/>
          </a:xfrm>
          <a:prstGeom prst="rect">
            <a:avLst/>
          </a:prstGeom>
          <a:noFill/>
        </p:spPr>
      </p:pic>
      <p:pic>
        <p:nvPicPr>
          <p:cNvPr id="49182" name="Picture 30" descr="ETT-Nav_Home">
            <a:hlinkClick r:id="rId15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21250" y="6384925"/>
            <a:ext cx="473075" cy="473075"/>
          </a:xfrm>
          <a:prstGeom prst="rect">
            <a:avLst/>
          </a:prstGeom>
          <a:noFill/>
        </p:spPr>
      </p:pic>
      <p:pic>
        <p:nvPicPr>
          <p:cNvPr id="49184" name="Picture 32" descr="WG_Nav Test-Online">
            <a:hlinkClick r:id="rId17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309938" y="6384925"/>
            <a:ext cx="473075" cy="473075"/>
          </a:xfrm>
          <a:prstGeom prst="rect">
            <a:avLst/>
          </a:prstGeom>
          <a:noFill/>
        </p:spPr>
      </p:pic>
      <p:pic>
        <p:nvPicPr>
          <p:cNvPr id="49185" name="Picture 33" descr="ETT-Nav_Trans">
            <a:hlinkClick r:id="" action="ppaction://customshow?id=3&amp;return=tru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391025" y="6384925"/>
            <a:ext cx="457200" cy="457200"/>
          </a:xfrm>
          <a:prstGeom prst="rect">
            <a:avLst/>
          </a:prstGeom>
          <a:noFill/>
        </p:spPr>
      </p:pic>
      <p:pic>
        <p:nvPicPr>
          <p:cNvPr id="49186" name="Picture 34" descr="ETT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424488" y="6384925"/>
            <a:ext cx="473075" cy="473075"/>
          </a:xfrm>
          <a:prstGeom prst="rect">
            <a:avLst/>
          </a:prstGeom>
          <a:noFill/>
        </p:spPr>
      </p:pic>
      <p:pic>
        <p:nvPicPr>
          <p:cNvPr id="49187" name="Picture 35" descr="ETT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840413" y="6384925"/>
            <a:ext cx="473075" cy="473075"/>
          </a:xfrm>
          <a:prstGeom prst="rect">
            <a:avLst/>
          </a:prstGeom>
          <a:noFill/>
        </p:spPr>
      </p:pic>
      <p:pic>
        <p:nvPicPr>
          <p:cNvPr id="49188" name="Picture 36" descr="ETT-Nav_Help">
            <a:hlinkClick r:id="" action="ppaction://customshow?id=0&amp;return=true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819400" y="6384925"/>
            <a:ext cx="473075" cy="473075"/>
          </a:xfrm>
          <a:prstGeom prst="rect">
            <a:avLst/>
          </a:prstGeom>
          <a:noFill/>
        </p:spPr>
      </p:pic>
      <p:pic>
        <p:nvPicPr>
          <p:cNvPr id="49190" name="head2" descr="08ETT_S20-2"/>
          <p:cNvPicPr>
            <a:picLocks noChangeAspect="1" noChangeArrowheads="1"/>
          </p:cNvPicPr>
          <p:nvPr userDrawn="1"/>
        </p:nvPicPr>
        <p:blipFill>
          <a:blip r:embed="rId23" cstate="print"/>
          <a:srcRect/>
          <a:stretch>
            <a:fillRect/>
          </a:stretch>
        </p:blipFill>
        <p:spPr bwMode="invGray">
          <a:xfrm>
            <a:off x="4133850" y="0"/>
            <a:ext cx="50101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91" name="Picture 39" descr="WG_Nav Test-Ref Atlas">
            <a:hlinkClick r:id="rId24" action="ppaction://hlinkfile"/>
          </p:cNvPr>
          <p:cNvPicPr>
            <a:picLocks noChangeAspect="1" noChangeArrowheads="1"/>
          </p:cNvPicPr>
          <p:nvPr userDrawn="1"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838575" y="6384925"/>
            <a:ext cx="473075" cy="4730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25" name="AP1" descr="ETT_C20 BK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909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0"/>
            <a:ext cx="8229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Section 3</a:t>
            </a:r>
          </a:p>
        </p:txBody>
      </p:sp>
      <p:sp>
        <p:nvSpPr>
          <p:cNvPr id="8910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BE7111C-EA2A-41DD-8E39-E62A64FC1D6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9117" name="Picture 29" descr="ETT-NavBar-Full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86025" y="6305550"/>
            <a:ext cx="4151313" cy="552450"/>
          </a:xfrm>
          <a:prstGeom prst="rect">
            <a:avLst/>
          </a:prstGeom>
          <a:noFill/>
        </p:spPr>
      </p:pic>
      <p:pic>
        <p:nvPicPr>
          <p:cNvPr id="89118" name="Picture 30" descr="ETT-Nav_Home">
            <a:hlinkClick r:id="rId15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21250" y="6384925"/>
            <a:ext cx="473075" cy="473075"/>
          </a:xfrm>
          <a:prstGeom prst="rect">
            <a:avLst/>
          </a:prstGeom>
          <a:noFill/>
        </p:spPr>
      </p:pic>
      <p:pic>
        <p:nvPicPr>
          <p:cNvPr id="89120" name="Picture 32" descr="WG_Nav Test-Online">
            <a:hlinkClick r:id="rId17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309938" y="6384925"/>
            <a:ext cx="473075" cy="473075"/>
          </a:xfrm>
          <a:prstGeom prst="rect">
            <a:avLst/>
          </a:prstGeom>
          <a:noFill/>
        </p:spPr>
      </p:pic>
      <p:pic>
        <p:nvPicPr>
          <p:cNvPr id="89121" name="Picture 33" descr="ETT-Nav_Trans">
            <a:hlinkClick r:id="" action="ppaction://customshow?id=4&amp;return=tru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391025" y="6384925"/>
            <a:ext cx="457200" cy="457200"/>
          </a:xfrm>
          <a:prstGeom prst="rect">
            <a:avLst/>
          </a:prstGeom>
          <a:noFill/>
        </p:spPr>
      </p:pic>
      <p:pic>
        <p:nvPicPr>
          <p:cNvPr id="89122" name="Picture 34" descr="ETT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424488" y="6384925"/>
            <a:ext cx="473075" cy="473075"/>
          </a:xfrm>
          <a:prstGeom prst="rect">
            <a:avLst/>
          </a:prstGeom>
          <a:noFill/>
        </p:spPr>
      </p:pic>
      <p:pic>
        <p:nvPicPr>
          <p:cNvPr id="89123" name="Picture 35" descr="ETT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840413" y="6384925"/>
            <a:ext cx="473075" cy="473075"/>
          </a:xfrm>
          <a:prstGeom prst="rect">
            <a:avLst/>
          </a:prstGeom>
          <a:noFill/>
        </p:spPr>
      </p:pic>
      <p:pic>
        <p:nvPicPr>
          <p:cNvPr id="89124" name="Picture 36" descr="ETT-Nav_Help">
            <a:hlinkClick r:id="" action="ppaction://customshow?id=0&amp;return=true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819400" y="6384925"/>
            <a:ext cx="473075" cy="473075"/>
          </a:xfrm>
          <a:prstGeom prst="rect">
            <a:avLst/>
          </a:prstGeom>
          <a:noFill/>
        </p:spPr>
      </p:pic>
      <p:pic>
        <p:nvPicPr>
          <p:cNvPr id="89126" name="head2" descr="08ETT_S20-3"/>
          <p:cNvPicPr>
            <a:picLocks noChangeAspect="1" noChangeArrowheads="1"/>
          </p:cNvPicPr>
          <p:nvPr userDrawn="1"/>
        </p:nvPicPr>
        <p:blipFill>
          <a:blip r:embed="rId23" cstate="print"/>
          <a:srcRect/>
          <a:stretch>
            <a:fillRect/>
          </a:stretch>
        </p:blipFill>
        <p:spPr bwMode="invGray">
          <a:xfrm>
            <a:off x="4133850" y="0"/>
            <a:ext cx="50101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127" name="Picture 39" descr="WG_Nav Test-Ref Atlas">
            <a:hlinkClick r:id="rId24" action="ppaction://hlinkfile"/>
          </p:cNvPr>
          <p:cNvPicPr>
            <a:picLocks noChangeAspect="1" noChangeArrowheads="1"/>
          </p:cNvPicPr>
          <p:nvPr userDrawn="1"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838575" y="6384925"/>
            <a:ext cx="473075" cy="4730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5" name="AP1" descr="ETT_C20 BK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4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0"/>
            <a:ext cx="8229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Section 5</a:t>
            </a:r>
          </a:p>
        </p:txBody>
      </p:sp>
      <p:sp>
        <p:nvSpPr>
          <p:cNvPr id="103424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3672BD3-5644-4FA3-8673-7447BE54140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4246" name="Picture 6" descr="ETT-NavBar-Full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86025" y="6305550"/>
            <a:ext cx="4151313" cy="552450"/>
          </a:xfrm>
          <a:prstGeom prst="rect">
            <a:avLst/>
          </a:prstGeom>
          <a:noFill/>
        </p:spPr>
      </p:pic>
      <p:pic>
        <p:nvPicPr>
          <p:cNvPr id="1034247" name="Picture 7" descr="ETT-Nav_Home">
            <a:hlinkClick r:id="rId15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21250" y="6384925"/>
            <a:ext cx="473075" cy="473075"/>
          </a:xfrm>
          <a:prstGeom prst="rect">
            <a:avLst/>
          </a:prstGeom>
          <a:noFill/>
        </p:spPr>
      </p:pic>
      <p:pic>
        <p:nvPicPr>
          <p:cNvPr id="1034249" name="Picture 9" descr="WG_Nav Test-Online">
            <a:hlinkClick r:id="rId17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309938" y="6384925"/>
            <a:ext cx="473075" cy="473075"/>
          </a:xfrm>
          <a:prstGeom prst="rect">
            <a:avLst/>
          </a:prstGeom>
          <a:noFill/>
        </p:spPr>
      </p:pic>
      <p:pic>
        <p:nvPicPr>
          <p:cNvPr id="1034250" name="Picture 10" descr="ETT-Nav_Trans">
            <a:hlinkClick r:id="" action="ppaction://customshow?id=1&amp;return=tru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391025" y="6384925"/>
            <a:ext cx="457200" cy="457200"/>
          </a:xfrm>
          <a:prstGeom prst="rect">
            <a:avLst/>
          </a:prstGeom>
          <a:noFill/>
        </p:spPr>
      </p:pic>
      <p:pic>
        <p:nvPicPr>
          <p:cNvPr id="1034251" name="Picture 11" descr="ETT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424488" y="6384925"/>
            <a:ext cx="473075" cy="473075"/>
          </a:xfrm>
          <a:prstGeom prst="rect">
            <a:avLst/>
          </a:prstGeom>
          <a:noFill/>
        </p:spPr>
      </p:pic>
      <p:pic>
        <p:nvPicPr>
          <p:cNvPr id="1034252" name="Picture 12" descr="ETT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840413" y="6384925"/>
            <a:ext cx="473075" cy="473075"/>
          </a:xfrm>
          <a:prstGeom prst="rect">
            <a:avLst/>
          </a:prstGeom>
          <a:noFill/>
        </p:spPr>
      </p:pic>
      <p:pic>
        <p:nvPicPr>
          <p:cNvPr id="1034253" name="Picture 13" descr="ETT-Nav_Help">
            <a:hlinkClick r:id="" action="ppaction://customshow?id=0&amp;return=true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819400" y="6384925"/>
            <a:ext cx="473075" cy="473075"/>
          </a:xfrm>
          <a:prstGeom prst="rect">
            <a:avLst/>
          </a:prstGeom>
          <a:noFill/>
        </p:spPr>
      </p:pic>
      <p:pic>
        <p:nvPicPr>
          <p:cNvPr id="1034254" name="Picture 14" descr="08ETT_VS"/>
          <p:cNvPicPr>
            <a:picLocks noChangeAspect="1" noChangeArrowheads="1"/>
          </p:cNvPicPr>
          <p:nvPr userDrawn="1"/>
        </p:nvPicPr>
        <p:blipFill>
          <a:blip r:embed="rId23" cstate="print"/>
          <a:srcRect/>
          <a:stretch>
            <a:fillRect/>
          </a:stretch>
        </p:blipFill>
        <p:spPr bwMode="invGray">
          <a:xfrm>
            <a:off x="4133850" y="0"/>
            <a:ext cx="5010150" cy="441325"/>
          </a:xfrm>
          <a:prstGeom prst="rect">
            <a:avLst/>
          </a:prstGeom>
          <a:noFill/>
        </p:spPr>
      </p:pic>
      <p:pic>
        <p:nvPicPr>
          <p:cNvPr id="1034256" name="Picture 16" descr="WG_Nav Test-Ref Atlas">
            <a:hlinkClick r:id="rId24" action="ppaction://hlinkfile"/>
          </p:cNvPr>
          <p:cNvPicPr>
            <a:picLocks noChangeAspect="1" noChangeArrowheads="1"/>
          </p:cNvPicPr>
          <p:nvPr userDrawn="1"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838575" y="6384925"/>
            <a:ext cx="473075" cy="4730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302" name="AP1" descr="ETT_C20 BK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2295" name="Picture 23" descr="ETT-NavBar-3button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86025" y="6305550"/>
            <a:ext cx="4151313" cy="552450"/>
          </a:xfrm>
          <a:prstGeom prst="rect">
            <a:avLst/>
          </a:prstGeom>
          <a:noFill/>
        </p:spPr>
      </p:pic>
      <p:pic>
        <p:nvPicPr>
          <p:cNvPr id="182299" name="Picture 27" descr="ETT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33875" y="6384925"/>
            <a:ext cx="473075" cy="473075"/>
          </a:xfrm>
          <a:prstGeom prst="rect">
            <a:avLst/>
          </a:prstGeom>
          <a:noFill/>
        </p:spPr>
      </p:pic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0"/>
            <a:ext cx="8229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F5ABB5-2FBB-41C8-B130-4D01B2DF59D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82301" name="Picture 29" descr="ETT-Nav_DblBack">
            <a:hlinkClick r:id="rId16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38575" y="6384925"/>
            <a:ext cx="473075" cy="473075"/>
          </a:xfrm>
          <a:prstGeom prst="rect">
            <a:avLst/>
          </a:prstGeom>
          <a:noFill/>
        </p:spPr>
      </p:pic>
      <p:pic>
        <p:nvPicPr>
          <p:cNvPr id="182300" name="Picture 28" descr="ETT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49800" y="6384925"/>
            <a:ext cx="473075" cy="4730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60" name="AP1" descr="ETT_C20 BK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0"/>
            <a:ext cx="8229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3BA87E-87F7-49F9-84A2-D2D7BDC9EB5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85359" name="Picture 15" descr="ETT-NavBar-1button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86025" y="6305550"/>
            <a:ext cx="4151313" cy="552450"/>
          </a:xfrm>
          <a:prstGeom prst="rect">
            <a:avLst/>
          </a:prstGeom>
          <a:noFill/>
        </p:spPr>
      </p:pic>
      <p:pic>
        <p:nvPicPr>
          <p:cNvPr id="185358" name="Picture 14" descr="ETT-Nav_DblBack">
            <a:hlinkClick r:id="rId15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327525" y="6384925"/>
            <a:ext cx="473075" cy="4730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29" name="AP1" descr="ETT_C20 BK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4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0"/>
            <a:ext cx="8229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472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DF265C1-3E8B-459E-B9C9-294AE53BBFF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54725" name="Picture 5" descr="ETT-NavBar-1button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86025" y="6305550"/>
            <a:ext cx="4151313" cy="552450"/>
          </a:xfrm>
          <a:prstGeom prst="rect">
            <a:avLst/>
          </a:prstGeom>
          <a:noFill/>
        </p:spPr>
      </p:pic>
      <p:pic>
        <p:nvPicPr>
          <p:cNvPr id="1054726" name="Picture 6" descr="ETT-Nav_DblBack">
            <a:hlinkClick r:id="rId15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327525" y="6384925"/>
            <a:ext cx="473075" cy="473075"/>
          </a:xfrm>
          <a:prstGeom prst="rect">
            <a:avLst/>
          </a:prstGeom>
          <a:noFill/>
        </p:spPr>
      </p:pic>
      <p:pic>
        <p:nvPicPr>
          <p:cNvPr id="1054727" name="Picture 7" descr="ETT Vocab BKG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87413" y="733425"/>
            <a:ext cx="7358062" cy="54705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2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9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0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4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7.xml"/><Relationship Id="rId5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glencoe.mcgraw-hill.com/sites/007874766x/student_view0/unit4/chapter12/self-check_quizzes.html" TargetMode="Externa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8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9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23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26.xml"/><Relationship Id="rId5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2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glencoe.mcgraw-hill.com/sites/007874766x/student_view0/unit4/chapter12/self-check_quizzes.html" TargetMode="Externa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28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31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4.xml"/><Relationship Id="rId5" Type="http://schemas.openxmlformats.org/officeDocument/2006/relationships/image" Target="../media/image32.jpeg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5.xml"/><Relationship Id="rId4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6.xml"/><Relationship Id="rId4" Type="http://schemas.openxmlformats.org/officeDocument/2006/relationships/image" Target="../media/image3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Relationship Id="rId6" Type="http://schemas.openxmlformats.org/officeDocument/2006/relationships/slide" Target="slide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38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39.xml"/><Relationship Id="rId6" Type="http://schemas.openxmlformats.org/officeDocument/2006/relationships/hyperlink" Target="In_Motion/Figure20-2.html" TargetMode="Externa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40.xml"/><Relationship Id="rId4" Type="http://schemas.openxmlformats.org/officeDocument/2006/relationships/image" Target="../media/image4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41.xml"/><Relationship Id="rId5" Type="http://schemas.openxmlformats.org/officeDocument/2006/relationships/image" Target="../media/image5.png"/><Relationship Id="rId4" Type="http://schemas.openxmlformats.org/officeDocument/2006/relationships/slide" Target="slide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42.xml"/><Relationship Id="rId6" Type="http://schemas.openxmlformats.org/officeDocument/2006/relationships/image" Target="../media/image8.png"/><Relationship Id="rId5" Type="http://schemas.openxmlformats.org/officeDocument/2006/relationships/slide" Target="slide43.xml"/><Relationship Id="rId4" Type="http://schemas.openxmlformats.org/officeDocument/2006/relationships/image" Target="../media/image4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43.xml"/><Relationship Id="rId4" Type="http://schemas.openxmlformats.org/officeDocument/2006/relationships/image" Target="../media/image4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44.xml"/><Relationship Id="rId4" Type="http://schemas.openxmlformats.org/officeDocument/2006/relationships/image" Target="../media/image4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45.xml"/><Relationship Id="rId4" Type="http://schemas.openxmlformats.org/officeDocument/2006/relationships/image" Target="../media/image4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90.xml"/><Relationship Id="rId1" Type="http://schemas.openxmlformats.org/officeDocument/2006/relationships/tags" Target="../tags/tag4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90.xml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Relationship Id="rId6" Type="http://schemas.openxmlformats.org/officeDocument/2006/relationships/slide" Target="slide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90.xml"/><Relationship Id="rId1" Type="http://schemas.openxmlformats.org/officeDocument/2006/relationships/tags" Target="../tags/tag4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90.xml"/><Relationship Id="rId1" Type="http://schemas.openxmlformats.org/officeDocument/2006/relationships/tags" Target="../tags/tag4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90.xml"/><Relationship Id="rId1" Type="http://schemas.openxmlformats.org/officeDocument/2006/relationships/tags" Target="../tags/tag50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45.pn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51.xml"/><Relationship Id="rId6" Type="http://schemas.openxmlformats.org/officeDocument/2006/relationships/image" Target="../media/image12.png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20.png"/><Relationship Id="rId9" Type="http://schemas.openxmlformats.org/officeDocument/2006/relationships/image" Target="../media/image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5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hyperlink" Target="http://www.glencoe.com/video_library/index_with_mods.php?PROGRAM=9780078747663&amp;VIDEO=3956&amp;CHAPTER=20&amp;MODE=2" TargetMode="External"/><Relationship Id="rId3" Type="http://schemas.openxmlformats.org/officeDocument/2006/relationships/notesSlide" Target="../notesSlides/notesSlide4.xml"/><Relationship Id="rId7" Type="http://schemas.openxmlformats.org/officeDocument/2006/relationships/slide" Target="slide19.xml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slide" Target="slide9.xml"/><Relationship Id="rId11" Type="http://schemas.openxmlformats.org/officeDocument/2006/relationships/image" Target="../media/image24.png"/><Relationship Id="rId5" Type="http://schemas.openxmlformats.org/officeDocument/2006/relationships/slide" Target="slide7.xml"/><Relationship Id="rId10" Type="http://schemas.openxmlformats.org/officeDocument/2006/relationships/image" Target="../media/image13.png"/><Relationship Id="rId4" Type="http://schemas.openxmlformats.org/officeDocument/2006/relationships/image" Target="../media/image26.png"/><Relationship Id="rId9" Type="http://schemas.openxmlformats.org/officeDocument/2006/relationships/slide" Target="slide36.xml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slide" Target="slide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slide" Target="slide6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8.xml"/><Relationship Id="rId5" Type="http://schemas.openxmlformats.org/officeDocument/2006/relationships/image" Target="../media/image24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Splash Screen</a:t>
            </a:r>
          </a:p>
        </p:txBody>
      </p:sp>
      <p:pic>
        <p:nvPicPr>
          <p:cNvPr id="3080" name="Picture 8" descr="ETT-C20sp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42" name="Picture 14" descr="GTR2 BK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325" y="700088"/>
            <a:ext cx="7753350" cy="5613400"/>
          </a:xfrm>
          <a:prstGeom prst="rect">
            <a:avLst/>
          </a:prstGeom>
          <a:noFill/>
        </p:spPr>
      </p:pic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1-Key Terms</a:t>
            </a:r>
          </a:p>
        </p:txBody>
      </p:sp>
      <p:sp>
        <p:nvSpPr>
          <p:cNvPr id="99339" name="Text Box 11"/>
          <p:cNvSpPr txBox="1">
            <a:spLocks noChangeArrowheads="1"/>
          </p:cNvSpPr>
          <p:nvPr/>
        </p:nvSpPr>
        <p:spPr bwMode="auto">
          <a:xfrm>
            <a:off x="1095375" y="2114550"/>
            <a:ext cx="3476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hlinkClick r:id="" action="ppaction://customshow?id=8&amp;return=true"/>
              </a:rPr>
              <a:t>global integration</a:t>
            </a: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hlinkClick r:id="" action="ppaction://customshow?id=9&amp;return=true"/>
              </a:rPr>
              <a:t>telecommunications</a:t>
            </a: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99343" name="Text Box 15"/>
          <p:cNvSpPr txBox="1">
            <a:spLocks noChangeArrowheads="1"/>
          </p:cNvSpPr>
          <p:nvPr/>
        </p:nvSpPr>
        <p:spPr bwMode="auto">
          <a:xfrm>
            <a:off x="1095375" y="1504950"/>
            <a:ext cx="7086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>
                <a:solidFill>
                  <a:srgbClr val="E21A22"/>
                </a:solidFill>
              </a:rPr>
              <a:t>Content Vocabulary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9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9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9" grpId="0" build="p" autoUpdateAnimBg="0" advAuto="0"/>
      <p:bldP spid="9934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1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885825" y="771525"/>
            <a:ext cx="7086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E21A22"/>
                </a:solidFill>
                <a:cs typeface="Arial" charset="0"/>
              </a:rPr>
              <a:t>Improved Telecommunications</a:t>
            </a:r>
            <a:r>
              <a:rPr lang="en-US" sz="3200" b="1">
                <a:solidFill>
                  <a:srgbClr val="E21A22"/>
                </a:solidFill>
              </a:rPr>
              <a:t> 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2667000" y="1524000"/>
            <a:ext cx="5943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400" b="1">
                <a:solidFill>
                  <a:srgbClr val="000000"/>
                </a:solidFill>
                <a:cs typeface="Arial" charset="0"/>
              </a:rPr>
              <a:t>Advances in telecommunications have significantly reduced the cost of business.</a:t>
            </a:r>
            <a:r>
              <a:rPr lang="en-US" sz="2400" b="1"/>
              <a:t> </a:t>
            </a:r>
          </a:p>
        </p:txBody>
      </p:sp>
      <p:pic>
        <p:nvPicPr>
          <p:cNvPr id="101389" name="Picture 13" descr="MainId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1075" y="1504950"/>
            <a:ext cx="1573213" cy="49371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autoUpdateAnimBg="0"/>
      <p:bldP spid="10138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1</a:t>
            </a:r>
          </a:p>
        </p:txBody>
      </p:sp>
      <p:sp>
        <p:nvSpPr>
          <p:cNvPr id="334859" name="Text Box 11"/>
          <p:cNvSpPr txBox="1">
            <a:spLocks noChangeArrowheads="1"/>
          </p:cNvSpPr>
          <p:nvPr/>
        </p:nvSpPr>
        <p:spPr bwMode="auto">
          <a:xfrm>
            <a:off x="885825" y="771525"/>
            <a:ext cx="7086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E21A22"/>
                </a:solidFill>
                <a:cs typeface="Arial" charset="0"/>
              </a:rPr>
              <a:t>Improved Telecommunications </a:t>
            </a:r>
            <a:r>
              <a:rPr lang="en-US" sz="1600" b="1">
                <a:solidFill>
                  <a:srgbClr val="E21A22"/>
                </a:solidFill>
              </a:rPr>
              <a:t>(cont.)</a:t>
            </a:r>
          </a:p>
        </p:txBody>
      </p:sp>
      <p:sp>
        <p:nvSpPr>
          <p:cNvPr id="334864" name="Text Box 16"/>
          <p:cNvSpPr txBox="1">
            <a:spLocks noChangeArrowheads="1"/>
          </p:cNvSpPr>
          <p:nvPr/>
        </p:nvSpPr>
        <p:spPr bwMode="auto">
          <a:xfrm>
            <a:off x="885825" y="1524000"/>
            <a:ext cx="7315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cs typeface="Arial" charset="0"/>
                <a:hlinkClick r:id="" action="ppaction://customshow?id=8&amp;return=true"/>
              </a:rPr>
              <a:t>Global integration</a:t>
            </a:r>
            <a:r>
              <a:rPr lang="en-US" sz="2800" b="1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>
                <a:solidFill>
                  <a:srgbClr val="000000"/>
                </a:solidFill>
                <a:cs typeface="Arial" charset="0"/>
              </a:rPr>
              <a:t>has increased dramatically over the past several decades.</a:t>
            </a:r>
          </a:p>
        </p:txBody>
      </p:sp>
      <p:sp>
        <p:nvSpPr>
          <p:cNvPr id="334866" name="Text Box 18"/>
          <p:cNvSpPr txBox="1">
            <a:spLocks noChangeArrowheads="1"/>
          </p:cNvSpPr>
          <p:nvPr/>
        </p:nvSpPr>
        <p:spPr bwMode="auto">
          <a:xfrm>
            <a:off x="885825" y="2933700"/>
            <a:ext cx="70961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Improved</a:t>
            </a:r>
            <a:r>
              <a:rPr lang="en-US" sz="2800" b="1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b="1">
                <a:solidFill>
                  <a:srgbClr val="000000"/>
                </a:solidFill>
                <a:cs typeface="Arial" charset="0"/>
                <a:hlinkClick r:id="" action="ppaction://customshow?id=9&amp;return=true"/>
              </a:rPr>
              <a:t>telecommunications</a:t>
            </a:r>
            <a:r>
              <a:rPr lang="en-US" sz="2800">
                <a:solidFill>
                  <a:srgbClr val="000000"/>
                </a:solidFill>
                <a:cs typeface="Arial" charset="0"/>
              </a:rPr>
              <a:t> is one reason for this increase.</a:t>
            </a:r>
          </a:p>
        </p:txBody>
      </p:sp>
      <p:sp>
        <p:nvSpPr>
          <p:cNvPr id="334867" name="Text Box 19"/>
          <p:cNvSpPr txBox="1">
            <a:spLocks noChangeArrowheads="1"/>
          </p:cNvSpPr>
          <p:nvPr/>
        </p:nvSpPr>
        <p:spPr bwMode="auto">
          <a:xfrm>
            <a:off x="3276600" y="5934075"/>
            <a:ext cx="5410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solidFill>
                  <a:srgbClr val="F03B34"/>
                </a:solidFill>
              </a:rPr>
              <a:t>View:</a:t>
            </a:r>
            <a:r>
              <a:rPr lang="en-US" b="1"/>
              <a:t> </a:t>
            </a:r>
            <a:r>
              <a:rPr lang="en-US" b="1">
                <a:hlinkClick r:id="" action="ppaction://customshow?id=5&amp;return=true"/>
              </a:rPr>
              <a:t>Decreasing Costs</a:t>
            </a:r>
            <a:endParaRPr lang="en-US" b="1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64" grpId="0" autoUpdateAnimBg="0"/>
      <p:bldP spid="334866" grpId="0" autoUpdateAnimBg="0"/>
      <p:bldP spid="3348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1</a:t>
            </a:r>
          </a:p>
        </p:txBody>
      </p:sp>
      <p:sp>
        <p:nvSpPr>
          <p:cNvPr id="1076227" name="Text Box 3"/>
          <p:cNvSpPr txBox="1">
            <a:spLocks noChangeArrowheads="1"/>
          </p:cNvSpPr>
          <p:nvPr/>
        </p:nvSpPr>
        <p:spPr bwMode="auto">
          <a:xfrm>
            <a:off x="885825" y="771525"/>
            <a:ext cx="7086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E21A22"/>
                </a:solidFill>
                <a:cs typeface="Arial" charset="0"/>
              </a:rPr>
              <a:t>Improved Telecommunications </a:t>
            </a:r>
            <a:r>
              <a:rPr lang="en-US" sz="1600" b="1">
                <a:solidFill>
                  <a:srgbClr val="E21A22"/>
                </a:solidFill>
              </a:rPr>
              <a:t>(cont.)</a:t>
            </a:r>
          </a:p>
        </p:txBody>
      </p:sp>
      <p:sp>
        <p:nvSpPr>
          <p:cNvPr id="1076228" name="Text Box 4"/>
          <p:cNvSpPr txBox="1">
            <a:spLocks noChangeArrowheads="1"/>
          </p:cNvSpPr>
          <p:nvPr/>
        </p:nvSpPr>
        <p:spPr bwMode="auto">
          <a:xfrm>
            <a:off x="885825" y="1524000"/>
            <a:ext cx="7315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Other inventions and factors that have influenced the rapid improvement in worldwide telecommunications:</a:t>
            </a:r>
          </a:p>
        </p:txBody>
      </p:sp>
      <p:sp>
        <p:nvSpPr>
          <p:cNvPr id="1076229" name="Text Box 5"/>
          <p:cNvSpPr txBox="1">
            <a:spLocks noChangeArrowheads="1"/>
          </p:cNvSpPr>
          <p:nvPr/>
        </p:nvSpPr>
        <p:spPr bwMode="auto">
          <a:xfrm>
            <a:off x="885825" y="2924175"/>
            <a:ext cx="73152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858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charset="0"/>
              <a:buChar char="–"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Communications satellites</a:t>
            </a:r>
          </a:p>
          <a:p>
            <a:pPr marL="6858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charset="0"/>
              <a:buChar char="–"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Fiber optic cables</a:t>
            </a:r>
          </a:p>
          <a:p>
            <a:pPr marL="6858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charset="0"/>
              <a:buChar char="–"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The Internet</a:t>
            </a:r>
            <a:r>
              <a:rPr lang="en-US" sz="2800"/>
              <a:t> 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6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6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6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6228" grpId="0" autoUpdateAnimBg="0"/>
      <p:bldP spid="107622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1</a:t>
            </a:r>
          </a:p>
        </p:txBody>
      </p:sp>
      <p:sp>
        <p:nvSpPr>
          <p:cNvPr id="1068035" name="Text Box 3"/>
          <p:cNvSpPr txBox="1">
            <a:spLocks noChangeArrowheads="1"/>
          </p:cNvSpPr>
          <p:nvPr/>
        </p:nvSpPr>
        <p:spPr bwMode="auto">
          <a:xfrm>
            <a:off x="885825" y="771525"/>
            <a:ext cx="7086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E21A22"/>
                </a:solidFill>
                <a:cs typeface="Arial" charset="0"/>
              </a:rPr>
              <a:t>Improved Telecommunications </a:t>
            </a:r>
            <a:r>
              <a:rPr lang="en-US" sz="1600" b="1">
                <a:solidFill>
                  <a:srgbClr val="E21A22"/>
                </a:solidFill>
              </a:rPr>
              <a:t>(cont.)</a:t>
            </a:r>
          </a:p>
        </p:txBody>
      </p:sp>
      <p:sp>
        <p:nvSpPr>
          <p:cNvPr id="1068036" name="Text Box 4"/>
          <p:cNvSpPr txBox="1">
            <a:spLocks noChangeArrowheads="1"/>
          </p:cNvSpPr>
          <p:nvPr/>
        </p:nvSpPr>
        <p:spPr bwMode="auto">
          <a:xfrm>
            <a:off x="885825" y="1524000"/>
            <a:ext cx="7315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This increase in communications affects the world in many ways:</a:t>
            </a:r>
          </a:p>
        </p:txBody>
      </p:sp>
      <p:sp>
        <p:nvSpPr>
          <p:cNvPr id="1068037" name="Text Box 5"/>
          <p:cNvSpPr txBox="1">
            <a:spLocks noChangeArrowheads="1"/>
          </p:cNvSpPr>
          <p:nvPr/>
        </p:nvSpPr>
        <p:spPr bwMode="auto">
          <a:xfrm>
            <a:off x="885825" y="2552700"/>
            <a:ext cx="73152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858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charset="0"/>
              <a:buChar char="–"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Other nations are changing their cultural tastes and buying habits.</a:t>
            </a:r>
          </a:p>
          <a:p>
            <a:pPr marL="6858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charset="0"/>
              <a:buChar char="–"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Many people want to learn English as a second language.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8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68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68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8036" grpId="0" autoUpdateAnimBg="0"/>
      <p:bldP spid="106803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9831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Bell Ringer—Wednesday, May 14, 2014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What if. . . </a:t>
            </a:r>
          </a:p>
          <a:p>
            <a:pPr lvl="2">
              <a:spcBef>
                <a:spcPts val="0"/>
              </a:spcBef>
            </a:pPr>
            <a:r>
              <a:rPr lang="en-US" sz="2400" dirty="0" smtClean="0"/>
              <a:t> </a:t>
            </a:r>
            <a:r>
              <a:rPr lang="en-US" dirty="0" smtClean="0"/>
              <a:t>you worked for a company that was some day purchased by a foreign company. 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Predict your concerns, the advantages and disadvantages of working for a company owned by foreign investors.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Explain in 2 to 3 sentences</a:t>
            </a:r>
          </a:p>
          <a:p>
            <a:pPr>
              <a:spcBef>
                <a:spcPts val="0"/>
              </a:spcBef>
            </a:pPr>
            <a:r>
              <a:rPr lang="en-US" sz="3200" dirty="0" smtClean="0"/>
              <a:t>Today: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Finish Chap. 20 notes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Thursday: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SELF ASSESSMENT/REVIEW FOR FINAL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Friday: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Chap 19 &amp; 20 Summative and Review for FINAL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Monday: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FINAL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1</a:t>
            </a:r>
          </a:p>
        </p:txBody>
      </p:sp>
      <p:sp>
        <p:nvSpPr>
          <p:cNvPr id="616451" name="Text Box 3"/>
          <p:cNvSpPr txBox="1">
            <a:spLocks noChangeArrowheads="1"/>
          </p:cNvSpPr>
          <p:nvPr/>
        </p:nvSpPr>
        <p:spPr bwMode="auto">
          <a:xfrm>
            <a:off x="885825" y="771525"/>
            <a:ext cx="79533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E21A22"/>
                </a:solidFill>
              </a:rPr>
              <a:t>The Globalization of Financial Markets</a:t>
            </a:r>
          </a:p>
        </p:txBody>
      </p:sp>
      <p:sp>
        <p:nvSpPr>
          <p:cNvPr id="616454" name="Text Box 6"/>
          <p:cNvSpPr txBox="1">
            <a:spLocks noChangeArrowheads="1"/>
          </p:cNvSpPr>
          <p:nvPr/>
        </p:nvSpPr>
        <p:spPr bwMode="auto">
          <a:xfrm>
            <a:off x="2667000" y="1485900"/>
            <a:ext cx="5943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400" b="1">
                <a:solidFill>
                  <a:srgbClr val="000000"/>
                </a:solidFill>
                <a:cs typeface="Arial" charset="0"/>
              </a:rPr>
              <a:t>U.S. government securities, foreign exchange, and stocks are now traded continuously around the world.</a:t>
            </a:r>
            <a:r>
              <a:rPr lang="en-US" sz="2400" b="1"/>
              <a:t> </a:t>
            </a:r>
          </a:p>
        </p:txBody>
      </p:sp>
      <p:pic>
        <p:nvPicPr>
          <p:cNvPr id="616455" name="Picture 7" descr="MainId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1075" y="1447800"/>
            <a:ext cx="1573213" cy="49371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6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6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51" grpId="0" autoUpdateAnimBg="0"/>
      <p:bldP spid="61645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1</a:t>
            </a:r>
          </a:p>
        </p:txBody>
      </p:sp>
      <p:sp>
        <p:nvSpPr>
          <p:cNvPr id="618499" name="Text Box 3"/>
          <p:cNvSpPr txBox="1">
            <a:spLocks noChangeArrowheads="1"/>
          </p:cNvSpPr>
          <p:nvPr/>
        </p:nvSpPr>
        <p:spPr bwMode="auto">
          <a:xfrm>
            <a:off x="885825" y="771525"/>
            <a:ext cx="79343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629400" indent="-66294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E21A22"/>
                </a:solidFill>
              </a:rPr>
              <a:t>The Globalization of Financial Markets </a:t>
            </a:r>
            <a:r>
              <a:rPr lang="en-US" sz="1600" b="1">
                <a:solidFill>
                  <a:srgbClr val="E21A22"/>
                </a:solidFill>
              </a:rPr>
              <a:t>(cont.)</a:t>
            </a:r>
          </a:p>
        </p:txBody>
      </p:sp>
      <p:sp>
        <p:nvSpPr>
          <p:cNvPr id="618500" name="Text Box 4"/>
          <p:cNvSpPr txBox="1">
            <a:spLocks noChangeArrowheads="1"/>
          </p:cNvSpPr>
          <p:nvPr/>
        </p:nvSpPr>
        <p:spPr bwMode="auto">
          <a:xfrm>
            <a:off x="885825" y="1524000"/>
            <a:ext cx="7696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Because of the speed and power of computers and the affordability of telecommunications, the world has become one financial market.</a:t>
            </a:r>
          </a:p>
        </p:txBody>
      </p:sp>
      <p:sp>
        <p:nvSpPr>
          <p:cNvPr id="618501" name="Text Box 5"/>
          <p:cNvSpPr txBox="1">
            <a:spLocks noChangeArrowheads="1"/>
          </p:cNvSpPr>
          <p:nvPr/>
        </p:nvSpPr>
        <p:spPr bwMode="auto">
          <a:xfrm>
            <a:off x="885825" y="3324225"/>
            <a:ext cx="73152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858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charset="0"/>
              <a:buChar char="–"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Trading in U.S. government securities is the world’s fastest growing 24-hour market.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8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8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500" grpId="0" autoUpdateAnimBg="0"/>
      <p:bldP spid="61850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1</a:t>
            </a:r>
          </a:p>
        </p:txBody>
      </p:sp>
      <p:sp>
        <p:nvSpPr>
          <p:cNvPr id="1070083" name="Text Box 3"/>
          <p:cNvSpPr txBox="1">
            <a:spLocks noChangeArrowheads="1"/>
          </p:cNvSpPr>
          <p:nvPr/>
        </p:nvSpPr>
        <p:spPr bwMode="auto">
          <a:xfrm>
            <a:off x="885825" y="771525"/>
            <a:ext cx="79724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629400" indent="-66294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E21A22"/>
                </a:solidFill>
                <a:cs typeface="Arial" charset="0"/>
              </a:rPr>
              <a:t>The Globalization of Financial Markets </a:t>
            </a:r>
            <a:r>
              <a:rPr lang="en-US" sz="1600" b="1">
                <a:solidFill>
                  <a:srgbClr val="E21A22"/>
                </a:solidFill>
              </a:rPr>
              <a:t>(cont.)</a:t>
            </a:r>
          </a:p>
        </p:txBody>
      </p:sp>
      <p:sp>
        <p:nvSpPr>
          <p:cNvPr id="1070084" name="Text Box 4"/>
          <p:cNvSpPr txBox="1">
            <a:spLocks noChangeArrowheads="1"/>
          </p:cNvSpPr>
          <p:nvPr/>
        </p:nvSpPr>
        <p:spPr bwMode="auto">
          <a:xfrm>
            <a:off x="885825" y="1524000"/>
            <a:ext cx="7315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One problem with the worldwide stock market is that when the U.S. stock market falters, so do the stock markets worldwide.</a:t>
            </a:r>
          </a:p>
        </p:txBody>
      </p:sp>
      <p:sp>
        <p:nvSpPr>
          <p:cNvPr id="1070086" name="Text Box 6"/>
          <p:cNvSpPr txBox="1">
            <a:spLocks noChangeArrowheads="1"/>
          </p:cNvSpPr>
          <p:nvPr/>
        </p:nvSpPr>
        <p:spPr bwMode="auto">
          <a:xfrm>
            <a:off x="885825" y="2933700"/>
            <a:ext cx="73152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An advantage is that it’s possible now to spread both banking and investment risks around the globe.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0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0084" grpId="0" autoUpdateAnimBg="0"/>
      <p:bldP spid="107008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2-Main Idea</a:t>
            </a:r>
          </a:p>
        </p:txBody>
      </p:sp>
      <p:pic>
        <p:nvPicPr>
          <p:cNvPr id="659464" name="Picture 8" descr="ETT-Nav_Back-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4488" y="6384925"/>
            <a:ext cx="473075" cy="473075"/>
          </a:xfrm>
          <a:prstGeom prst="rect">
            <a:avLst/>
          </a:prstGeom>
          <a:noFill/>
        </p:spPr>
      </p:pic>
      <p:pic>
        <p:nvPicPr>
          <p:cNvPr id="659465" name="Picture 9" descr="GTR2 BK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325" y="700088"/>
            <a:ext cx="7753350" cy="5613400"/>
          </a:xfrm>
          <a:prstGeom prst="rect">
            <a:avLst/>
          </a:prstGeom>
          <a:noFill/>
        </p:spPr>
      </p:pic>
      <p:sp>
        <p:nvSpPr>
          <p:cNvPr id="659466" name="Text Box 10"/>
          <p:cNvSpPr txBox="1">
            <a:spLocks noChangeArrowheads="1"/>
          </p:cNvSpPr>
          <p:nvPr/>
        </p:nvSpPr>
        <p:spPr bwMode="auto">
          <a:xfrm>
            <a:off x="1095375" y="1504950"/>
            <a:ext cx="7086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>
                <a:solidFill>
                  <a:srgbClr val="E21A22"/>
                </a:solidFill>
              </a:rPr>
              <a:t>Section Preview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In this section, you will learn about the advantages and drawbacks of foreign investment in the United States.</a:t>
            </a:r>
            <a:r>
              <a:rPr lang="en-US" sz="2800"/>
              <a:t> 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5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5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466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Bell Ringer—May 12, 2014</a:t>
            </a:r>
          </a:p>
          <a:p>
            <a:pPr lvl="1"/>
            <a:r>
              <a:rPr lang="en-US" dirty="0" smtClean="0"/>
              <a:t>We will do together—a review of Chapter 19 before beginning Chap 20.</a:t>
            </a:r>
          </a:p>
          <a:p>
            <a:pPr lvl="1"/>
            <a:r>
              <a:rPr lang="en-US" dirty="0" smtClean="0">
                <a:hlinkClick r:id="rId2"/>
              </a:rPr>
              <a:t>Self-check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2-Key Terms</a:t>
            </a:r>
          </a:p>
        </p:txBody>
      </p:sp>
      <p:pic>
        <p:nvPicPr>
          <p:cNvPr id="661511" name="Picture 7" descr="GTR2 BK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325" y="700088"/>
            <a:ext cx="7753350" cy="5613400"/>
          </a:xfrm>
          <a:prstGeom prst="rect">
            <a:avLst/>
          </a:prstGeom>
          <a:noFill/>
        </p:spPr>
      </p:pic>
      <p:sp>
        <p:nvSpPr>
          <p:cNvPr id="661512" name="Text Box 8"/>
          <p:cNvSpPr txBox="1">
            <a:spLocks noChangeArrowheads="1"/>
          </p:cNvSpPr>
          <p:nvPr/>
        </p:nvSpPr>
        <p:spPr bwMode="auto">
          <a:xfrm>
            <a:off x="1095375" y="2114550"/>
            <a:ext cx="55340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hlinkClick r:id="" action="ppaction://customshow?id=10&amp;return=true"/>
              </a:rPr>
              <a:t>direct foreign investment (DFI)</a:t>
            </a:r>
          </a:p>
        </p:txBody>
      </p:sp>
      <p:sp>
        <p:nvSpPr>
          <p:cNvPr id="661514" name="Text Box 10"/>
          <p:cNvSpPr txBox="1">
            <a:spLocks noChangeArrowheads="1"/>
          </p:cNvSpPr>
          <p:nvPr/>
        </p:nvSpPr>
        <p:spPr bwMode="auto">
          <a:xfrm>
            <a:off x="1095375" y="1504950"/>
            <a:ext cx="7086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>
                <a:solidFill>
                  <a:srgbClr val="E21A22"/>
                </a:solidFill>
              </a:rPr>
              <a:t>Content Vocabulary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12" grpId="0" build="p" autoUpdateAnimBg="0" advAuto="0"/>
      <p:bldP spid="66151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2</a:t>
            </a:r>
          </a:p>
        </p:txBody>
      </p:sp>
      <p:sp>
        <p:nvSpPr>
          <p:cNvPr id="667651" name="Text Box 3"/>
          <p:cNvSpPr txBox="1">
            <a:spLocks noChangeArrowheads="1"/>
          </p:cNvSpPr>
          <p:nvPr/>
        </p:nvSpPr>
        <p:spPr bwMode="auto">
          <a:xfrm>
            <a:off x="885825" y="771525"/>
            <a:ext cx="7086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E21A22"/>
                </a:solidFill>
                <a:cs typeface="Arial" charset="0"/>
              </a:rPr>
              <a:t>Foreign Investment, Then and Now</a:t>
            </a:r>
            <a:r>
              <a:rPr lang="en-US" sz="3200" b="1">
                <a:solidFill>
                  <a:srgbClr val="E21A22"/>
                </a:solidFill>
              </a:rPr>
              <a:t> </a:t>
            </a:r>
          </a:p>
        </p:txBody>
      </p:sp>
      <p:sp>
        <p:nvSpPr>
          <p:cNvPr id="667654" name="Text Box 6"/>
          <p:cNvSpPr txBox="1">
            <a:spLocks noChangeArrowheads="1"/>
          </p:cNvSpPr>
          <p:nvPr/>
        </p:nvSpPr>
        <p:spPr bwMode="auto">
          <a:xfrm>
            <a:off x="2667000" y="1524000"/>
            <a:ext cx="59436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400" b="1">
                <a:solidFill>
                  <a:srgbClr val="000000"/>
                </a:solidFill>
                <a:cs typeface="Arial" charset="0"/>
              </a:rPr>
              <a:t>Direct foreign investment in the United States has continued to grow as global integration of economic activity has progressed.</a:t>
            </a:r>
            <a:r>
              <a:rPr lang="en-US" sz="2400" b="1"/>
              <a:t> </a:t>
            </a:r>
          </a:p>
        </p:txBody>
      </p:sp>
      <p:pic>
        <p:nvPicPr>
          <p:cNvPr id="667655" name="Picture 7" descr="MainId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1075" y="1504950"/>
            <a:ext cx="1573213" cy="49371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651" grpId="0" autoUpdateAnimBg="0"/>
      <p:bldP spid="66765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2</a:t>
            </a:r>
          </a:p>
        </p:txBody>
      </p:sp>
      <p:sp>
        <p:nvSpPr>
          <p:cNvPr id="669699" name="Text Box 3"/>
          <p:cNvSpPr txBox="1">
            <a:spLocks noChangeArrowheads="1"/>
          </p:cNvSpPr>
          <p:nvPr/>
        </p:nvSpPr>
        <p:spPr bwMode="auto">
          <a:xfrm>
            <a:off x="885825" y="771525"/>
            <a:ext cx="78771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E21A22"/>
                </a:solidFill>
                <a:cs typeface="Arial" charset="0"/>
              </a:rPr>
              <a:t>Foreign Investment, Then and Now </a:t>
            </a:r>
            <a:r>
              <a:rPr lang="en-US" sz="1600" b="1">
                <a:solidFill>
                  <a:srgbClr val="E21A22"/>
                </a:solidFill>
              </a:rPr>
              <a:t>(cont.)</a:t>
            </a:r>
          </a:p>
        </p:txBody>
      </p:sp>
      <p:sp>
        <p:nvSpPr>
          <p:cNvPr id="669700" name="Text Box 4"/>
          <p:cNvSpPr txBox="1">
            <a:spLocks noChangeArrowheads="1"/>
          </p:cNvSpPr>
          <p:nvPr/>
        </p:nvSpPr>
        <p:spPr bwMode="auto">
          <a:xfrm>
            <a:off x="885825" y="1524000"/>
            <a:ext cx="7705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There is a long history of foreign investment in the U.S.</a:t>
            </a:r>
          </a:p>
        </p:txBody>
      </p:sp>
      <p:sp>
        <p:nvSpPr>
          <p:cNvPr id="669702" name="Text Box 6"/>
          <p:cNvSpPr txBox="1">
            <a:spLocks noChangeArrowheads="1"/>
          </p:cNvSpPr>
          <p:nvPr/>
        </p:nvSpPr>
        <p:spPr bwMode="auto">
          <a:xfrm>
            <a:off x="885825" y="2552700"/>
            <a:ext cx="7315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Today, </a:t>
            </a:r>
            <a:r>
              <a:rPr lang="en-US" sz="2800" b="1">
                <a:solidFill>
                  <a:srgbClr val="000000"/>
                </a:solidFill>
                <a:cs typeface="Arial" charset="0"/>
                <a:hlinkClick r:id="" action="ppaction://customshow?id=10&amp;return=true"/>
              </a:rPr>
              <a:t>direct foreign investment</a:t>
            </a:r>
            <a:r>
              <a:rPr lang="en-US" sz="2800">
                <a:solidFill>
                  <a:srgbClr val="000000"/>
                </a:solidFill>
                <a:cs typeface="Arial" charset="0"/>
                <a:hlinkClick r:id="" action="ppaction://customshow?id=10&amp;return=true"/>
              </a:rPr>
              <a:t> </a:t>
            </a:r>
            <a:r>
              <a:rPr lang="en-US" sz="2800">
                <a:solidFill>
                  <a:srgbClr val="000000"/>
                </a:solidFill>
                <a:cs typeface="Arial" charset="0"/>
              </a:rPr>
              <a:t>(DFI) has increased in the U.S. to the point where some Americans want to restrict it.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700" grpId="0" autoUpdateAnimBg="0"/>
      <p:bldP spid="669702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2</a:t>
            </a:r>
          </a:p>
        </p:txBody>
      </p:sp>
      <p:sp>
        <p:nvSpPr>
          <p:cNvPr id="1072131" name="Text Box 3"/>
          <p:cNvSpPr txBox="1">
            <a:spLocks noChangeArrowheads="1"/>
          </p:cNvSpPr>
          <p:nvPr/>
        </p:nvSpPr>
        <p:spPr bwMode="auto">
          <a:xfrm>
            <a:off x="885825" y="771525"/>
            <a:ext cx="78771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E21A22"/>
                </a:solidFill>
                <a:cs typeface="Arial" charset="0"/>
              </a:rPr>
              <a:t>Foreign Investment, Then and Now </a:t>
            </a:r>
            <a:r>
              <a:rPr lang="en-US" sz="1600" b="1">
                <a:solidFill>
                  <a:srgbClr val="E21A22"/>
                </a:solidFill>
              </a:rPr>
              <a:t>(cont.)</a:t>
            </a:r>
          </a:p>
        </p:txBody>
      </p:sp>
      <p:sp>
        <p:nvSpPr>
          <p:cNvPr id="1072132" name="Text Box 4"/>
          <p:cNvSpPr txBox="1">
            <a:spLocks noChangeArrowheads="1"/>
          </p:cNvSpPr>
          <p:nvPr/>
        </p:nvSpPr>
        <p:spPr bwMode="auto">
          <a:xfrm>
            <a:off x="885825" y="1524000"/>
            <a:ext cx="7315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Foreign corporations cannot directly influence the government, but may indirectly have an influence.</a:t>
            </a:r>
          </a:p>
        </p:txBody>
      </p:sp>
      <p:sp>
        <p:nvSpPr>
          <p:cNvPr id="1072133" name="Text Box 5"/>
          <p:cNvSpPr txBox="1">
            <a:spLocks noChangeArrowheads="1"/>
          </p:cNvSpPr>
          <p:nvPr/>
        </p:nvSpPr>
        <p:spPr bwMode="auto">
          <a:xfrm>
            <a:off x="885825" y="2933700"/>
            <a:ext cx="73152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858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charset="0"/>
              <a:buChar char="–"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The U.S. government cannot make the business climate in America too difficult for these corporations or they will go elsewhere.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2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2132" grpId="0" autoUpdateAnimBg="0"/>
      <p:bldP spid="1072133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2</a:t>
            </a:r>
          </a:p>
        </p:txBody>
      </p:sp>
      <p:sp>
        <p:nvSpPr>
          <p:cNvPr id="1080323" name="Text Box 3"/>
          <p:cNvSpPr txBox="1">
            <a:spLocks noChangeArrowheads="1"/>
          </p:cNvSpPr>
          <p:nvPr/>
        </p:nvSpPr>
        <p:spPr bwMode="auto">
          <a:xfrm>
            <a:off x="885825" y="771525"/>
            <a:ext cx="78771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E21A22"/>
                </a:solidFill>
                <a:cs typeface="Arial" charset="0"/>
              </a:rPr>
              <a:t>Foreign Investment, Then and Now </a:t>
            </a:r>
            <a:r>
              <a:rPr lang="en-US" sz="1600" b="1">
                <a:solidFill>
                  <a:srgbClr val="E21A22"/>
                </a:solidFill>
              </a:rPr>
              <a:t>(cont.)</a:t>
            </a:r>
          </a:p>
        </p:txBody>
      </p:sp>
      <p:sp>
        <p:nvSpPr>
          <p:cNvPr id="1080324" name="Text Box 4"/>
          <p:cNvSpPr txBox="1">
            <a:spLocks noChangeArrowheads="1"/>
          </p:cNvSpPr>
          <p:nvPr/>
        </p:nvSpPr>
        <p:spPr bwMode="auto">
          <a:xfrm>
            <a:off x="885825" y="1524000"/>
            <a:ext cx="7315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The U.S. government has control over foreigners because they own 50% of the U.S. public debt.</a:t>
            </a:r>
            <a:r>
              <a:rPr lang="en-US" sz="2800"/>
              <a:t> </a:t>
            </a:r>
          </a:p>
        </p:txBody>
      </p:sp>
      <p:sp>
        <p:nvSpPr>
          <p:cNvPr id="1080327" name="Text Box 7"/>
          <p:cNvSpPr txBox="1">
            <a:spLocks noChangeArrowheads="1"/>
          </p:cNvSpPr>
          <p:nvPr/>
        </p:nvSpPr>
        <p:spPr bwMode="auto">
          <a:xfrm>
            <a:off x="3276600" y="5934075"/>
            <a:ext cx="5410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solidFill>
                  <a:srgbClr val="F03B34"/>
                </a:solidFill>
              </a:rPr>
              <a:t>View:</a:t>
            </a:r>
            <a:r>
              <a:rPr lang="en-US" b="1"/>
              <a:t> </a:t>
            </a:r>
            <a:r>
              <a:rPr lang="en-US" b="1">
                <a:hlinkClick r:id="" action="ppaction://customshow?id=6&amp;return=true"/>
              </a:rPr>
              <a:t>Foreign Ownership of Debt</a:t>
            </a:r>
            <a:endParaRPr lang="en-US" b="1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80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0324" grpId="0" autoUpdateAnimBg="0"/>
      <p:bldP spid="10803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2</a:t>
            </a:r>
          </a:p>
        </p:txBody>
      </p:sp>
      <p:sp>
        <p:nvSpPr>
          <p:cNvPr id="679939" name="Text Box 3"/>
          <p:cNvSpPr txBox="1">
            <a:spLocks noChangeArrowheads="1"/>
          </p:cNvSpPr>
          <p:nvPr/>
        </p:nvSpPr>
        <p:spPr bwMode="auto">
          <a:xfrm>
            <a:off x="885825" y="771525"/>
            <a:ext cx="7086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E21A22"/>
                </a:solidFill>
                <a:cs typeface="Arial" charset="0"/>
              </a:rPr>
              <a:t>Investment Here and Abroad</a:t>
            </a:r>
            <a:r>
              <a:rPr lang="en-US" sz="3200" b="1">
                <a:solidFill>
                  <a:srgbClr val="E21A22"/>
                </a:solidFill>
              </a:rPr>
              <a:t> </a:t>
            </a:r>
          </a:p>
        </p:txBody>
      </p:sp>
      <p:sp>
        <p:nvSpPr>
          <p:cNvPr id="679942" name="Text Box 6"/>
          <p:cNvSpPr txBox="1">
            <a:spLocks noChangeArrowheads="1"/>
          </p:cNvSpPr>
          <p:nvPr/>
        </p:nvSpPr>
        <p:spPr bwMode="auto">
          <a:xfrm>
            <a:off x="2667000" y="1524000"/>
            <a:ext cx="59436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400" b="1">
                <a:solidFill>
                  <a:srgbClr val="000000"/>
                </a:solidFill>
                <a:cs typeface="Arial" charset="0"/>
              </a:rPr>
              <a:t>Consumers usually care more about the quality and price of a company’s product than about the extent to which foreigners control that company.</a:t>
            </a:r>
            <a:r>
              <a:rPr lang="en-US" sz="2400" b="1"/>
              <a:t> </a:t>
            </a:r>
          </a:p>
        </p:txBody>
      </p:sp>
      <p:pic>
        <p:nvPicPr>
          <p:cNvPr id="679943" name="Picture 7" descr="MainId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1075" y="1504950"/>
            <a:ext cx="1573213" cy="49371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7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7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939" grpId="0" autoUpdateAnimBg="0"/>
      <p:bldP spid="67994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2</a:t>
            </a:r>
          </a:p>
        </p:txBody>
      </p:sp>
      <p:sp>
        <p:nvSpPr>
          <p:cNvPr id="681987" name="Text Box 3"/>
          <p:cNvSpPr txBox="1">
            <a:spLocks noChangeArrowheads="1"/>
          </p:cNvSpPr>
          <p:nvPr/>
        </p:nvSpPr>
        <p:spPr bwMode="auto">
          <a:xfrm>
            <a:off x="885825" y="771525"/>
            <a:ext cx="7086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E21A22"/>
                </a:solidFill>
                <a:cs typeface="Arial" charset="0"/>
              </a:rPr>
              <a:t>Investment Here and Abroad </a:t>
            </a:r>
            <a:r>
              <a:rPr lang="en-US" sz="1600" b="1">
                <a:solidFill>
                  <a:srgbClr val="E21A22"/>
                </a:solidFill>
              </a:rPr>
              <a:t>(cont.)</a:t>
            </a:r>
          </a:p>
        </p:txBody>
      </p:sp>
      <p:sp>
        <p:nvSpPr>
          <p:cNvPr id="681988" name="Text Box 4"/>
          <p:cNvSpPr txBox="1">
            <a:spLocks noChangeArrowheads="1"/>
          </p:cNvSpPr>
          <p:nvPr/>
        </p:nvSpPr>
        <p:spPr bwMode="auto">
          <a:xfrm>
            <a:off x="885825" y="1524000"/>
            <a:ext cx="7315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Foreign ownership of American industries is about 10%.</a:t>
            </a:r>
          </a:p>
        </p:txBody>
      </p:sp>
      <p:sp>
        <p:nvSpPr>
          <p:cNvPr id="681989" name="Text Box 5"/>
          <p:cNvSpPr txBox="1">
            <a:spLocks noChangeArrowheads="1"/>
          </p:cNvSpPr>
          <p:nvPr/>
        </p:nvSpPr>
        <p:spPr bwMode="auto">
          <a:xfrm>
            <a:off x="885825" y="2552700"/>
            <a:ext cx="73152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The U.S. share of worldwide direct investment is more than 40%.</a:t>
            </a:r>
            <a:endParaRPr lang="en-US" sz="2800" i="1">
              <a:solidFill>
                <a:srgbClr val="000000"/>
              </a:solidFill>
              <a:cs typeface="Arial" charset="0"/>
            </a:endParaRPr>
          </a:p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Economic imperialism is when one culture takes over everyone else’s culture.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8" grpId="0" autoUpdateAnimBg="0"/>
      <p:bldP spid="68198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2</a:t>
            </a:r>
          </a:p>
        </p:txBody>
      </p:sp>
      <p:sp>
        <p:nvSpPr>
          <p:cNvPr id="1082371" name="Text Box 3"/>
          <p:cNvSpPr txBox="1">
            <a:spLocks noChangeArrowheads="1"/>
          </p:cNvSpPr>
          <p:nvPr/>
        </p:nvSpPr>
        <p:spPr bwMode="auto">
          <a:xfrm>
            <a:off x="885825" y="771525"/>
            <a:ext cx="7086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E21A22"/>
                </a:solidFill>
                <a:cs typeface="Arial" charset="0"/>
              </a:rPr>
              <a:t>Investment Here and Abroad </a:t>
            </a:r>
            <a:r>
              <a:rPr lang="en-US" sz="1600" b="1">
                <a:solidFill>
                  <a:srgbClr val="E21A22"/>
                </a:solidFill>
              </a:rPr>
              <a:t>(cont.)</a:t>
            </a:r>
          </a:p>
        </p:txBody>
      </p:sp>
      <p:sp>
        <p:nvSpPr>
          <p:cNvPr id="1082372" name="Text Box 4"/>
          <p:cNvSpPr txBox="1">
            <a:spLocks noChangeArrowheads="1"/>
          </p:cNvSpPr>
          <p:nvPr/>
        </p:nvSpPr>
        <p:spPr bwMode="auto">
          <a:xfrm>
            <a:off x="885825" y="1524000"/>
            <a:ext cx="7315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Some consumers argue that we should encourage direct investment and debt purchases by foreigners. 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2372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3-Main Idea</a:t>
            </a:r>
          </a:p>
        </p:txBody>
      </p:sp>
      <p:pic>
        <p:nvPicPr>
          <p:cNvPr id="715784" name="Picture 8" descr="ETT-Nav_Back-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4488" y="6384925"/>
            <a:ext cx="473075" cy="473075"/>
          </a:xfrm>
          <a:prstGeom prst="rect">
            <a:avLst/>
          </a:prstGeom>
          <a:noFill/>
        </p:spPr>
      </p:pic>
      <p:pic>
        <p:nvPicPr>
          <p:cNvPr id="715785" name="Picture 9" descr="GTR2 BK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325" y="700088"/>
            <a:ext cx="7753350" cy="5613400"/>
          </a:xfrm>
          <a:prstGeom prst="rect">
            <a:avLst/>
          </a:prstGeom>
          <a:noFill/>
        </p:spPr>
      </p:pic>
      <p:sp>
        <p:nvSpPr>
          <p:cNvPr id="715786" name="Text Box 10"/>
          <p:cNvSpPr txBox="1">
            <a:spLocks noChangeArrowheads="1"/>
          </p:cNvSpPr>
          <p:nvPr/>
        </p:nvSpPr>
        <p:spPr bwMode="auto">
          <a:xfrm>
            <a:off x="1095375" y="1504950"/>
            <a:ext cx="70866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>
                <a:solidFill>
                  <a:srgbClr val="E21A22"/>
                </a:solidFill>
              </a:rPr>
              <a:t>Section Preview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In this section, you will learn why American firms do business in other countries and sometimes form alliances with foreign companies.</a:t>
            </a:r>
            <a:r>
              <a:rPr lang="en-US" sz="2800"/>
              <a:t> 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5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5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786" grpId="0" build="p" autoUpdateAnimBg="0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3-Key Terms</a:t>
            </a:r>
          </a:p>
        </p:txBody>
      </p:sp>
      <p:pic>
        <p:nvPicPr>
          <p:cNvPr id="717831" name="Picture 7" descr="GTR2 BK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325" y="700088"/>
            <a:ext cx="7753350" cy="5613400"/>
          </a:xfrm>
          <a:prstGeom prst="rect">
            <a:avLst/>
          </a:prstGeom>
          <a:noFill/>
        </p:spPr>
      </p:pic>
      <p:sp>
        <p:nvSpPr>
          <p:cNvPr id="717832" name="Text Box 8"/>
          <p:cNvSpPr txBox="1">
            <a:spLocks noChangeArrowheads="1"/>
          </p:cNvSpPr>
          <p:nvPr/>
        </p:nvSpPr>
        <p:spPr bwMode="auto">
          <a:xfrm>
            <a:off x="1095375" y="2114550"/>
            <a:ext cx="3476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hlinkClick r:id="" action="ppaction://customshow?id=11&amp;return=true"/>
              </a:rPr>
              <a:t>multinationals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</a:p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hlinkClick r:id="" action="ppaction://customshow?id=12&amp;return=true"/>
              </a:rPr>
              <a:t>foreign affiliates</a:t>
            </a:r>
            <a:r>
              <a:rPr lang="en-US" sz="2400">
                <a:ea typeface="Times New Roman" pitchFamily="18" charset="0"/>
                <a:cs typeface="Arial" charset="0"/>
                <a:hlinkClick r:id="" action="ppaction://customshow?id=12&amp;return=true"/>
              </a:rPr>
              <a:t> </a:t>
            </a:r>
            <a:endParaRPr lang="en-US" sz="2400">
              <a:ea typeface="Times New Roman" pitchFamily="18" charset="0"/>
              <a:cs typeface="Arial" charset="0"/>
            </a:endParaRPr>
          </a:p>
        </p:txBody>
      </p:sp>
      <p:sp>
        <p:nvSpPr>
          <p:cNvPr id="717834" name="Text Box 10"/>
          <p:cNvSpPr txBox="1">
            <a:spLocks noChangeArrowheads="1"/>
          </p:cNvSpPr>
          <p:nvPr/>
        </p:nvSpPr>
        <p:spPr bwMode="auto">
          <a:xfrm>
            <a:off x="1095375" y="1504950"/>
            <a:ext cx="7086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>
                <a:solidFill>
                  <a:srgbClr val="E21A22"/>
                </a:solidFill>
              </a:rPr>
              <a:t>Content Vocabulary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7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7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32" grpId="0" build="p" autoUpdateAnimBg="0" advAuto="0"/>
      <p:bldP spid="71783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Bell Ringer—May </a:t>
            </a:r>
            <a:r>
              <a:rPr lang="en-US" dirty="0" smtClean="0"/>
              <a:t>15, </a:t>
            </a:r>
            <a:r>
              <a:rPr lang="en-US" dirty="0" smtClean="0"/>
              <a:t>2014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Review of Chap 20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hlinkClick r:id="rId2"/>
              </a:rPr>
              <a:t>Self-check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u="sng" dirty="0" smtClean="0"/>
              <a:t>Today</a:t>
            </a:r>
            <a:r>
              <a:rPr lang="en-US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Review of Chap 20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Options: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Look over/review Chaps 19 &amp; 20 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Missing assignments—today is the last day for many assignments—see board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Self assessments (Chap 12 test or Chaps 13-17 test)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Work on FINAL review</a:t>
            </a:r>
          </a:p>
          <a:p>
            <a:pPr>
              <a:spcBef>
                <a:spcPts val="0"/>
              </a:spcBef>
            </a:pPr>
            <a:r>
              <a:rPr lang="en-US" u="sng" dirty="0" smtClean="0"/>
              <a:t>Tomorrow</a:t>
            </a:r>
            <a:r>
              <a:rPr lang="en-US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Chaps 19&amp;20 Summative (20-30 pts.)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Monday: Review</a:t>
            </a:r>
          </a:p>
          <a:p>
            <a:pPr lvl="2"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82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3</a:t>
            </a:r>
          </a:p>
        </p:txBody>
      </p:sp>
      <p:sp>
        <p:nvSpPr>
          <p:cNvPr id="723971" name="Text Box 3"/>
          <p:cNvSpPr txBox="1">
            <a:spLocks noChangeArrowheads="1"/>
          </p:cNvSpPr>
          <p:nvPr/>
        </p:nvSpPr>
        <p:spPr bwMode="auto">
          <a:xfrm>
            <a:off x="885825" y="771525"/>
            <a:ext cx="78962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E21A22"/>
                </a:solidFill>
                <a:cs typeface="Arial" charset="0"/>
              </a:rPr>
              <a:t>The Size and Number of Multinationals</a:t>
            </a:r>
            <a:r>
              <a:rPr lang="en-US" sz="3200" b="1">
                <a:solidFill>
                  <a:srgbClr val="E21A22"/>
                </a:solidFill>
              </a:rPr>
              <a:t> </a:t>
            </a:r>
          </a:p>
        </p:txBody>
      </p:sp>
      <p:sp>
        <p:nvSpPr>
          <p:cNvPr id="723974" name="Text Box 6"/>
          <p:cNvSpPr txBox="1">
            <a:spLocks noChangeArrowheads="1"/>
          </p:cNvSpPr>
          <p:nvPr/>
        </p:nvSpPr>
        <p:spPr bwMode="auto">
          <a:xfrm>
            <a:off x="2667000" y="1524000"/>
            <a:ext cx="59436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400" b="1">
                <a:solidFill>
                  <a:srgbClr val="000000"/>
                </a:solidFill>
                <a:cs typeface="Arial" charset="0"/>
              </a:rPr>
              <a:t>The top 100 multinational firms account for almost 50 percent of all cross-border assets.</a:t>
            </a:r>
            <a:r>
              <a:rPr lang="en-US" sz="2400" b="1"/>
              <a:t> </a:t>
            </a:r>
          </a:p>
        </p:txBody>
      </p:sp>
      <p:pic>
        <p:nvPicPr>
          <p:cNvPr id="723975" name="Picture 7" descr="MainId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1075" y="1504950"/>
            <a:ext cx="1573213" cy="49371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2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2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971" grpId="0" autoUpdateAnimBg="0"/>
      <p:bldP spid="723974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3</a:t>
            </a:r>
          </a:p>
        </p:txBody>
      </p:sp>
      <p:sp>
        <p:nvSpPr>
          <p:cNvPr id="726019" name="Text Box 3"/>
          <p:cNvSpPr txBox="1">
            <a:spLocks noChangeArrowheads="1"/>
          </p:cNvSpPr>
          <p:nvPr/>
        </p:nvSpPr>
        <p:spPr bwMode="auto">
          <a:xfrm>
            <a:off x="885825" y="771525"/>
            <a:ext cx="79248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629400" indent="-66294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E21A22"/>
                </a:solidFill>
                <a:cs typeface="Arial" charset="0"/>
              </a:rPr>
              <a:t>The Size and Number of Multinationals </a:t>
            </a:r>
            <a:r>
              <a:rPr lang="en-US" sz="1600" b="1">
                <a:solidFill>
                  <a:srgbClr val="E21A22"/>
                </a:solidFill>
              </a:rPr>
              <a:t>(cont.)</a:t>
            </a:r>
          </a:p>
        </p:txBody>
      </p:sp>
      <p:sp>
        <p:nvSpPr>
          <p:cNvPr id="726020" name="Text Box 4"/>
          <p:cNvSpPr txBox="1">
            <a:spLocks noChangeArrowheads="1"/>
          </p:cNvSpPr>
          <p:nvPr/>
        </p:nvSpPr>
        <p:spPr bwMode="auto">
          <a:xfrm>
            <a:off x="885825" y="1524000"/>
            <a:ext cx="7315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The top 100 </a:t>
            </a:r>
            <a:r>
              <a:rPr lang="en-US" sz="2800" b="1">
                <a:solidFill>
                  <a:srgbClr val="000000"/>
                </a:solidFill>
                <a:cs typeface="Arial" charset="0"/>
                <a:hlinkClick r:id="" action="ppaction://customshow?id=11&amp;return=true"/>
              </a:rPr>
              <a:t>multinationals</a:t>
            </a:r>
            <a:r>
              <a:rPr lang="en-US" sz="2800" b="1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>
                <a:solidFill>
                  <a:srgbClr val="000000"/>
                </a:solidFill>
                <a:cs typeface="Arial" charset="0"/>
              </a:rPr>
              <a:t>and their</a:t>
            </a:r>
            <a:r>
              <a:rPr lang="en-US" sz="2800" b="1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b="1">
                <a:solidFill>
                  <a:srgbClr val="000000"/>
                </a:solidFill>
                <a:cs typeface="Arial" charset="0"/>
                <a:hlinkClick r:id="" action="ppaction://customshow?id=12&amp;return=true"/>
              </a:rPr>
              <a:t>foreign affiliates</a:t>
            </a:r>
            <a:r>
              <a:rPr lang="en-US" sz="2800">
                <a:solidFill>
                  <a:srgbClr val="000000"/>
                </a:solidFill>
                <a:cs typeface="Arial" charset="0"/>
              </a:rPr>
              <a:t> account for almost 50% of all cross-border assets.</a:t>
            </a:r>
          </a:p>
        </p:txBody>
      </p:sp>
      <p:sp>
        <p:nvSpPr>
          <p:cNvPr id="726021" name="Text Box 5"/>
          <p:cNvSpPr txBox="1">
            <a:spLocks noChangeArrowheads="1"/>
          </p:cNvSpPr>
          <p:nvPr/>
        </p:nvSpPr>
        <p:spPr bwMode="auto">
          <a:xfrm>
            <a:off x="885825" y="2933700"/>
            <a:ext cx="73152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Most of the larger multinationals invest in regions that are closest to home.</a:t>
            </a:r>
          </a:p>
        </p:txBody>
      </p:sp>
      <p:sp>
        <p:nvSpPr>
          <p:cNvPr id="726023" name="Text Box 7"/>
          <p:cNvSpPr txBox="1">
            <a:spLocks noChangeArrowheads="1"/>
          </p:cNvSpPr>
          <p:nvPr/>
        </p:nvSpPr>
        <p:spPr bwMode="auto">
          <a:xfrm>
            <a:off x="3276600" y="5934075"/>
            <a:ext cx="5410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solidFill>
                  <a:srgbClr val="F03B34"/>
                </a:solidFill>
              </a:rPr>
              <a:t>View:</a:t>
            </a:r>
            <a:r>
              <a:rPr lang="en-US" b="1"/>
              <a:t> </a:t>
            </a:r>
            <a:r>
              <a:rPr lang="en-US" b="1">
                <a:hlinkClick r:id="" action="ppaction://customshow?id=7&amp;return=true"/>
              </a:rPr>
              <a:t>The Largest American Multinationals</a:t>
            </a:r>
            <a:endParaRPr lang="en-US" b="1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2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020" grpId="0" autoUpdateAnimBg="0"/>
      <p:bldP spid="726021" grpId="0" build="p" autoUpdateAnimBg="0"/>
      <p:bldP spid="7260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3</a:t>
            </a:r>
          </a:p>
        </p:txBody>
      </p:sp>
      <p:sp>
        <p:nvSpPr>
          <p:cNvPr id="1074179" name="Text Box 3"/>
          <p:cNvSpPr txBox="1">
            <a:spLocks noChangeArrowheads="1"/>
          </p:cNvSpPr>
          <p:nvPr/>
        </p:nvSpPr>
        <p:spPr bwMode="auto">
          <a:xfrm>
            <a:off x="885825" y="771525"/>
            <a:ext cx="790575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629400" indent="-66294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E21A22"/>
                </a:solidFill>
                <a:cs typeface="Arial" charset="0"/>
              </a:rPr>
              <a:t>The Size and Number of Multinationals </a:t>
            </a:r>
            <a:r>
              <a:rPr lang="en-US" sz="1600" b="1">
                <a:solidFill>
                  <a:srgbClr val="E21A22"/>
                </a:solidFill>
              </a:rPr>
              <a:t>(cont.)</a:t>
            </a:r>
          </a:p>
        </p:txBody>
      </p:sp>
      <p:sp>
        <p:nvSpPr>
          <p:cNvPr id="1074180" name="Text Box 4"/>
          <p:cNvSpPr txBox="1">
            <a:spLocks noChangeArrowheads="1"/>
          </p:cNvSpPr>
          <p:nvPr/>
        </p:nvSpPr>
        <p:spPr bwMode="auto">
          <a:xfrm>
            <a:off x="885825" y="1524000"/>
            <a:ext cx="7315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Firms in different countries are forming alliances—joint ventures or licensing deals.</a:t>
            </a:r>
          </a:p>
        </p:txBody>
      </p:sp>
      <p:sp>
        <p:nvSpPr>
          <p:cNvPr id="1074182" name="Text Box 6"/>
          <p:cNvSpPr txBox="1">
            <a:spLocks noChangeArrowheads="1"/>
          </p:cNvSpPr>
          <p:nvPr/>
        </p:nvSpPr>
        <p:spPr bwMode="auto">
          <a:xfrm>
            <a:off x="885825" y="2933700"/>
            <a:ext cx="73152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858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charset="0"/>
              <a:buChar char="–"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Alliances can be seen as each firm’s acceptance of its own limitations, whether they are financial, technological, or geographical.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4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4180" grpId="0" autoUpdateAnimBg="0"/>
      <p:bldP spid="1074182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3</a:t>
            </a:r>
          </a:p>
        </p:txBody>
      </p:sp>
      <p:sp>
        <p:nvSpPr>
          <p:cNvPr id="736259" name="Text Box 3"/>
          <p:cNvSpPr txBox="1">
            <a:spLocks noChangeArrowheads="1"/>
          </p:cNvSpPr>
          <p:nvPr/>
        </p:nvSpPr>
        <p:spPr bwMode="auto">
          <a:xfrm>
            <a:off x="885825" y="771525"/>
            <a:ext cx="7086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E21A22"/>
                </a:solidFill>
                <a:cs typeface="Arial" charset="0"/>
              </a:rPr>
              <a:t>The Global Village and Tolerance</a:t>
            </a:r>
            <a:r>
              <a:rPr lang="en-US" sz="3200" b="1">
                <a:solidFill>
                  <a:srgbClr val="E21A22"/>
                </a:solidFill>
              </a:rPr>
              <a:t> </a:t>
            </a:r>
          </a:p>
        </p:txBody>
      </p:sp>
      <p:sp>
        <p:nvSpPr>
          <p:cNvPr id="736262" name="Text Box 6"/>
          <p:cNvSpPr txBox="1">
            <a:spLocks noChangeArrowheads="1"/>
          </p:cNvSpPr>
          <p:nvPr/>
        </p:nvSpPr>
        <p:spPr bwMode="auto">
          <a:xfrm>
            <a:off x="2667000" y="1524000"/>
            <a:ext cx="5943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400" b="1">
                <a:solidFill>
                  <a:srgbClr val="000000"/>
                </a:solidFill>
                <a:cs typeface="Arial" charset="0"/>
              </a:rPr>
              <a:t>Economic globalization has the potential to promote greater tolerance of diversity within society.</a:t>
            </a:r>
          </a:p>
        </p:txBody>
      </p:sp>
      <p:pic>
        <p:nvPicPr>
          <p:cNvPr id="736263" name="Picture 7" descr="MainId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1075" y="1504950"/>
            <a:ext cx="1573213" cy="49371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3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3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259" grpId="0" autoUpdateAnimBg="0"/>
      <p:bldP spid="736262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3</a:t>
            </a:r>
          </a:p>
        </p:txBody>
      </p:sp>
      <p:sp>
        <p:nvSpPr>
          <p:cNvPr id="738307" name="Text Box 3"/>
          <p:cNvSpPr txBox="1">
            <a:spLocks noChangeArrowheads="1"/>
          </p:cNvSpPr>
          <p:nvPr/>
        </p:nvSpPr>
        <p:spPr bwMode="auto">
          <a:xfrm>
            <a:off x="885825" y="771525"/>
            <a:ext cx="78009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E21A22"/>
                </a:solidFill>
                <a:cs typeface="Arial" charset="0"/>
              </a:rPr>
              <a:t>The Global Village and Tolerance </a:t>
            </a:r>
            <a:r>
              <a:rPr lang="en-US" sz="1600" b="1">
                <a:solidFill>
                  <a:srgbClr val="E21A22"/>
                </a:solidFill>
              </a:rPr>
              <a:t>(cont.)</a:t>
            </a:r>
          </a:p>
        </p:txBody>
      </p:sp>
      <p:sp>
        <p:nvSpPr>
          <p:cNvPr id="738308" name="Text Box 4"/>
          <p:cNvSpPr txBox="1">
            <a:spLocks noChangeArrowheads="1"/>
          </p:cNvSpPr>
          <p:nvPr/>
        </p:nvSpPr>
        <p:spPr bwMode="auto">
          <a:xfrm>
            <a:off x="885825" y="1524000"/>
            <a:ext cx="7315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One of the social results of the globalization of our world is increased immigration.</a:t>
            </a:r>
          </a:p>
        </p:txBody>
      </p:sp>
      <p:sp>
        <p:nvSpPr>
          <p:cNvPr id="738309" name="Text Box 5"/>
          <p:cNvSpPr txBox="1">
            <a:spLocks noChangeArrowheads="1"/>
          </p:cNvSpPr>
          <p:nvPr/>
        </p:nvSpPr>
        <p:spPr bwMode="auto">
          <a:xfrm>
            <a:off x="885825" y="2933700"/>
            <a:ext cx="73152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Because of this, the need for tolerance and open-mindedness is more important today than it ever has been.</a:t>
            </a:r>
            <a:r>
              <a:rPr lang="en-US" sz="2800"/>
              <a:t> 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8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308" grpId="0" autoUpdateAnimBg="0"/>
      <p:bldP spid="738309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3</a:t>
            </a:r>
          </a:p>
        </p:txBody>
      </p:sp>
      <p:sp>
        <p:nvSpPr>
          <p:cNvPr id="1084419" name="Text Box 3"/>
          <p:cNvSpPr txBox="1">
            <a:spLocks noChangeArrowheads="1"/>
          </p:cNvSpPr>
          <p:nvPr/>
        </p:nvSpPr>
        <p:spPr bwMode="auto">
          <a:xfrm>
            <a:off x="885825" y="771525"/>
            <a:ext cx="78009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E21A22"/>
                </a:solidFill>
                <a:cs typeface="Arial" charset="0"/>
              </a:rPr>
              <a:t>The Global Village and Tolerance </a:t>
            </a:r>
            <a:r>
              <a:rPr lang="en-US" sz="1600" b="1">
                <a:solidFill>
                  <a:srgbClr val="E21A22"/>
                </a:solidFill>
              </a:rPr>
              <a:t>(cont.)</a:t>
            </a:r>
          </a:p>
        </p:txBody>
      </p:sp>
      <p:sp>
        <p:nvSpPr>
          <p:cNvPr id="1084420" name="Text Box 4"/>
          <p:cNvSpPr txBox="1">
            <a:spLocks noChangeArrowheads="1"/>
          </p:cNvSpPr>
          <p:nvPr/>
        </p:nvSpPr>
        <p:spPr bwMode="auto">
          <a:xfrm>
            <a:off x="885825" y="1524000"/>
            <a:ext cx="7315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Another result of globalization has been the hiring of firms from other countries to handle calls for customer service.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4420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VS 1</a:t>
            </a:r>
          </a:p>
        </p:txBody>
      </p:sp>
      <p:sp>
        <p:nvSpPr>
          <p:cNvPr id="1032196" name="Text Box 4"/>
          <p:cNvSpPr txBox="1">
            <a:spLocks noChangeArrowheads="1"/>
          </p:cNvSpPr>
          <p:nvPr/>
        </p:nvSpPr>
        <p:spPr bwMode="auto">
          <a:xfrm>
            <a:off x="885825" y="828675"/>
            <a:ext cx="73152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800"/>
              <a:t>Developments in technology are strongly tied to the </a:t>
            </a:r>
            <a:r>
              <a:rPr lang="en-US" sz="2800" b="1">
                <a:solidFill>
                  <a:srgbClr val="0868B2"/>
                </a:solidFill>
              </a:rPr>
              <a:t>growth of the global market</a:t>
            </a:r>
            <a:r>
              <a:rPr lang="en-US" sz="2800"/>
              <a:t>. </a:t>
            </a:r>
          </a:p>
        </p:txBody>
      </p:sp>
      <p:pic>
        <p:nvPicPr>
          <p:cNvPr id="1032199" name="Picture 7" descr="ETT-Nav_Back-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4488" y="6384925"/>
            <a:ext cx="473075" cy="473075"/>
          </a:xfrm>
          <a:prstGeom prst="rect">
            <a:avLst/>
          </a:prstGeom>
          <a:noFill/>
        </p:spPr>
      </p:pic>
      <p:pic>
        <p:nvPicPr>
          <p:cNvPr id="1032201" name="Picture 9" descr="533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97000" y="2339975"/>
            <a:ext cx="6350000" cy="21780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32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196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VS 2</a:t>
            </a:r>
          </a:p>
        </p:txBody>
      </p:sp>
      <p:sp>
        <p:nvSpPr>
          <p:cNvPr id="1045507" name="Text Box 3"/>
          <p:cNvSpPr txBox="1">
            <a:spLocks noChangeArrowheads="1"/>
          </p:cNvSpPr>
          <p:nvPr/>
        </p:nvSpPr>
        <p:spPr bwMode="auto">
          <a:xfrm>
            <a:off x="885825" y="828675"/>
            <a:ext cx="73152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tx1"/>
              </a:buClr>
            </a:pPr>
            <a:r>
              <a:rPr lang="en-US" sz="2800" b="1">
                <a:solidFill>
                  <a:srgbClr val="0868B2"/>
                </a:solidFill>
              </a:rPr>
              <a:t>Foreign investment</a:t>
            </a:r>
            <a:r>
              <a:rPr lang="en-US" sz="2800"/>
              <a:t> and </a:t>
            </a:r>
            <a:r>
              <a:rPr lang="en-US" sz="2800" b="1">
                <a:solidFill>
                  <a:srgbClr val="0868B2"/>
                </a:solidFill>
              </a:rPr>
              <a:t>foreign ownership of U.S. debt</a:t>
            </a:r>
            <a:r>
              <a:rPr lang="en-US" sz="2800"/>
              <a:t> have grown significantly over the past few decades. </a:t>
            </a:r>
          </a:p>
        </p:txBody>
      </p:sp>
      <p:pic>
        <p:nvPicPr>
          <p:cNvPr id="1045509" name="Picture 5" descr="533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2888" y="2286000"/>
            <a:ext cx="6097587" cy="380523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5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5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507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VS 3</a:t>
            </a:r>
          </a:p>
        </p:txBody>
      </p:sp>
      <p:sp>
        <p:nvSpPr>
          <p:cNvPr id="1047555" name="Text Box 3"/>
          <p:cNvSpPr txBox="1">
            <a:spLocks noChangeArrowheads="1"/>
          </p:cNvSpPr>
          <p:nvPr/>
        </p:nvSpPr>
        <p:spPr bwMode="auto">
          <a:xfrm>
            <a:off x="885825" y="828675"/>
            <a:ext cx="73152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tx1"/>
              </a:buClr>
            </a:pPr>
            <a:r>
              <a:rPr lang="en-US" sz="2800" b="1">
                <a:solidFill>
                  <a:srgbClr val="0868B2"/>
                </a:solidFill>
              </a:rPr>
              <a:t>Multinationals</a:t>
            </a:r>
            <a:r>
              <a:rPr lang="en-US" sz="2800"/>
              <a:t> are firms that do business in many countries. Today, there are over 60,000 multinational corporations in the world. </a:t>
            </a:r>
          </a:p>
        </p:txBody>
      </p:sp>
      <p:pic>
        <p:nvPicPr>
          <p:cNvPr id="1047557" name="Picture 5" descr="533_GMH_ETT_8747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2113" y="2533650"/>
            <a:ext cx="5795962" cy="35083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7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7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7555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VS-End</a:t>
            </a:r>
          </a:p>
        </p:txBody>
      </p:sp>
    </p:spTree>
    <p:custDataLst>
      <p:tags r:id="rId1"/>
    </p:custData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Intro 1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844550" y="1447800"/>
            <a:ext cx="479425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endParaRPr lang="en-US" sz="2400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6157" name="Picture 13" descr="ETT-Nav_Back-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4488" y="6384925"/>
            <a:ext cx="473075" cy="473075"/>
          </a:xfrm>
          <a:prstGeom prst="rect">
            <a:avLst/>
          </a:prstGeom>
          <a:noFill/>
        </p:spPr>
      </p:pic>
      <p:pic>
        <p:nvPicPr>
          <p:cNvPr id="6159" name="Picture 15" descr="BigIde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1700" y="774700"/>
            <a:ext cx="2894013" cy="508000"/>
          </a:xfrm>
          <a:prstGeom prst="rect">
            <a:avLst/>
          </a:prstGeom>
          <a:noFill/>
        </p:spPr>
      </p:pic>
      <p:pic>
        <p:nvPicPr>
          <p:cNvPr id="6160" name="Picture 16" descr="ETT-Nav_Home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1250" y="6384925"/>
            <a:ext cx="473075" cy="47307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http://www.dailyfinance.com/photos/american-icons-that-are-foreign-owned/?photo=2#!slide=986022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build="p" autoUpdateAnimBg="0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Figure 1</a:t>
            </a:r>
          </a:p>
        </p:txBody>
      </p:sp>
      <p:pic>
        <p:nvPicPr>
          <p:cNvPr id="873478" name="Picture 6" descr="518_GMH_ETT_8747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025" y="1409700"/>
            <a:ext cx="7440613" cy="4652963"/>
          </a:xfrm>
          <a:prstGeom prst="rect">
            <a:avLst/>
          </a:prstGeom>
          <a:noFill/>
        </p:spPr>
      </p:pic>
      <p:pic>
        <p:nvPicPr>
          <p:cNvPr id="873480" name="Picture 8" descr="FIG 20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800" y="727075"/>
            <a:ext cx="4818063" cy="5016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Figure 2</a:t>
            </a:r>
          </a:p>
        </p:txBody>
      </p:sp>
      <p:pic>
        <p:nvPicPr>
          <p:cNvPr id="106515" name="Picture 19" descr="FIG20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3" y="725488"/>
            <a:ext cx="7031037" cy="504825"/>
          </a:xfrm>
          <a:prstGeom prst="rect">
            <a:avLst/>
          </a:prstGeom>
          <a:noFill/>
        </p:spPr>
      </p:pic>
      <p:pic>
        <p:nvPicPr>
          <p:cNvPr id="106516" name="Picture 20" descr="525_GMH_ETT_8747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1414463"/>
            <a:ext cx="6819900" cy="4529137"/>
          </a:xfrm>
          <a:prstGeom prst="rect">
            <a:avLst/>
          </a:prstGeom>
          <a:noFill/>
        </p:spPr>
      </p:pic>
      <p:pic>
        <p:nvPicPr>
          <p:cNvPr id="106518" name="Picture 22" descr="GraphsInMotion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5548313"/>
            <a:ext cx="2438400" cy="92868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Figure 3</a:t>
            </a:r>
          </a:p>
        </p:txBody>
      </p:sp>
      <p:pic>
        <p:nvPicPr>
          <p:cNvPr id="857092" name="Picture 4" descr="528_GMH_ETT_8747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3450" y="714375"/>
            <a:ext cx="7248525" cy="4953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 Trans Menu</a:t>
            </a:r>
          </a:p>
        </p:txBody>
      </p:sp>
      <p:sp>
        <p:nvSpPr>
          <p:cNvPr id="203787" name="Text Box 11"/>
          <p:cNvSpPr txBox="1">
            <a:spLocks noChangeArrowheads="1"/>
          </p:cNvSpPr>
          <p:nvPr/>
        </p:nvSpPr>
        <p:spPr bwMode="auto">
          <a:xfrm>
            <a:off x="1887538" y="685800"/>
            <a:ext cx="50292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200" b="1">
                <a:solidFill>
                  <a:srgbClr val="E21A22"/>
                </a:solidFill>
              </a:rPr>
              <a:t>Economic Concepts Transparencies</a:t>
            </a:r>
          </a:p>
        </p:txBody>
      </p:sp>
      <p:sp>
        <p:nvSpPr>
          <p:cNvPr id="203789" name="Text Box 13"/>
          <p:cNvSpPr txBox="1">
            <a:spLocks noChangeArrowheads="1"/>
          </p:cNvSpPr>
          <p:nvPr/>
        </p:nvSpPr>
        <p:spPr bwMode="auto">
          <a:xfrm>
            <a:off x="1887538" y="2209800"/>
            <a:ext cx="631507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71800" indent="-2971800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</a:pPr>
            <a:r>
              <a:rPr lang="en-US" sz="2800" b="1">
                <a:solidFill>
                  <a:srgbClr val="0868B2"/>
                </a:solidFill>
                <a:hlinkClick r:id="rId4" action="ppaction://hlinksldjump"/>
              </a:rPr>
              <a:t>Transparency 22</a:t>
            </a:r>
            <a:r>
              <a:rPr lang="en-US" sz="2800">
                <a:solidFill>
                  <a:srgbClr val="0868B2"/>
                </a:solidFill>
              </a:rPr>
              <a:t>	</a:t>
            </a:r>
            <a:r>
              <a:rPr lang="en-US" sz="2800">
                <a:solidFill>
                  <a:srgbClr val="0868B2"/>
                </a:solidFill>
                <a:hlinkClick r:id="rId4" action="ppaction://hlinksldjump"/>
              </a:rPr>
              <a:t>International Aspects of Growth and Stability</a:t>
            </a:r>
            <a:r>
              <a:rPr lang="en-US" sz="2800">
                <a:hlinkClick r:id="rId4" action="ppaction://hlinksldjump"/>
              </a:rPr>
              <a:t> </a:t>
            </a:r>
            <a:endParaRPr lang="en-US" sz="2800"/>
          </a:p>
        </p:txBody>
      </p:sp>
      <p:sp>
        <p:nvSpPr>
          <p:cNvPr id="203790" name="Text Box 14"/>
          <p:cNvSpPr txBox="1">
            <a:spLocks noChangeArrowheads="1"/>
          </p:cNvSpPr>
          <p:nvPr/>
        </p:nvSpPr>
        <p:spPr bwMode="auto">
          <a:xfrm>
            <a:off x="1439863" y="5846763"/>
            <a:ext cx="624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Select a transparency to view.</a:t>
            </a:r>
          </a:p>
        </p:txBody>
      </p:sp>
      <p:pic>
        <p:nvPicPr>
          <p:cNvPr id="203791" name="Picture 15" descr="ETT-Nav_Tra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2650" y="730250"/>
            <a:ext cx="936625" cy="9366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 Trans 1</a:t>
            </a:r>
          </a:p>
        </p:txBody>
      </p:sp>
      <p:pic>
        <p:nvPicPr>
          <p:cNvPr id="879625" name="Picture 9" descr="EC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4738" y="666750"/>
            <a:ext cx="6973887" cy="5578475"/>
          </a:xfrm>
          <a:prstGeom prst="rect">
            <a:avLst/>
          </a:prstGeom>
          <a:noFill/>
        </p:spPr>
      </p:pic>
      <p:pic>
        <p:nvPicPr>
          <p:cNvPr id="879627" name="Picture 11" descr="ETT-Nav_Back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33875" y="6384925"/>
            <a:ext cx="473075" cy="473075"/>
          </a:xfrm>
          <a:prstGeom prst="rect">
            <a:avLst/>
          </a:prstGeom>
          <a:noFill/>
        </p:spPr>
      </p:pic>
      <p:pic>
        <p:nvPicPr>
          <p:cNvPr id="879628" name="Picture 12" descr="ETT-Nav_Forward-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49800" y="6384925"/>
            <a:ext cx="473075" cy="4730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DFS Trans 1</a:t>
            </a:r>
          </a:p>
        </p:txBody>
      </p:sp>
      <p:pic>
        <p:nvPicPr>
          <p:cNvPr id="875524" name="Picture 4" descr="DF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4738" y="666750"/>
            <a:ext cx="6973887" cy="55784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DFS Trans 2</a:t>
            </a:r>
          </a:p>
        </p:txBody>
      </p:sp>
      <p:pic>
        <p:nvPicPr>
          <p:cNvPr id="194567" name="Picture 7" descr="DF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4738" y="666750"/>
            <a:ext cx="6973887" cy="55784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DFS Trans 3</a:t>
            </a:r>
          </a:p>
        </p:txBody>
      </p:sp>
      <p:pic>
        <p:nvPicPr>
          <p:cNvPr id="223237" name="Picture 5" descr="DF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4738" y="666750"/>
            <a:ext cx="6973887" cy="55784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Vocab1</a:t>
            </a:r>
          </a:p>
        </p:txBody>
      </p:sp>
      <p:sp>
        <p:nvSpPr>
          <p:cNvPr id="949254" name="Text Box 6"/>
          <p:cNvSpPr txBox="1">
            <a:spLocks noChangeArrowheads="1"/>
          </p:cNvSpPr>
          <p:nvPr/>
        </p:nvSpPr>
        <p:spPr bwMode="auto">
          <a:xfrm>
            <a:off x="1435100" y="1524000"/>
            <a:ext cx="61849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800" b="1">
                <a:solidFill>
                  <a:srgbClr val="0868B2"/>
                </a:solidFill>
                <a:ea typeface="Times New Roman" pitchFamily="18" charset="0"/>
                <a:cs typeface="Arial" charset="0"/>
              </a:rPr>
              <a:t>global integration:</a:t>
            </a:r>
            <a:r>
              <a:rPr lang="en-US" sz="28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interdependency among the countries of the world, especially within financial markets and telecommunications</a:t>
            </a:r>
            <a:r>
              <a:rPr lang="en-US" sz="28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Vocab2</a:t>
            </a:r>
          </a:p>
        </p:txBody>
      </p:sp>
      <p:sp>
        <p:nvSpPr>
          <p:cNvPr id="951303" name="Text Box 7"/>
          <p:cNvSpPr txBox="1">
            <a:spLocks noChangeArrowheads="1"/>
          </p:cNvSpPr>
          <p:nvPr/>
        </p:nvSpPr>
        <p:spPr bwMode="auto">
          <a:xfrm>
            <a:off x="1435100" y="1524000"/>
            <a:ext cx="61849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800" b="1">
                <a:solidFill>
                  <a:srgbClr val="0868B2"/>
                </a:solidFill>
                <a:ea typeface="Times New Roman" pitchFamily="18" charset="0"/>
                <a:cs typeface="Arial" charset="0"/>
              </a:rPr>
              <a:t>telecommunications:</a:t>
            </a:r>
            <a:r>
              <a:rPr lang="en-US" sz="28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long-distance communication, usually electronic, using communications satellites and fiber-optic cables</a:t>
            </a:r>
            <a:r>
              <a:rPr lang="en-US" sz="28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Intro 1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844550" y="1447800"/>
            <a:ext cx="47942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The study of economics helps us deal with global economic issues and global demand on resources.</a:t>
            </a:r>
          </a:p>
        </p:txBody>
      </p:sp>
      <p:pic>
        <p:nvPicPr>
          <p:cNvPr id="6157" name="Picture 13" descr="ETT-Nav_Back-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4488" y="6384925"/>
            <a:ext cx="473075" cy="473075"/>
          </a:xfrm>
          <a:prstGeom prst="rect">
            <a:avLst/>
          </a:prstGeom>
          <a:noFill/>
        </p:spPr>
      </p:pic>
      <p:pic>
        <p:nvPicPr>
          <p:cNvPr id="6159" name="Picture 15" descr="BigIde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1700" y="774700"/>
            <a:ext cx="2894013" cy="508000"/>
          </a:xfrm>
          <a:prstGeom prst="rect">
            <a:avLst/>
          </a:prstGeom>
          <a:noFill/>
        </p:spPr>
      </p:pic>
      <p:pic>
        <p:nvPicPr>
          <p:cNvPr id="6160" name="Picture 16" descr="ETT-Nav_Home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1250" y="6384925"/>
            <a:ext cx="473075" cy="4730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build="p" autoUpdateAnimBg="0" advAuto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Vocab3</a:t>
            </a:r>
          </a:p>
        </p:txBody>
      </p:sp>
      <p:sp>
        <p:nvSpPr>
          <p:cNvPr id="953349" name="Text Box 5"/>
          <p:cNvSpPr txBox="1">
            <a:spLocks noChangeArrowheads="1"/>
          </p:cNvSpPr>
          <p:nvPr/>
        </p:nvSpPr>
        <p:spPr bwMode="auto">
          <a:xfrm>
            <a:off x="1435100" y="1524000"/>
            <a:ext cx="61849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800" b="1">
                <a:solidFill>
                  <a:srgbClr val="0868B2"/>
                </a:solidFill>
                <a:ea typeface="Times New Roman" pitchFamily="18" charset="0"/>
                <a:cs typeface="Arial" charset="0"/>
              </a:rPr>
              <a:t>direct foreign investment (DFI):</a:t>
            </a:r>
            <a:r>
              <a:rPr lang="en-US" sz="28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the purchase by foreigners of real estate and businesses in another country</a:t>
            </a:r>
            <a:r>
              <a:rPr lang="en-US" sz="28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</a:t>
            </a:r>
          </a:p>
        </p:txBody>
      </p:sp>
    </p:spTree>
    <p:custDataLst>
      <p:tags r:id="rId1"/>
    </p:custData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Vocab4</a:t>
            </a:r>
          </a:p>
        </p:txBody>
      </p:sp>
      <p:sp>
        <p:nvSpPr>
          <p:cNvPr id="955397" name="Text Box 5"/>
          <p:cNvSpPr txBox="1">
            <a:spLocks noChangeArrowheads="1"/>
          </p:cNvSpPr>
          <p:nvPr/>
        </p:nvSpPr>
        <p:spPr bwMode="auto">
          <a:xfrm>
            <a:off x="1435100" y="1524000"/>
            <a:ext cx="61849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800" b="1">
                <a:solidFill>
                  <a:srgbClr val="0868B2"/>
                </a:solidFill>
                <a:ea typeface="Times New Roman" pitchFamily="18" charset="0"/>
                <a:cs typeface="Arial" charset="0"/>
              </a:rPr>
              <a:t>multinationals:</a:t>
            </a:r>
            <a:r>
              <a:rPr lang="en-US" sz="28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firms that do business and have offices or factories in many countries</a:t>
            </a:r>
            <a:r>
              <a:rPr lang="en-US" sz="28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Vocab5</a:t>
            </a:r>
          </a:p>
        </p:txBody>
      </p:sp>
      <p:sp>
        <p:nvSpPr>
          <p:cNvPr id="957445" name="Text Box 5"/>
          <p:cNvSpPr txBox="1">
            <a:spLocks noChangeArrowheads="1"/>
          </p:cNvSpPr>
          <p:nvPr/>
        </p:nvSpPr>
        <p:spPr bwMode="auto">
          <a:xfrm>
            <a:off x="1435100" y="1524000"/>
            <a:ext cx="61849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800" b="1">
                <a:solidFill>
                  <a:srgbClr val="0868B2"/>
                </a:solidFill>
                <a:ea typeface="Times New Roman" pitchFamily="18" charset="0"/>
                <a:cs typeface="Arial" charset="0"/>
              </a:rPr>
              <a:t>foreign affiliates:</a:t>
            </a:r>
            <a:r>
              <a:rPr lang="en-US" sz="28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branches of multinational firms</a:t>
            </a:r>
            <a:r>
              <a:rPr lang="en-US" sz="28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59" name="Picture 35" descr="ETT-Nav_DblBa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522663"/>
            <a:ext cx="371475" cy="371475"/>
          </a:xfrm>
          <a:prstGeom prst="rect">
            <a:avLst/>
          </a:prstGeom>
          <a:noFill/>
        </p:spPr>
      </p:pic>
      <p:pic>
        <p:nvPicPr>
          <p:cNvPr id="180255" name="Picture 31" descr="ETT-Nav_Tra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457450"/>
            <a:ext cx="371475" cy="371475"/>
          </a:xfrm>
          <a:prstGeom prst="rect">
            <a:avLst/>
          </a:prstGeom>
          <a:noFill/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Help</a:t>
            </a:r>
          </a:p>
        </p:txBody>
      </p:sp>
      <p:sp>
        <p:nvSpPr>
          <p:cNvPr id="180240" name="Text Box 16"/>
          <p:cNvSpPr txBox="1">
            <a:spLocks noChangeArrowheads="1"/>
          </p:cNvSpPr>
          <p:nvPr/>
        </p:nvSpPr>
        <p:spPr bwMode="auto">
          <a:xfrm>
            <a:off x="1295400" y="1206500"/>
            <a:ext cx="7297738" cy="5245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sz="1500"/>
              <a:t>Click the </a:t>
            </a:r>
            <a:r>
              <a:rPr lang="en-US" sz="1500" b="1">
                <a:solidFill>
                  <a:srgbClr val="0868B2"/>
                </a:solidFill>
              </a:rPr>
              <a:t>Forward</a:t>
            </a:r>
            <a:r>
              <a:rPr lang="en-US" sz="1500" b="1"/>
              <a:t> </a:t>
            </a:r>
            <a:r>
              <a:rPr lang="en-US" sz="1500"/>
              <a:t>button to go to the next slide.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sz="1500"/>
              <a:t>Click the </a:t>
            </a:r>
            <a:r>
              <a:rPr lang="en-US" sz="1500" b="1">
                <a:solidFill>
                  <a:srgbClr val="0868B2"/>
                </a:solidFill>
              </a:rPr>
              <a:t>Previous</a:t>
            </a:r>
            <a:r>
              <a:rPr lang="en-US" sz="1500" b="1"/>
              <a:t> </a:t>
            </a:r>
            <a:r>
              <a:rPr lang="en-US" sz="1500"/>
              <a:t>button to return to the previous slide.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sz="1500"/>
              <a:t>Click the </a:t>
            </a:r>
            <a:r>
              <a:rPr lang="en-US" sz="1500" b="1">
                <a:solidFill>
                  <a:srgbClr val="0868B2"/>
                </a:solidFill>
              </a:rPr>
              <a:t>Home</a:t>
            </a:r>
            <a:r>
              <a:rPr lang="en-US" sz="1500" b="1"/>
              <a:t> </a:t>
            </a:r>
            <a:r>
              <a:rPr lang="en-US" sz="1500"/>
              <a:t>button to return to the Chapter Menu. 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sz="1500"/>
              <a:t>Click the </a:t>
            </a:r>
            <a:r>
              <a:rPr lang="en-US" sz="1500" b="1">
                <a:solidFill>
                  <a:srgbClr val="0868B2"/>
                </a:solidFill>
              </a:rPr>
              <a:t>Transparency</a:t>
            </a:r>
            <a:r>
              <a:rPr lang="en-US" sz="1500"/>
              <a:t> button from the Chapter Menu or Chapter Introduction slides to access the Economic Concepts Transparencies that are relevant to this chapter. From within a section, click on this button to access the relevant Daily Focus Skills Transparency.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sz="1500"/>
              <a:t>Click the </a:t>
            </a:r>
            <a:r>
              <a:rPr lang="en-US" sz="1500" b="1">
                <a:solidFill>
                  <a:srgbClr val="0868B2"/>
                </a:solidFill>
              </a:rPr>
              <a:t>Return</a:t>
            </a:r>
            <a:r>
              <a:rPr lang="en-US" sz="1500"/>
              <a:t> button in a feature to return to the main presentation.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sz="1500"/>
              <a:t>Click the </a:t>
            </a:r>
            <a:r>
              <a:rPr lang="en-US" sz="1500" b="1">
                <a:solidFill>
                  <a:srgbClr val="0868B2"/>
                </a:solidFill>
              </a:rPr>
              <a:t>Economics Online</a:t>
            </a:r>
            <a:r>
              <a:rPr lang="en-US" sz="1500"/>
              <a:t> button to access online textbook features. 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sz="1500"/>
              <a:t>Click the </a:t>
            </a:r>
            <a:r>
              <a:rPr lang="en-US" sz="1500" b="1">
                <a:solidFill>
                  <a:srgbClr val="0868B2"/>
                </a:solidFill>
              </a:rPr>
              <a:t>Reference Atlas</a:t>
            </a:r>
            <a:r>
              <a:rPr lang="en-US" sz="1500"/>
              <a:t> button to access the Interactive Reference Atlas. 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sz="1500"/>
              <a:t>Click the </a:t>
            </a:r>
            <a:r>
              <a:rPr lang="en-US" sz="1500" b="1">
                <a:solidFill>
                  <a:srgbClr val="0868B2"/>
                </a:solidFill>
              </a:rPr>
              <a:t>Exit</a:t>
            </a:r>
            <a:r>
              <a:rPr lang="en-US" sz="1500"/>
              <a:t> button or press the </a:t>
            </a:r>
            <a:r>
              <a:rPr lang="en-US" sz="1500" b="1">
                <a:solidFill>
                  <a:srgbClr val="0868B2"/>
                </a:solidFill>
              </a:rPr>
              <a:t>Escape</a:t>
            </a:r>
            <a:r>
              <a:rPr lang="en-US" sz="1500"/>
              <a:t> key [Esc] to end the chapter slide show.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sz="1500"/>
              <a:t>Click the </a:t>
            </a:r>
            <a:r>
              <a:rPr lang="en-US" sz="1500" b="1">
                <a:solidFill>
                  <a:srgbClr val="0868B2"/>
                </a:solidFill>
              </a:rPr>
              <a:t>Help</a:t>
            </a:r>
            <a:r>
              <a:rPr lang="en-US" sz="1500" b="1"/>
              <a:t> </a:t>
            </a:r>
            <a:r>
              <a:rPr lang="en-US" sz="1500"/>
              <a:t>button to access this screen.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sz="1500"/>
              <a:t>Links to Presentation Plus! features such as Graphs in Motion, Charts in Motion, and relevant figures from your textbook are located at the bottom of relevant screens. </a:t>
            </a:r>
          </a:p>
        </p:txBody>
      </p:sp>
      <p:sp>
        <p:nvSpPr>
          <p:cNvPr id="180241" name="Text Box 17"/>
          <p:cNvSpPr txBox="1">
            <a:spLocks noChangeArrowheads="1"/>
          </p:cNvSpPr>
          <p:nvPr/>
        </p:nvSpPr>
        <p:spPr bwMode="auto">
          <a:xfrm>
            <a:off x="847725" y="676275"/>
            <a:ext cx="594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E21A22"/>
                </a:solidFill>
              </a:rPr>
              <a:t>To use this Presentation Plus! product:</a:t>
            </a:r>
          </a:p>
        </p:txBody>
      </p:sp>
      <p:pic>
        <p:nvPicPr>
          <p:cNvPr id="180252" name="Picture 28" descr="ETT-Nav_Hom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2028825"/>
            <a:ext cx="371475" cy="371475"/>
          </a:xfrm>
          <a:prstGeom prst="rect">
            <a:avLst/>
          </a:prstGeom>
          <a:noFill/>
        </p:spPr>
      </p:pic>
      <p:pic>
        <p:nvPicPr>
          <p:cNvPr id="180253" name="Picture 29" descr="WG_Nav Test-Ref Atla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5350" y="4389438"/>
            <a:ext cx="392113" cy="392112"/>
          </a:xfrm>
          <a:prstGeom prst="rect">
            <a:avLst/>
          </a:prstGeom>
          <a:noFill/>
        </p:spPr>
      </p:pic>
      <p:pic>
        <p:nvPicPr>
          <p:cNvPr id="180254" name="Picture 30" descr="WG_Nav Test-Onlin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5350" y="3957638"/>
            <a:ext cx="392113" cy="392112"/>
          </a:xfrm>
          <a:prstGeom prst="rect">
            <a:avLst/>
          </a:prstGeom>
          <a:noFill/>
        </p:spPr>
      </p:pic>
      <p:pic>
        <p:nvPicPr>
          <p:cNvPr id="180256" name="Picture 32" descr="ETT-Nav_Back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4400" y="1600200"/>
            <a:ext cx="371475" cy="371475"/>
          </a:xfrm>
          <a:prstGeom prst="rect">
            <a:avLst/>
          </a:prstGeom>
          <a:noFill/>
        </p:spPr>
      </p:pic>
      <p:pic>
        <p:nvPicPr>
          <p:cNvPr id="180257" name="Picture 33" descr="ETT-Nav_Forwar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4400" y="1162050"/>
            <a:ext cx="371475" cy="371475"/>
          </a:xfrm>
          <a:prstGeom prst="rect">
            <a:avLst/>
          </a:prstGeom>
          <a:noFill/>
        </p:spPr>
      </p:pic>
      <p:pic>
        <p:nvPicPr>
          <p:cNvPr id="180258" name="Picture 34" descr="ETT-Nav_Help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14400" y="5267325"/>
            <a:ext cx="371475" cy="371475"/>
          </a:xfrm>
          <a:prstGeom prst="rect">
            <a:avLst/>
          </a:prstGeom>
          <a:noFill/>
        </p:spPr>
      </p:pic>
      <p:pic>
        <p:nvPicPr>
          <p:cNvPr id="180260" name="Picture 36" descr="ETT-Nav_Exi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2963" y="4795838"/>
            <a:ext cx="442912" cy="44291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 of Custom Shows</a:t>
            </a:r>
          </a:p>
        </p:txBody>
      </p:sp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2903538" y="1120775"/>
            <a:ext cx="332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This slide is intentionally blank.</a:t>
            </a:r>
          </a:p>
        </p:txBody>
      </p:sp>
    </p:spTree>
    <p:custDataLst>
      <p:tags r:id="rId1"/>
    </p:custDataLst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Menu</a:t>
            </a:r>
          </a:p>
        </p:txBody>
      </p:sp>
      <p:pic>
        <p:nvPicPr>
          <p:cNvPr id="5154" name="Picture 34" descr="ETT_ChapterMen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914400"/>
            <a:ext cx="4343400" cy="1023938"/>
          </a:xfrm>
          <a:prstGeom prst="rect">
            <a:avLst/>
          </a:prstGeom>
          <a:noFill/>
        </p:spPr>
      </p:pic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1117600" y="2160588"/>
            <a:ext cx="51308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549400" indent="-15494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400" b="1" u="sng">
                <a:solidFill>
                  <a:srgbClr val="0072BC"/>
                </a:solidFill>
                <a:hlinkClick r:id="rId5" action="ppaction://hlinksldjump"/>
              </a:rPr>
              <a:t>Chapter Introduction</a:t>
            </a:r>
            <a:endParaRPr lang="en-US" sz="2400" b="1" u="sng">
              <a:solidFill>
                <a:srgbClr val="0072BC"/>
              </a:solidFill>
            </a:endParaRPr>
          </a:p>
          <a:p>
            <a:pPr marL="1549400" indent="-15494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400" b="1" u="sng">
                <a:solidFill>
                  <a:srgbClr val="0072BC"/>
                </a:solidFill>
                <a:hlinkClick r:id="rId6" action="ppaction://hlinksldjump"/>
              </a:rPr>
              <a:t>Section 1:</a:t>
            </a:r>
            <a:r>
              <a:rPr lang="en-US" sz="2400">
                <a:solidFill>
                  <a:srgbClr val="0072BC"/>
                </a:solidFill>
              </a:rPr>
              <a:t>	</a:t>
            </a:r>
            <a:r>
              <a:rPr lang="en-US" sz="2400">
                <a:solidFill>
                  <a:srgbClr val="E21A22"/>
                </a:solidFill>
                <a:cs typeface="Arial" charset="0"/>
              </a:rPr>
              <a:t>Reasons for and Results of Global Integration</a:t>
            </a:r>
            <a:r>
              <a:rPr lang="en-US" sz="2400">
                <a:solidFill>
                  <a:srgbClr val="E21A22"/>
                </a:solidFill>
              </a:rPr>
              <a:t> </a:t>
            </a:r>
          </a:p>
          <a:p>
            <a:pPr marL="1549400" indent="-15494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400" b="1" u="sng">
                <a:solidFill>
                  <a:srgbClr val="0072BC"/>
                </a:solidFill>
                <a:hlinkClick r:id="rId7" action="ppaction://hlinksldjump"/>
              </a:rPr>
              <a:t>Section 2:</a:t>
            </a:r>
            <a:r>
              <a:rPr lang="en-US" sz="2400">
                <a:solidFill>
                  <a:srgbClr val="0072BC"/>
                </a:solidFill>
              </a:rPr>
              <a:t>	</a:t>
            </a:r>
            <a:r>
              <a:rPr lang="en-US" sz="2400">
                <a:solidFill>
                  <a:srgbClr val="E21A22"/>
                </a:solidFill>
                <a:cs typeface="Arial" charset="0"/>
              </a:rPr>
              <a:t>Direct Foreign Investment—Should We Be Worried?</a:t>
            </a:r>
            <a:r>
              <a:rPr lang="en-US" sz="2400" b="1" i="1">
                <a:solidFill>
                  <a:srgbClr val="000000"/>
                </a:solidFill>
                <a:cs typeface="Arial" charset="0"/>
              </a:rPr>
              <a:t> </a:t>
            </a:r>
            <a:endParaRPr lang="en-US" sz="2400">
              <a:solidFill>
                <a:srgbClr val="E21A22"/>
              </a:solidFill>
            </a:endParaRPr>
          </a:p>
          <a:p>
            <a:pPr marL="1549400" indent="-15494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400" b="1" u="sng">
                <a:solidFill>
                  <a:srgbClr val="0072BC"/>
                </a:solidFill>
                <a:hlinkClick r:id="rId8" action="ppaction://hlinksldjump"/>
              </a:rPr>
              <a:t>Section 3:</a:t>
            </a:r>
            <a:r>
              <a:rPr lang="en-US" sz="2400">
                <a:solidFill>
                  <a:srgbClr val="0072BC"/>
                </a:solidFill>
              </a:rPr>
              <a:t>	</a:t>
            </a:r>
            <a:r>
              <a:rPr lang="en-US" sz="2400">
                <a:solidFill>
                  <a:srgbClr val="E21A22"/>
                </a:solidFill>
                <a:cs typeface="Arial" charset="0"/>
              </a:rPr>
              <a:t>Multinationals and Economic Competition</a:t>
            </a:r>
            <a:r>
              <a:rPr lang="en-US" sz="2400">
                <a:solidFill>
                  <a:srgbClr val="E21A22"/>
                </a:solidFill>
              </a:rPr>
              <a:t> </a:t>
            </a:r>
          </a:p>
          <a:p>
            <a:pPr marL="1549400" indent="-15494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400" b="1" u="sng">
                <a:solidFill>
                  <a:srgbClr val="0072BC"/>
                </a:solidFill>
                <a:hlinkClick r:id="rId9" action="ppaction://hlinksldjump"/>
              </a:rPr>
              <a:t>Visual Summary</a:t>
            </a:r>
            <a:endParaRPr lang="en-US" sz="2400" b="1" u="sng">
              <a:solidFill>
                <a:srgbClr val="0072BC"/>
              </a:solidFill>
            </a:endParaRPr>
          </a:p>
        </p:txBody>
      </p:sp>
      <p:pic>
        <p:nvPicPr>
          <p:cNvPr id="5156" name="Picture 36" descr="ETT-Nav_Forward-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40413" y="6384925"/>
            <a:ext cx="473075" cy="473075"/>
          </a:xfrm>
          <a:prstGeom prst="rect">
            <a:avLst/>
          </a:prstGeom>
          <a:noFill/>
        </p:spPr>
      </p:pic>
      <p:pic>
        <p:nvPicPr>
          <p:cNvPr id="5157" name="Picture 37" descr="ETT-Nav_Back-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24488" y="6384925"/>
            <a:ext cx="473075" cy="473075"/>
          </a:xfrm>
          <a:prstGeom prst="rect">
            <a:avLst/>
          </a:prstGeom>
          <a:noFill/>
        </p:spPr>
      </p:pic>
      <p:pic>
        <p:nvPicPr>
          <p:cNvPr id="5158" name="Picture 38" descr="ETT-Nav_Exit">
            <a:hlinkClick r:id="" action="ppaction://hlinkshowjump?jump=endshow" highlightClick="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86325" y="6356350"/>
            <a:ext cx="533400" cy="533400"/>
          </a:xfrm>
          <a:prstGeom prst="rect">
            <a:avLst/>
          </a:prstGeom>
          <a:noFill/>
        </p:spPr>
      </p:pic>
      <p:pic>
        <p:nvPicPr>
          <p:cNvPr id="5160" name="Picture 40" descr="TSVid_logo_Button">
            <a:hlinkClick r:id="rId13" highlightClick="1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52900" y="5549900"/>
            <a:ext cx="1608138" cy="7239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Intro 1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844550" y="1447800"/>
            <a:ext cx="47942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The study of economics helps us deal with global economic issues and global demand on resources.</a:t>
            </a:r>
          </a:p>
        </p:txBody>
      </p:sp>
      <p:pic>
        <p:nvPicPr>
          <p:cNvPr id="6157" name="Picture 13" descr="ETT-Nav_Back-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4488" y="6384925"/>
            <a:ext cx="473075" cy="473075"/>
          </a:xfrm>
          <a:prstGeom prst="rect">
            <a:avLst/>
          </a:prstGeom>
          <a:noFill/>
        </p:spPr>
      </p:pic>
      <p:pic>
        <p:nvPicPr>
          <p:cNvPr id="6159" name="Picture 15" descr="BigIde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1700" y="774700"/>
            <a:ext cx="2894013" cy="508000"/>
          </a:xfrm>
          <a:prstGeom prst="rect">
            <a:avLst/>
          </a:prstGeom>
          <a:noFill/>
        </p:spPr>
      </p:pic>
      <p:pic>
        <p:nvPicPr>
          <p:cNvPr id="6160" name="Picture 16" descr="ETT-Nav_Home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1250" y="6384925"/>
            <a:ext cx="473075" cy="4730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Intro 2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844550" y="1447800"/>
            <a:ext cx="479425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How are you personally affected by activities in the global economy? In this chapter, read to learn why global integration is now a fact of life.</a:t>
            </a:r>
          </a:p>
        </p:txBody>
      </p:sp>
      <p:pic>
        <p:nvPicPr>
          <p:cNvPr id="9226" name="Picture 10" descr="WI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9800" y="744538"/>
            <a:ext cx="3571875" cy="630237"/>
          </a:xfrm>
          <a:prstGeom prst="rect">
            <a:avLst/>
          </a:prstGeom>
          <a:noFill/>
        </p:spPr>
      </p:pic>
      <p:pic>
        <p:nvPicPr>
          <p:cNvPr id="9227" name="Picture 11" descr="ETT-Nav_Home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1250" y="6384925"/>
            <a:ext cx="473075" cy="4730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17" name="Picture 21" descr="GTR2 BK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325" y="700088"/>
            <a:ext cx="7753350" cy="5613400"/>
          </a:xfrm>
          <a:prstGeom prst="rect">
            <a:avLst/>
          </a:prstGeom>
          <a:noFill/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1-Main Idea</a:t>
            </a:r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1095375" y="1504950"/>
            <a:ext cx="70866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>
                <a:solidFill>
                  <a:srgbClr val="E21A22"/>
                </a:solidFill>
              </a:rPr>
              <a:t>Section Preview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In this section, you will learn about the technological developments that have led to the growth of the global market, as well as some of the outcomes of globalization.</a:t>
            </a:r>
          </a:p>
        </p:txBody>
      </p:sp>
      <p:pic>
        <p:nvPicPr>
          <p:cNvPr id="55316" name="Picture 20" descr="ETT-Nav_Back-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4488" y="6384925"/>
            <a:ext cx="473075" cy="4730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5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2" grpId="0" build="p" autoUpdateAnimBg="0" advAuto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SECONDARYMONITOR" val="True"/>
  <p:tag name="BULLETTYPE" val="1"/>
  <p:tag name="RESPCOUNTERSTYLE" val="-1"/>
  <p:tag name="INPUTSOURCE" val="1"/>
  <p:tag name="BACKUPSESSIONS" val="True"/>
  <p:tag name="REVIEWONLY" val="False"/>
  <p:tag name="PARTICIPANTSINLEADERBOARD" val="5"/>
  <p:tag name="BUBBLESIZEVISIBLE" val="True"/>
  <p:tag name="CUSTOMGRIDBACKCOLOR" val="-2830136"/>
  <p:tag name="CUSTOMCELLBACKCOLOR3" val="-268652"/>
  <p:tag name="DISPLAYDEVICENUMBER" val="True"/>
  <p:tag name="AUTOSIZEGRID" val="True"/>
  <p:tag name="CHARTCOLORS" val="1"/>
  <p:tag name="MULTIRESPDIVISOR" val="1"/>
  <p:tag name="CORRECTPOINTVALUE" val="100"/>
  <p:tag name="ZEROBASED" val="False"/>
  <p:tag name="SHOWBARVISIBLE" val="True"/>
  <p:tag name="REQUIREPASSWORD" val="False"/>
  <p:tag name="RESPCOUNTERFORMAT" val="0"/>
  <p:tag name="NUMRESPONSES" val="1"/>
  <p:tag name="AUTOADVANCE" val="False"/>
  <p:tag name="TEAMSINLEADERBOARD" val="5"/>
  <p:tag name="BUBBLEGROUPING" val="3"/>
  <p:tag name="CUSTOMCELLBACKCOLOR2" val="-13395457"/>
  <p:tag name="DISPLAYDEVICEID" val="True"/>
  <p:tag name="GRIDPOSITION" val="1"/>
  <p:tag name="INCLUDENONRESPONDERS" val="False"/>
  <p:tag name="INCORRECTPOINTVALUE" val="0"/>
  <p:tag name="CHARTSCALE" val="True"/>
  <p:tag name="DEFAULTPORT" val="1001"/>
  <p:tag name="RESPTABLESTYLE" val="-1"/>
  <p:tag name="BACKUPMAINTENANCE" val="7"/>
  <p:tag name="STDCHART" val="1"/>
  <p:tag name="DEFAULTNUMTEAMS" val="5"/>
  <p:tag name="USESCHEMECOLORS" val="True"/>
  <p:tag name="GRIDSIZE" val="{Width=800, Height=600}"/>
  <p:tag name="PARTLISTDEFAULT" val="0"/>
  <p:tag name="ADDINALWAYSLOADED" val="False"/>
  <p:tag name="ENABLEPRESENTERVPAD" val="False"/>
  <p:tag name="COUNTDOWNSECONDS" val="10"/>
  <p:tag name="ROTATIONINTERVAL" val="2"/>
  <p:tag name="BUBBLEVALUEFORMAT" val="0.0"/>
  <p:tag name="DISPLAYNAME" val="True"/>
  <p:tag name="CHARTLABELS" val="0"/>
  <p:tag name="REALTIMEBACKUP" val="False"/>
  <p:tag name="ANSWERNOWSTYLE" val="-1"/>
  <p:tag name="ALLOWDUPLICATES" val="False"/>
  <p:tag name="BUBBLENAMEVISIBLE" val="True"/>
  <p:tag name="GRIDOPACITY" val="90"/>
  <p:tag name="INCLUDEPPT" val="True"/>
  <p:tag name="EXPANDSHOWBAR" val="True"/>
  <p:tag name="CHARTVALUEFORMAT" val="0%"/>
  <p:tag name="CUSTOMCELLBACKCOLOR1" val="-657956"/>
  <p:tag name="RESETCHARTS" val="True"/>
  <p:tag name="ANSWERNOWTEXT" val="Answer Now"/>
  <p:tag name="MAXRESPONDERS" val="5"/>
  <p:tag name="POLLINGCYCLE" val="2"/>
  <p:tag name="COUNTDOWNSTYLE" val="-1"/>
  <p:tag name="CUSTOMCELLBACKCOLOR4" val="-8355712"/>
  <p:tag name="TPVERSION" val="2006"/>
  <p:tag name="GRIDROTATIONINTERVAL" val="2"/>
  <p:tag name="AUTOUPDATEALIASES" val="True"/>
  <p:tag name="USEENTERPRISEMANAGER" val="False"/>
  <p:tag name="CUSTOMCELLFORECOLOR" val="-16777216"/>
  <p:tag name="AUTOADJUSTPARTRANGE" val="True"/>
  <p:tag name="ALLOWUSERFEEDBACK" val="Tru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Custom Design">
  <a:themeElements>
    <a:clrScheme name="Custom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868B2"/>
      </a:hlink>
      <a:folHlink>
        <a:srgbClr val="0868B2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868B2"/>
        </a:hlink>
        <a:folHlink>
          <a:srgbClr val="0868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1_Custom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868B2"/>
      </a:hlink>
      <a:folHlink>
        <a:srgbClr val="0868B2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868B2"/>
        </a:hlink>
        <a:folHlink>
          <a:srgbClr val="0868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868B2"/>
      </a:hlink>
      <a:folHlink>
        <a:srgbClr val="0868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868B2"/>
        </a:hlink>
        <a:folHlink>
          <a:srgbClr val="0868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868B2"/>
      </a:hlink>
      <a:folHlink>
        <a:srgbClr val="0868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868B2"/>
        </a:hlink>
        <a:folHlink>
          <a:srgbClr val="0868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2_Default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868B2"/>
      </a:hlink>
      <a:folHlink>
        <a:srgbClr val="0868B2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868B2"/>
        </a:hlink>
        <a:folHlink>
          <a:srgbClr val="0868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Custom Design">
  <a:themeElements>
    <a:clrScheme name="6_Custom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868B2"/>
      </a:hlink>
      <a:folHlink>
        <a:srgbClr val="0868B2"/>
      </a:folHlink>
    </a:clrScheme>
    <a:fontScheme name="6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868B2"/>
        </a:hlink>
        <a:folHlink>
          <a:srgbClr val="0868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Custom Design">
  <a:themeElements>
    <a:clrScheme name="2_Custom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868B2"/>
      </a:hlink>
      <a:folHlink>
        <a:srgbClr val="0868B2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868B2"/>
        </a:hlink>
        <a:folHlink>
          <a:srgbClr val="0868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Custom Design">
  <a:themeElements>
    <a:clrScheme name="3_Custom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868B2"/>
      </a:hlink>
      <a:folHlink>
        <a:srgbClr val="0868B2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868B2"/>
        </a:hlink>
        <a:folHlink>
          <a:srgbClr val="0868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Custom Design">
  <a:themeElements>
    <a:clrScheme name="7_Custom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868B2"/>
      </a:hlink>
      <a:folHlink>
        <a:srgbClr val="0868B2"/>
      </a:folHlink>
    </a:clrScheme>
    <a:fontScheme name="7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868B2"/>
        </a:hlink>
        <a:folHlink>
          <a:srgbClr val="0868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5990</TotalTime>
  <Words>1487</Words>
  <Application>Microsoft Office PowerPoint</Application>
  <PresentationFormat>On-screen Show (4:3)</PresentationFormat>
  <Paragraphs>235</Paragraphs>
  <Slides>54</Slides>
  <Notes>51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Slide Titles</vt:lpstr>
      </vt:variant>
      <vt:variant>
        <vt:i4>54</vt:i4>
      </vt:variant>
      <vt:variant>
        <vt:lpstr>Custom Shows</vt:lpstr>
      </vt:variant>
      <vt:variant>
        <vt:i4>13</vt:i4>
      </vt:variant>
    </vt:vector>
  </HeadingPairs>
  <TitlesOfParts>
    <vt:vector size="76" baseType="lpstr">
      <vt:lpstr>Custom Design</vt:lpstr>
      <vt:lpstr>1_Custom Design</vt:lpstr>
      <vt:lpstr>Default Design</vt:lpstr>
      <vt:lpstr>1_Default Design</vt:lpstr>
      <vt:lpstr>2_Default Design</vt:lpstr>
      <vt:lpstr>6_Custom Design</vt:lpstr>
      <vt:lpstr>2_Custom Design</vt:lpstr>
      <vt:lpstr>3_Custom Design</vt:lpstr>
      <vt:lpstr>7_Custom Design</vt:lpstr>
      <vt:lpstr>Splash Screen</vt:lpstr>
      <vt:lpstr>PowerPoint Presentation</vt:lpstr>
      <vt:lpstr>PowerPoint Presentation</vt:lpstr>
      <vt:lpstr>Chapter Intro 1</vt:lpstr>
      <vt:lpstr>Chapter Intro 1</vt:lpstr>
      <vt:lpstr>Chapter Menu</vt:lpstr>
      <vt:lpstr>Chapter Intro 1</vt:lpstr>
      <vt:lpstr>Chapter Intro 2</vt:lpstr>
      <vt:lpstr>Section 1-Main Idea</vt:lpstr>
      <vt:lpstr>Section 1-Key Terms</vt:lpstr>
      <vt:lpstr>Section 1</vt:lpstr>
      <vt:lpstr>Section 1</vt:lpstr>
      <vt:lpstr>Section 1</vt:lpstr>
      <vt:lpstr>Section 1</vt:lpstr>
      <vt:lpstr>PowerPoint Presentation</vt:lpstr>
      <vt:lpstr>Section 1</vt:lpstr>
      <vt:lpstr>Section 1</vt:lpstr>
      <vt:lpstr>Section 1</vt:lpstr>
      <vt:lpstr>Section 2-Main Idea</vt:lpstr>
      <vt:lpstr>Section 2-Key Terms</vt:lpstr>
      <vt:lpstr>Section 2</vt:lpstr>
      <vt:lpstr>Section 2</vt:lpstr>
      <vt:lpstr>Section 2</vt:lpstr>
      <vt:lpstr>Section 2</vt:lpstr>
      <vt:lpstr>Section 2</vt:lpstr>
      <vt:lpstr>Section 2</vt:lpstr>
      <vt:lpstr>Section 2</vt:lpstr>
      <vt:lpstr>Section 3-Main Idea</vt:lpstr>
      <vt:lpstr>Section 3-Key Terms</vt:lpstr>
      <vt:lpstr>Section 3</vt:lpstr>
      <vt:lpstr>Section 3</vt:lpstr>
      <vt:lpstr>Section 3</vt:lpstr>
      <vt:lpstr>Section 3</vt:lpstr>
      <vt:lpstr>Section 3</vt:lpstr>
      <vt:lpstr>Section 3</vt:lpstr>
      <vt:lpstr>VS 1</vt:lpstr>
      <vt:lpstr>VS 2</vt:lpstr>
      <vt:lpstr>VS 3</vt:lpstr>
      <vt:lpstr>VS-End</vt:lpstr>
      <vt:lpstr>Figure 1</vt:lpstr>
      <vt:lpstr>Figure 2</vt:lpstr>
      <vt:lpstr>Figure 3</vt:lpstr>
      <vt:lpstr>Concept Trans Menu</vt:lpstr>
      <vt:lpstr>Concept Trans 1</vt:lpstr>
      <vt:lpstr>DFS Trans 1</vt:lpstr>
      <vt:lpstr>DFS Trans 2</vt:lpstr>
      <vt:lpstr>DFS Trans 3</vt:lpstr>
      <vt:lpstr>Vocab1</vt:lpstr>
      <vt:lpstr>Vocab2</vt:lpstr>
      <vt:lpstr>Vocab3</vt:lpstr>
      <vt:lpstr>Vocab4</vt:lpstr>
      <vt:lpstr>Vocab5</vt:lpstr>
      <vt:lpstr>Help</vt:lpstr>
      <vt:lpstr>End of Custom Shows</vt:lpstr>
      <vt:lpstr>Help</vt:lpstr>
      <vt:lpstr>Concept Trans</vt:lpstr>
      <vt:lpstr>DFS Trans 1</vt:lpstr>
      <vt:lpstr>DFS Trans 2</vt:lpstr>
      <vt:lpstr>DFS Trans 3</vt:lpstr>
      <vt:lpstr>Figure 1</vt:lpstr>
      <vt:lpstr>Figure 2</vt:lpstr>
      <vt:lpstr>Figure 3</vt:lpstr>
      <vt:lpstr>V1</vt:lpstr>
      <vt:lpstr>V2</vt:lpstr>
      <vt:lpstr>V3</vt:lpstr>
      <vt:lpstr>V4</vt:lpstr>
      <vt:lpstr>V5</vt:lpstr>
    </vt:vector>
  </TitlesOfParts>
  <Company>Madeira Station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Economics: Today and Tomorrow</dc:title>
  <dc:creator>Glencoe/McGraw-Hill</dc:creator>
  <cp:lastModifiedBy>LPS</cp:lastModifiedBy>
  <cp:revision>154</cp:revision>
  <dcterms:created xsi:type="dcterms:W3CDTF">2007-02-01T19:00:27Z</dcterms:created>
  <dcterms:modified xsi:type="dcterms:W3CDTF">2014-05-15T14:37:10Z</dcterms:modified>
</cp:coreProperties>
</file>