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48" r:id="rId3"/>
    <p:sldMasterId id="2147483651" r:id="rId4"/>
    <p:sldMasterId id="2147483652" r:id="rId5"/>
    <p:sldMasterId id="2147483655" r:id="rId6"/>
    <p:sldMasterId id="2147483657" r:id="rId7"/>
    <p:sldMasterId id="2147483653" r:id="rId8"/>
    <p:sldMasterId id="2147483654" r:id="rId9"/>
    <p:sldMasterId id="2147483658" r:id="rId10"/>
  </p:sldMasterIdLst>
  <p:notesMasterIdLst>
    <p:notesMasterId r:id="rId74"/>
  </p:notesMasterIdLst>
  <p:sldIdLst>
    <p:sldId id="257" r:id="rId11"/>
    <p:sldId id="676" r:id="rId12"/>
    <p:sldId id="258" r:id="rId13"/>
    <p:sldId id="259" r:id="rId14"/>
    <p:sldId id="262" r:id="rId15"/>
    <p:sldId id="263" r:id="rId16"/>
    <p:sldId id="267" r:id="rId17"/>
    <p:sldId id="269" r:id="rId18"/>
    <p:sldId id="386" r:id="rId19"/>
    <p:sldId id="674" r:id="rId20"/>
    <p:sldId id="482" r:id="rId21"/>
    <p:sldId id="483" r:id="rId22"/>
    <p:sldId id="675" r:id="rId23"/>
    <p:sldId id="487" r:id="rId24"/>
    <p:sldId id="488" r:id="rId25"/>
    <p:sldId id="273" r:id="rId26"/>
    <p:sldId id="498" r:id="rId27"/>
    <p:sldId id="499" r:id="rId28"/>
    <p:sldId id="502" r:id="rId29"/>
    <p:sldId id="503" r:id="rId30"/>
    <p:sldId id="669" r:id="rId31"/>
    <p:sldId id="508" r:id="rId32"/>
    <p:sldId id="509" r:id="rId33"/>
    <p:sldId id="514" r:id="rId34"/>
    <p:sldId id="515" r:id="rId35"/>
    <p:sldId id="544" r:id="rId36"/>
    <p:sldId id="545" r:id="rId37"/>
    <p:sldId id="548" r:id="rId38"/>
    <p:sldId id="549" r:id="rId39"/>
    <p:sldId id="672" r:id="rId40"/>
    <p:sldId id="554" r:id="rId41"/>
    <p:sldId id="555" r:id="rId42"/>
    <p:sldId id="673" r:id="rId43"/>
    <p:sldId id="560" r:id="rId44"/>
    <p:sldId id="566" r:id="rId45"/>
    <p:sldId id="663" r:id="rId46"/>
    <p:sldId id="664" r:id="rId47"/>
    <p:sldId id="665" r:id="rId48"/>
    <p:sldId id="598" r:id="rId49"/>
    <p:sldId id="274" r:id="rId50"/>
    <p:sldId id="591" r:id="rId51"/>
    <p:sldId id="592" r:id="rId52"/>
    <p:sldId id="593" r:id="rId53"/>
    <p:sldId id="333" r:id="rId54"/>
    <p:sldId id="601" r:id="rId55"/>
    <p:sldId id="599" r:id="rId56"/>
    <p:sldId id="331" r:id="rId57"/>
    <p:sldId id="334" r:id="rId58"/>
    <p:sldId id="480" r:id="rId59"/>
    <p:sldId id="627" r:id="rId60"/>
    <p:sldId id="628" r:id="rId61"/>
    <p:sldId id="629" r:id="rId62"/>
    <p:sldId id="630" r:id="rId63"/>
    <p:sldId id="631" r:id="rId64"/>
    <p:sldId id="632" r:id="rId65"/>
    <p:sldId id="633" r:id="rId66"/>
    <p:sldId id="634" r:id="rId67"/>
    <p:sldId id="635" r:id="rId68"/>
    <p:sldId id="636" r:id="rId69"/>
    <p:sldId id="637" r:id="rId70"/>
    <p:sldId id="638" r:id="rId71"/>
    <p:sldId id="327" r:id="rId72"/>
    <p:sldId id="328" r:id="rId73"/>
  </p:sldIdLst>
  <p:sldSz cx="9144000" cy="6858000" type="screen4x3"/>
  <p:notesSz cx="6858000" cy="9144000"/>
  <p:custShowLst>
    <p:custShow name="Help" id="0">
      <p:sldLst>
        <p:sld r:id="rId72"/>
        <p:sld r:id="rId73"/>
      </p:sldLst>
    </p:custShow>
    <p:custShow name="Concept Trans" id="1">
      <p:sldLst>
        <p:sld r:id="rId54"/>
        <p:sld r:id="rId55"/>
        <p:sld r:id="rId73"/>
      </p:sldLst>
    </p:custShow>
    <p:custShow name="DFS Trans 1" id="2">
      <p:sldLst>
        <p:sld r:id="rId56"/>
        <p:sld r:id="rId73"/>
      </p:sldLst>
    </p:custShow>
    <p:custShow name="DFS Trans 2" id="3">
      <p:sldLst>
        <p:sld r:id="rId57"/>
        <p:sld r:id="rId73"/>
      </p:sldLst>
    </p:custShow>
    <p:custShow name="DFS Trans 3" id="4">
      <p:sldLst>
        <p:sld r:id="rId58"/>
        <p:sld r:id="rId73"/>
      </p:sldLst>
    </p:custShow>
    <p:custShow name="DFS Trans 4" id="5">
      <p:sldLst>
        <p:sld r:id="rId59"/>
        <p:sld r:id="rId73"/>
      </p:sldLst>
    </p:custShow>
    <p:custShow name="Figure 1" id="6">
      <p:sldLst>
        <p:sld r:id="rId49"/>
        <p:sld r:id="rId73"/>
      </p:sldLst>
    </p:custShow>
    <p:custShow name="Figure 2" id="7">
      <p:sldLst>
        <p:sld r:id="rId50"/>
        <p:sld r:id="rId73"/>
      </p:sldLst>
    </p:custShow>
    <p:custShow name="Figure 4" id="8">
      <p:sldLst>
        <p:sld r:id="rId51"/>
        <p:sld r:id="rId73"/>
      </p:sldLst>
    </p:custShow>
    <p:custShow name="Figure 5" id="9">
      <p:sldLst>
        <p:sld r:id="rId52"/>
        <p:sld r:id="rId73"/>
      </p:sldLst>
    </p:custShow>
    <p:custShow name="V1" id="10">
      <p:sldLst>
        <p:sld r:id="rId60"/>
        <p:sld r:id="rId73"/>
      </p:sldLst>
    </p:custShow>
    <p:custShow name="V2" id="11">
      <p:sldLst>
        <p:sld r:id="rId61"/>
        <p:sld r:id="rId73"/>
      </p:sldLst>
    </p:custShow>
    <p:custShow name="V3" id="12">
      <p:sldLst>
        <p:sld r:id="rId62"/>
        <p:sld r:id="rId73"/>
      </p:sldLst>
    </p:custShow>
    <p:custShow name="V4" id="13">
      <p:sldLst>
        <p:sld r:id="rId63"/>
        <p:sld r:id="rId73"/>
      </p:sldLst>
    </p:custShow>
    <p:custShow name="V5" id="14">
      <p:sldLst>
        <p:sld r:id="rId64"/>
        <p:sld r:id="rId73"/>
      </p:sldLst>
    </p:custShow>
    <p:custShow name="V6" id="15">
      <p:sldLst>
        <p:sld r:id="rId65"/>
        <p:sld r:id="rId73"/>
      </p:sldLst>
    </p:custShow>
    <p:custShow name="V7" id="16">
      <p:sldLst>
        <p:sld r:id="rId66"/>
        <p:sld r:id="rId73"/>
      </p:sldLst>
    </p:custShow>
    <p:custShow name="V8" id="17">
      <p:sldLst>
        <p:sld r:id="rId67"/>
        <p:sld r:id="rId73"/>
      </p:sldLst>
    </p:custShow>
    <p:custShow name="V9" id="18">
      <p:sldLst>
        <p:sld r:id="rId68"/>
        <p:sld r:id="rId73"/>
      </p:sldLst>
    </p:custShow>
    <p:custShow name="V10" id="19">
      <p:sldLst>
        <p:sld r:id="rId69"/>
        <p:sld r:id="rId73"/>
      </p:sldLst>
    </p:custShow>
    <p:custShow name="V11" id="20">
      <p:sldLst>
        <p:sld r:id="rId70"/>
        <p:sld r:id="rId73"/>
      </p:sldLst>
    </p:custShow>
    <p:custShow name="V12" id="21">
      <p:sldLst>
        <p:sld r:id="rId71"/>
        <p:sld r:id="rId73"/>
      </p:sldLst>
    </p:custShow>
    <p:custShow name="Figure 6" id="22">
      <p:sldLst>
        <p:sld r:id="rId53"/>
        <p:sld r:id="rId73"/>
      </p:sldLst>
    </p:custShow>
  </p:custShowLst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B34"/>
    <a:srgbClr val="0868B2"/>
    <a:srgbClr val="E21A22"/>
    <a:srgbClr val="FFFFCC"/>
    <a:srgbClr val="006600"/>
    <a:srgbClr val="ED2641"/>
    <a:srgbClr val="13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1" autoAdjust="0"/>
    <p:restoredTop sz="94686" autoAdjust="0"/>
  </p:normalViewPr>
  <p:slideViewPr>
    <p:cSldViewPr>
      <p:cViewPr varScale="1">
        <p:scale>
          <a:sx n="100" d="100"/>
          <a:sy n="100" d="100"/>
        </p:scale>
        <p:origin x="102" y="31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627350-C4DE-4D8F-8795-B253A0B44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7C9A9-95FC-4782-94EF-9FD28ED58669}" type="slidenum">
              <a:rPr lang="en-US"/>
              <a:pPr/>
              <a:t>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2B180-55D0-4BD2-A702-0C2A96689D04}" type="slidenum">
              <a:rPr lang="en-US"/>
              <a:pPr/>
              <a:t>11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9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72504-0F15-4691-9D00-E725C82B5F47}" type="slidenum">
              <a:rPr lang="en-US"/>
              <a:pPr/>
              <a:t>12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22B64-401D-4238-A21F-134791262B1D}" type="slidenum">
              <a:rPr lang="en-US"/>
              <a:pPr/>
              <a:t>13</a:t>
            </a:fld>
            <a:endParaRPr lang="en-US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EA5D2-3B0F-4DBD-9A8B-A032A8150601}" type="slidenum">
              <a:rPr lang="en-US"/>
              <a:pPr/>
              <a:t>14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73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FE9AA-7DBD-4B72-B538-64EAE937D3BA}" type="slidenum">
              <a:rPr lang="en-US"/>
              <a:pPr/>
              <a:t>15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6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30677-9CE8-4B84-91F9-5235FE49CA38}" type="slidenum">
              <a:rPr lang="en-US"/>
              <a:pPr/>
              <a:t>16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B7937-6EB5-46E8-87DE-BD6E6562D372}" type="slidenum">
              <a:rPr lang="en-US"/>
              <a:pPr/>
              <a:t>17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5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B8E7C-91A9-4406-A120-A5FE6A15C213}" type="slidenum">
              <a:rPr lang="en-US"/>
              <a:pPr/>
              <a:t>18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7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50B19-D5F5-4FED-A647-AC1D6FD7BC93}" type="slidenum">
              <a:rPr lang="en-US"/>
              <a:pPr/>
              <a:t>19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5852-BC7A-462D-8048-22184807BB6B}" type="slidenum">
              <a:rPr lang="en-US"/>
              <a:pPr/>
              <a:t>20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5A88D-B181-404F-A15A-07508ED3A14E}" type="slidenum">
              <a:rPr lang="en-US"/>
              <a:pPr/>
              <a:t>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0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979E1-BA56-488B-A7B0-8970E21CD239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32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0DB10-48F9-4CE4-A330-35BD182878DC}" type="slidenum">
              <a:rPr lang="en-US"/>
              <a:pPr/>
              <a:t>22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7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7A6DF-5DC4-47C4-BAB3-2E6510BA52C3}" type="slidenum">
              <a:rPr lang="en-US"/>
              <a:pPr/>
              <a:t>23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8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3C2DB-A057-46BD-8B77-74DD01E9C968}" type="slidenum">
              <a:rPr lang="en-US"/>
              <a:pPr/>
              <a:t>24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4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B4A21-20C9-43B5-98D6-A44CB29BF2BB}" type="slidenum">
              <a:rPr lang="en-US"/>
              <a:pPr/>
              <a:t>25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C00DD-CC92-48A7-8FCD-BA802AB64115}" type="slidenum">
              <a:rPr lang="en-US"/>
              <a:pPr/>
              <a:t>26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3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FD6EC-00AF-40EE-AE9A-DF608B824D7C}" type="slidenum">
              <a:rPr lang="en-US"/>
              <a:pPr/>
              <a:t>27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C7C5A-82D6-4B8A-98E3-EE270FF01271}" type="slidenum">
              <a:rPr lang="en-US"/>
              <a:pPr/>
              <a:t>28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E70F7-3E11-4760-B6AE-B1617F0FEFEF}" type="slidenum">
              <a:rPr lang="en-US"/>
              <a:pPr/>
              <a:t>29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56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771D9-4706-4347-8E6E-DFDE708FBAAA}" type="slidenum">
              <a:rPr lang="en-US"/>
              <a:pPr/>
              <a:t>30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4B8D7-4EF4-485C-A330-12C7BD945B30}" type="slidenum">
              <a:rPr lang="en-US"/>
              <a:pPr/>
              <a:t>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1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ADD94-C29C-4CF6-84CF-CB724AFCEC68}" type="slidenum">
              <a:rPr lang="en-US"/>
              <a:pPr/>
              <a:t>31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75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57EBF-BE9A-4BB1-9943-6276519979C3}" type="slidenum">
              <a:rPr lang="en-US"/>
              <a:pPr/>
              <a:t>32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6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E065D-E308-4316-8A7B-1C74F9194717}" type="slidenum">
              <a:rPr lang="en-US"/>
              <a:pPr/>
              <a:t>33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5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F2171-3E1D-42DC-8F85-ACBD5606A258}" type="slidenum">
              <a:rPr lang="en-US"/>
              <a:pPr/>
              <a:t>34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2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36041-DB58-475E-84CE-D5603C3A9282}" type="slidenum">
              <a:rPr lang="en-US"/>
              <a:pPr/>
              <a:t>35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0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68A2E-4CFB-41A2-8B9A-E9A5DD269863}" type="slidenum">
              <a:rPr lang="en-US"/>
              <a:pPr/>
              <a:t>36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1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87BA6-E089-4912-A129-8B1C2E5D8158}" type="slidenum">
              <a:rPr lang="en-US"/>
              <a:pPr/>
              <a:t>37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4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FAE4D-B1FB-413E-A3BE-0EB1551FBCE1}" type="slidenum">
              <a:rPr lang="en-US"/>
              <a:pPr/>
              <a:t>38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85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8339-6F7E-4DF0-A086-A9E19776B702}" type="slidenum">
              <a:rPr lang="en-US"/>
              <a:pPr/>
              <a:t>39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5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4BE59-A625-4C89-B2EA-49F63CF5525A}" type="slidenum">
              <a:rPr lang="en-US"/>
              <a:pPr/>
              <a:t>40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12190-7652-4609-99F4-312435BBD239}" type="slidenum">
              <a:rPr lang="en-US"/>
              <a:pPr/>
              <a:t>5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9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D80C5-640C-4C8E-A711-022D2791DF8B}" type="slidenum">
              <a:rPr lang="en-US"/>
              <a:pPr/>
              <a:t>41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0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3B5B6-4F7D-4BF2-AB8E-6DA12AF24398}" type="slidenum">
              <a:rPr lang="en-US"/>
              <a:pPr/>
              <a:t>42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596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BF888-992F-46C9-94B9-DE26C90B2692}" type="slidenum">
              <a:rPr lang="en-US"/>
              <a:pPr/>
              <a:t>43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5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6EA19-EF10-46F2-B2A9-FA4FE9BBA9A8}" type="slidenum">
              <a:rPr lang="en-US"/>
              <a:pPr/>
              <a:t>44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8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0F14A-8156-4EA0-A925-3D13F15F843C}" type="slidenum">
              <a:rPr lang="en-US"/>
              <a:pPr/>
              <a:t>45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76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26006-B8D3-4095-B56C-DFFA19C6C302}" type="slidenum">
              <a:rPr lang="en-US"/>
              <a:pPr/>
              <a:t>46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18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23F75-90D6-4263-88AE-710594D8D6A1}" type="slidenum">
              <a:rPr lang="en-US"/>
              <a:pPr/>
              <a:t>47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96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A3743-A024-4806-B8E0-59ABD674EE66}" type="slidenum">
              <a:rPr lang="en-US"/>
              <a:pPr/>
              <a:t>48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7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FE890-5ABA-41D0-B45B-4BD96A09DA7C}" type="slidenum">
              <a:rPr lang="en-US"/>
              <a:pPr/>
              <a:t>49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5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B2C1D-D087-4FFB-B1CB-9DFCEBDFE250}" type="slidenum">
              <a:rPr lang="en-US"/>
              <a:pPr/>
              <a:t>50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97E0B-55EE-426D-A767-E3F284CEB074}" type="slidenum">
              <a:rPr lang="en-US"/>
              <a:pPr/>
              <a:t>6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1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D354A-52AC-42ED-9CE0-06FBE76E7353}" type="slidenum">
              <a:rPr lang="en-US"/>
              <a:pPr/>
              <a:t>51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20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BCC1C-5FE1-447B-9529-21804AC73E1B}" type="slidenum">
              <a:rPr lang="en-US"/>
              <a:pPr/>
              <a:t>52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96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95392-035A-4727-80C7-12D07EB9D653}" type="slidenum">
              <a:rPr lang="en-US"/>
              <a:pPr/>
              <a:t>53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78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BCF4C-C3F8-4448-9554-08898BC6E1CB}" type="slidenum">
              <a:rPr lang="en-US"/>
              <a:pPr/>
              <a:t>54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83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9D986-4661-416D-AB45-BDE85C24A841}" type="slidenum">
              <a:rPr lang="en-US"/>
              <a:pPr/>
              <a:t>55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35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F8626-2523-4997-A8E8-B629367B46FF}" type="slidenum">
              <a:rPr lang="en-US"/>
              <a:pPr/>
              <a:t>56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148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F8123-8A3F-4BBB-BB16-31D51D3FE916}" type="slidenum">
              <a:rPr lang="en-US"/>
              <a:pPr/>
              <a:t>57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39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FD5E5-85B7-413E-B8B1-8906D9D5114B}" type="slidenum">
              <a:rPr lang="en-US"/>
              <a:pPr/>
              <a:t>58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42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F3052-50EF-4D7E-BA0F-778D4827B3CD}" type="slidenum">
              <a:rPr lang="en-US"/>
              <a:pPr/>
              <a:t>59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25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0826C-1DAF-41B7-AD05-420C4C1A7824}" type="slidenum">
              <a:rPr lang="en-US"/>
              <a:pPr/>
              <a:t>60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DE73B-3868-4CFC-81EF-825110FF5ED6}" type="slidenum">
              <a:rPr lang="en-US"/>
              <a:pPr/>
              <a:t>7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6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457CC-AE2A-484E-B5C0-60258AD38479}" type="slidenum">
              <a:rPr lang="en-US"/>
              <a:pPr/>
              <a:t>61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73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90DBF-9851-4687-95C5-C180684181E8}" type="slidenum">
              <a:rPr lang="en-US"/>
              <a:pPr/>
              <a:t>62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39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9E512-7B4A-404F-A12C-637A87E90E68}" type="slidenum">
              <a:rPr lang="en-US"/>
              <a:pPr/>
              <a:t>63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621F1-FAF3-4A8D-B5AF-1210B55D1993}" type="slidenum">
              <a:rPr lang="en-US"/>
              <a:pPr/>
              <a:t>8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A0D8B-18A2-4EEB-AEA9-FE264130ADBD}" type="slidenum">
              <a:rPr lang="en-US"/>
              <a:pPr/>
              <a:t>9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AAE5A-CF21-41BF-A858-A0E8226ED450}" type="slidenum">
              <a:rPr lang="en-US"/>
              <a:pPr/>
              <a:t>10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0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1DEB8-F32F-4F9F-8487-0BEAD4DD2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A97EF-A574-49B5-B6E0-71EC27B81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0B24-11F2-4541-90A9-E2F81D763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0A5C5D-2142-4D97-BDF7-2644F92B0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FEC0F8-845A-46B2-834F-1E37B5BAE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03E59-EF9F-4905-97F2-9270B3AB9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FF1D2-F8FF-4EA2-ADF0-4E4E19CCE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AA9F0D-B218-4B60-9889-FD3B3A196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83554-B8A9-417E-AAD4-1DDCCA919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94350A-9730-4DB9-A278-9804D0C79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6B75B5-EE86-4FBF-84EE-C87BE6610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207576-D2A2-4EB0-AE74-A1B320E61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A1344A-AF12-4544-92BF-E456CE97D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6F4C94-0F60-482D-86B4-711E0108B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CB1BF3-2146-4B66-9C2F-BD0E61D83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C7245-BB1E-4A78-81DA-8AD985FE8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CDDE51-AB69-4533-888F-21525D5AF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A6A566-3C76-4DCE-B9B4-133774F1B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F9DBED-7715-4292-BE81-2EE43D9B2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90F38-26FC-4873-BF08-9505F5D3F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E4B21-0A35-47D5-A4E5-88AD588B1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BA22EF-0BEF-4551-828B-D72E722D1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3A9B88-F903-4AEB-B6EC-766E40136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57191-1B44-4B3D-8CC6-999FDBA00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B7326-3A50-4BD7-8151-7D3B5CF6E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B38352-16FB-43CC-9732-6DE0021BC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D0052E-B8F2-414C-A0A2-300927126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E3E93-F964-424A-B9C2-3F82D5441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8074E-19A7-47BF-9FEA-9DC4EC673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36C23B-CBF4-42D8-B17F-67F8258FD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2076D3-E4A5-4B2E-8C35-E5F4500DB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F8E23-82DE-4B3B-8522-8E2EFF7A4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23FAA5-066F-430E-A3C8-E09454E80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63400-75F0-4A84-A0A0-8045C58875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ED0316-EEEF-46FE-BECF-EBDA37C32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F138D9-1B0F-49EF-964A-EF6D3B673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95C810-B6AE-43D2-BD86-52AE87261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EECC3-F0A5-4FE8-A159-33877A44F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978D6D-D7B7-4FA6-B206-69C3F5BC8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9EB054-2F9A-4A1C-9E59-BD9A02DE2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16435-38CE-4242-A14E-4528A0126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702A8-80B4-44DF-8A33-53BAC72E7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EEFF6-D945-4ADD-85AF-59340BA2B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CB97B-505B-4092-951A-8DC443650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09514-7858-4C87-8A94-5DD5A8413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7C1AE7-9154-471C-B739-4FC5ED19E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E32FD8-653E-4510-9A07-C4A3DD517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16B6E2-79C5-4A27-9BB2-2F4F48BA8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33F9D-A1E3-4EA6-B019-967851629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0529B6-2A6B-422D-8D48-A9CDDAB03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615A5E-0416-49EE-9CC8-58C1F0E00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EDDF17-1833-4E1B-B401-2AADEBA0A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19CA5E-1B49-454F-8F60-12780C4E7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C014B-CBF2-42CA-B43A-6036E1B07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A5DF2-58A3-41F3-8044-FFB44DBD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E8DB0-C7E5-4248-B400-FCE40CAFD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BB3FF-20AF-4C57-B04D-F69010829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F527DC-620C-46CB-83D4-5A79865CF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4D86C-C45F-40EE-B61F-D24D929B9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C7F64-A376-4B01-BB11-40409EA18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CEB9B-E155-477B-93DC-202C89534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BEFA3-6643-4010-96EB-93F822DC0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BBC5C-DC76-4971-8CEA-1D4AA45CF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00B7E-926A-4B56-A3C9-5F30981A3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2B609-7712-4273-B2D6-5A4607C0B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471C1-A467-4BDF-959B-0C2BB0004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DD7AA-CF05-45F8-BB2B-35221CE78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770F99-97F5-435C-A6FA-BEE5CA051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5B704F-BE32-49DA-B7E4-193431C8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0F096-0085-40DF-94F4-327F36BF1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77326-C4F1-48EF-9B43-1943E5ABD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1C87A-0A74-4A8F-A266-B1E18995F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CA39B-44C8-4C95-81E3-D095706B0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74FF4-99F5-4ABC-8361-41CC46B50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2E2569-BF51-4F8F-A385-46DCB65B1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856530-97EA-4E78-B82C-0A92A3179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BF8D1-9F15-42F4-B7BD-0B3DA393D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6BE205-50FA-42BA-9745-F61E31E40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4AD46-9FF3-4A59-85DC-F53AD60D8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707F1-5CEB-4948-A86D-38FC2256C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44AE3-EE17-470E-B0E1-19F76B701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35B45-5526-4F86-B5A6-B00E404C2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73D65-F23C-4516-9A78-EFE6EE695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6F4E42-C857-4DCA-9A61-61D06B34C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23EB7C-AB71-4709-BA09-9109E8FE9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7E274-5188-44BC-99FB-B80AB970D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F497-E361-4119-B7D4-905517E18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B4E6B1-1EF4-4D3A-93FE-154B0BD8D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6CA303-D4CF-4E1C-BE83-7490DCC53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B5E0F-A5EC-4F59-83F0-03B149246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7D2B01-EA67-45C9-9E31-73224DA28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FF52D-FB97-443F-9A3B-CD1D4C07C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46FD85-CC3B-42E6-9FD4-8BA66B69A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08D4A-98CE-44C7-B09C-00BBC78E3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1C83E5-CE32-4699-B3E8-7F2371004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E698A-B8F0-4E0B-B845-7A97BFBEA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3C75A8-D12C-4CEC-B84C-F9B55C2F0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32E361-E4E8-45E8-94B2-472233FE6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6957EA-7DA7-4318-A0FC-F17E12632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World_Atlas/World_Atlas.exe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hyperlink" Target="http://www.glenco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" Target="../slides/slide63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hyperlink" Target="http://www.glencoe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hyperlink" Target="World_Atlas/World_Atlas.exe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jpe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3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3.xml"/><Relationship Id="rId23" Type="http://schemas.openxmlformats.org/officeDocument/2006/relationships/image" Target="../media/image16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49.xml"/><Relationship Id="rId15" Type="http://schemas.openxmlformats.org/officeDocument/2006/relationships/slide" Target="../slides/slide3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60.xml"/><Relationship Id="rId15" Type="http://schemas.openxmlformats.org/officeDocument/2006/relationships/slide" Target="../slides/slide3.xml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hyperlink" Target="http://www.glencoe.com/" TargetMode="Externa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World_Atlas/World_Atlas.exe" TargetMode="External"/><Relationship Id="rId5" Type="http://schemas.openxmlformats.org/officeDocument/2006/relationships/slideLayout" Target="../slideLayouts/slideLayout71.xml"/><Relationship Id="rId15" Type="http://schemas.openxmlformats.org/officeDocument/2006/relationships/slide" Target="../slides/slide3.xml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9.xml"/><Relationship Id="rId16" Type="http://schemas.openxmlformats.org/officeDocument/2006/relationships/slide" Target="../slides/slide6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" Target="../slides/slide6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" name="Picture 61" descr="CH_1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6248400" y="0"/>
            <a:ext cx="2895600" cy="68580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hidden">
          <a:xfrm>
            <a:off x="6826250" y="6245225"/>
            <a:ext cx="1944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708B7-79AB-4149-9038-CE627667FA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2" name="Picture 52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89638" y="6384925"/>
            <a:ext cx="423862" cy="473075"/>
          </a:xfrm>
          <a:prstGeom prst="rect">
            <a:avLst/>
          </a:prstGeom>
          <a:noFill/>
        </p:spPr>
      </p:pic>
      <p:pic>
        <p:nvPicPr>
          <p:cNvPr id="10299" name="AP1" descr="ETT_C19 BK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Chapter Menu/Preview</a:t>
            </a:r>
          </a:p>
        </p:txBody>
      </p:sp>
      <p:pic>
        <p:nvPicPr>
          <p:cNvPr id="10280" name="Picture 40" descr="ETT-NavBar-Fu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0283" name="Picture 43" descr="WG_Nav Test-Ref Atlas">
            <a:hlinkClick r:id="rId17" action="ppaction://hlinkfile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  <p:pic>
        <p:nvPicPr>
          <p:cNvPr id="10285" name="Picture 45" descr="ETT-Nav_Tran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10288" name="Picture 48" descr="WG_Nav Test-Online">
            <a:hlinkClick r:id="rId20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0289" name="Picture 49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0291" name="Picture 51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300" name="Picture 60" descr="08ETT_C19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2" name="Picture 62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29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63877C-AFB7-4D2E-9A83-E90F1C77944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4725" name="Picture 5" descr="ETT-NavBar-1butt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054726" name="Picture 6" descr="ETT-Nav_DblBack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27525" y="6384925"/>
            <a:ext cx="473075" cy="473075"/>
          </a:xfrm>
          <a:prstGeom prst="rect">
            <a:avLst/>
          </a:prstGeom>
          <a:noFill/>
        </p:spPr>
      </p:pic>
      <p:pic>
        <p:nvPicPr>
          <p:cNvPr id="1054727" name="Picture 7" descr="ETT Vocab BK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7413" y="733425"/>
            <a:ext cx="7358062" cy="5470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86" name="Picture 54" descr="ETT-EndOf_Master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88" name="AP1" descr="ETT_C19 BKG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End Of</a:t>
            </a:r>
          </a:p>
        </p:txBody>
      </p:sp>
      <p:pic>
        <p:nvPicPr>
          <p:cNvPr id="18474" name="Picture 42" descr="ETT-NavBar-Fu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8475" name="Picture 43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8476" name="Picture 44" descr="ETT-Nav_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18479" name="Picture 47" descr="ETT-Nav_Forward-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18481" name="Picture 49" descr="WG_Nav Test-Online">
            <a:hlinkClick r:id="rId20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8482" name="Picture 50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8489" name="Picture 57" descr="WG_Nav Test-Ref Atlas">
            <a:hlinkClick r:id="rId23" action="ppaction://hlinkfile"/>
          </p:cNvPr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  <p:pic>
        <p:nvPicPr>
          <p:cNvPr id="18490" name="Picture 58" descr="ETT-Nav_Trans-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7" name="Picture 63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7FDDC8-5606-4F8E-B779-F0DAD64C91D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81" name="Picture 57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1083" name="Picture 59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084" name="Picture 60" descr="ETT-Nav_Trans">
            <a:hlinkClick r:id="" action="ppaction://customshow?id=2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1088" name="Picture 64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89" name="Picture 65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1090" name="Picture 66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092" name="head2" descr="08ETT_S19-1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3" name="Picture 69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9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2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53B4EA-3357-486E-B896-7746354DA60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9181" name="Picture 29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49182" name="Picture 30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49184" name="Picture 32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49185" name="Picture 33" descr="ETT-Nav_Trans">
            <a:hlinkClick r:id="" action="ppaction://customshow?id=3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49186" name="Picture 34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49187" name="Picture 35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49188" name="Picture 36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49190" name="head2" descr="08ETT_S19-2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91" name="Picture 39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25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3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1E4C5-1391-45AD-A21A-472C2BACD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9117" name="Picture 29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89118" name="Picture 30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89120" name="Picture 32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89121" name="Picture 33" descr="ETT-Nav_Trans">
            <a:hlinkClick r:id="" action="ppaction://customshow?id=4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89122" name="Picture 34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89123" name="Picture 35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89124" name="Picture 36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89126" name="head2" descr="08ETT_S19-3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27" name="Picture 39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5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4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2DD277-B026-4422-BD8F-0ED30D4250F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6027" name="Picture 27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256028" name="Picture 28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256030" name="Picture 30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256031" name="Picture 31" descr="ETT-Nav_Trans">
            <a:hlinkClick r:id="" action="ppaction://customshow?id=5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256032" name="Picture 32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256033" name="Picture 33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256034" name="Picture 34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256036" name="head2" descr="08ETT_S19-4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7" name="Picture 37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5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5</a:t>
            </a:r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B40760-CED4-4F6D-8FA9-42FEDE3D1BD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246" name="Picture 6" descr="ETT-NavBar-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034247" name="Picture 7" descr="ETT-Nav_Home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49" name="Picture 9" descr="WG_Nav Test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09938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0" name="Picture 10" descr="ETT-Nav_Tran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91025" y="6384925"/>
            <a:ext cx="457200" cy="457200"/>
          </a:xfrm>
          <a:prstGeom prst="rect">
            <a:avLst/>
          </a:prstGeom>
          <a:noFill/>
        </p:spPr>
      </p:pic>
      <p:pic>
        <p:nvPicPr>
          <p:cNvPr id="1034251" name="Picture 11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2" name="Picture 12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3" name="Picture 13" descr="ETT-Nav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19400" y="6384925"/>
            <a:ext cx="473075" cy="473075"/>
          </a:xfrm>
          <a:prstGeom prst="rect">
            <a:avLst/>
          </a:prstGeom>
          <a:noFill/>
        </p:spPr>
      </p:pic>
      <p:pic>
        <p:nvPicPr>
          <p:cNvPr id="1034254" name="Picture 14" descr="08ETT_VS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invGray">
          <a:xfrm>
            <a:off x="4133850" y="0"/>
            <a:ext cx="5010150" cy="441325"/>
          </a:xfrm>
          <a:prstGeom prst="rect">
            <a:avLst/>
          </a:prstGeom>
          <a:noFill/>
        </p:spPr>
      </p:pic>
      <p:pic>
        <p:nvPicPr>
          <p:cNvPr id="1034256" name="Picture 16" descr="WG_Nav Test-Ref Atlas">
            <a:hlinkClick r:id="rId24" action="ppaction://hlinkfile"/>
          </p:cNvPr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02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95" name="Picture 23" descr="ETT-NavBar-3butt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82299" name="Picture 27" descr="ETT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33875" y="6384925"/>
            <a:ext cx="473075" cy="473075"/>
          </a:xfrm>
          <a:prstGeom prst="rect">
            <a:avLst/>
          </a:prstGeom>
          <a:noFill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6B49DB-D9FC-44AA-AADE-263E0ED58F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2301" name="Picture 29" descr="ETT-Nav_DblBack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38575" y="6384925"/>
            <a:ext cx="473075" cy="473075"/>
          </a:xfrm>
          <a:prstGeom prst="rect">
            <a:avLst/>
          </a:prstGeom>
          <a:noFill/>
        </p:spPr>
      </p:pic>
      <p:pic>
        <p:nvPicPr>
          <p:cNvPr id="182300" name="Picture 28" descr="ETT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49800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60" name="AP1" descr="ETT_C19 BK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4FB042-27E1-4037-84C6-B415D7ACAE0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5359" name="Picture 15" descr="ETT-NavBar-1butt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6025" y="6305550"/>
            <a:ext cx="4151313" cy="552450"/>
          </a:xfrm>
          <a:prstGeom prst="rect">
            <a:avLst/>
          </a:prstGeom>
          <a:noFill/>
        </p:spPr>
      </p:pic>
      <p:pic>
        <p:nvPicPr>
          <p:cNvPr id="185358" name="Picture 14" descr="ETT-Nav_DblBack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27525" y="6384925"/>
            <a:ext cx="473075" cy="473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blaze.com/stories/2013/12/19/37680000000-thats-how-much-the-u-s-spends-on-foreign-aid-heres-a-chart-that-helps-explain-i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2.xml"/><Relationship Id="rId7" Type="http://schemas.openxmlformats.org/officeDocument/2006/relationships/slide" Target="slide17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slide" Target="slide4.xml"/><Relationship Id="rId15" Type="http://schemas.openxmlformats.org/officeDocument/2006/relationships/image" Target="../media/image28.png"/><Relationship Id="rId10" Type="http://schemas.openxmlformats.org/officeDocument/2006/relationships/slide" Target="slide36.xml"/><Relationship Id="rId4" Type="http://schemas.openxmlformats.org/officeDocument/2006/relationships/image" Target="../media/image25.png"/><Relationship Id="rId9" Type="http://schemas.openxmlformats.org/officeDocument/2006/relationships/slide" Target="slide26.xml"/><Relationship Id="rId14" Type="http://schemas.openxmlformats.org/officeDocument/2006/relationships/hyperlink" Target="http://www.glencoe.com/video_library/index_with_mods.php?PROGRAM=9780078747663&amp;VIDEO=3955&amp;CHAPTER=19&amp;MODE=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6.xml"/><Relationship Id="rId5" Type="http://schemas.openxmlformats.org/officeDocument/2006/relationships/image" Target="../media/image33.jpe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7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8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9.xml"/><Relationship Id="rId6" Type="http://schemas.openxmlformats.org/officeDocument/2006/relationships/hyperlink" Target="In_Motion/Figure19-1.html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0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3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4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5.xml"/><Relationship Id="rId6" Type="http://schemas.openxmlformats.org/officeDocument/2006/relationships/image" Target="../media/image9.png"/><Relationship Id="rId5" Type="http://schemas.openxmlformats.org/officeDocument/2006/relationships/slide" Target="slide44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6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7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8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9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7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6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080" name="Picture 8" descr="ETT-C19s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86467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77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Developed and Developing Nations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6468" name="Text Box 4"/>
          <p:cNvSpPr txBox="1">
            <a:spLocks noChangeArrowheads="1"/>
          </p:cNvSpPr>
          <p:nvPr/>
        </p:nvSpPr>
        <p:spPr bwMode="auto">
          <a:xfrm>
            <a:off x="885825" y="1504950"/>
            <a:ext cx="7315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 remaining people in the world live in </a:t>
            </a:r>
            <a:r>
              <a:rPr lang="en-US" sz="2800" b="1">
                <a:solidFill>
                  <a:srgbClr val="000000"/>
                </a:solidFill>
                <a:hlinkClick r:id="" action="ppaction://customshow?id=11&amp;return=true"/>
              </a:rPr>
              <a:t>developing nations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86469" name="Text Box 5"/>
          <p:cNvSpPr txBox="1">
            <a:spLocks noChangeArrowheads="1"/>
          </p:cNvSpPr>
          <p:nvPr/>
        </p:nvSpPr>
        <p:spPr bwMode="auto">
          <a:xfrm>
            <a:off x="885825" y="2533650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Religion influences economic policies in some developing countries.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8" grpId="0" autoUpdateAnimBg="0"/>
      <p:bldP spid="10864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496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Economic Characteristics 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Developing nations are usually characterized by low GDP per capita, emphasis on agriculture, poor health conditions, low literacy rates, and rapid population growth. </a:t>
            </a:r>
          </a:p>
        </p:txBody>
      </p:sp>
      <p:pic>
        <p:nvPicPr>
          <p:cNvPr id="61645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utoUpdateAnimBg="0"/>
      <p:bldP spid="6164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Economic Characteristics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885825" y="1495425"/>
            <a:ext cx="7315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Economists often use per capita GDP as a rough measure of a nation’s prosperity.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3276600" y="5934075"/>
            <a:ext cx="5410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03B34"/>
                </a:solidFill>
              </a:rPr>
              <a:t>View:</a:t>
            </a:r>
            <a:r>
              <a:rPr lang="en-US" b="1"/>
              <a:t> </a:t>
            </a:r>
            <a:r>
              <a:rPr lang="en-US" b="1">
                <a:hlinkClick r:id="" action="ppaction://customshow?id=6&amp;return=true"/>
              </a:rPr>
              <a:t>Measuring GDP</a:t>
            </a:r>
            <a:endParaRPr lang="en-US" b="1"/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885825" y="2522538"/>
            <a:ext cx="73152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Some characteristics of developing nations:</a:t>
            </a:r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885825" y="3549650"/>
            <a:ext cx="7362825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A low GDP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Reliance on </a:t>
            </a: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  <a:hlinkClick r:id="" action="ppaction://customshow?id=12&amp;return=true"/>
              </a:rPr>
              <a:t>subsistence 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  <a:hlinkClick r:id="" action="ppaction://customshow?id=12&amp;return=true"/>
              </a:rPr>
              <a:t>agriculture</a:t>
            </a:r>
            <a:endParaRPr lang="en-US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143000" lvl="1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There are some reports that the average American farmer feeds 155 people/year.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8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8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8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0" grpId="0" autoUpdateAnimBg="0"/>
      <p:bldP spid="618503" grpId="0"/>
      <p:bldP spid="618504" grpId="0" autoUpdateAnimBg="0"/>
      <p:bldP spid="6185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88515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Economic Characteristics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8518" name="Text Box 6"/>
          <p:cNvSpPr txBox="1">
            <a:spLocks noChangeArrowheads="1"/>
          </p:cNvSpPr>
          <p:nvPr/>
        </p:nvSpPr>
        <p:spPr bwMode="auto">
          <a:xfrm>
            <a:off x="885825" y="1495425"/>
            <a:ext cx="7315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Poor health conditions, including a high 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  <a:hlinkClick r:id="" action="ppaction://customshow?id=13&amp;return=true"/>
              </a:rPr>
              <a:t>infant mortality rate</a:t>
            </a:r>
            <a:endParaRPr lang="en-US" sz="28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88520" name="Text Box 8"/>
          <p:cNvSpPr txBox="1">
            <a:spLocks noChangeArrowheads="1"/>
          </p:cNvSpPr>
          <p:nvPr/>
        </p:nvSpPr>
        <p:spPr bwMode="auto">
          <a:xfrm>
            <a:off x="3276600" y="5672138"/>
            <a:ext cx="5410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F03B34"/>
                </a:solidFill>
              </a:rPr>
              <a:t>View:</a:t>
            </a:r>
            <a:r>
              <a:rPr lang="en-US" b="1"/>
              <a:t> </a:t>
            </a:r>
            <a:r>
              <a:rPr lang="en-US" b="1">
                <a:hlinkClick r:id="" action="ppaction://customshow?id=7&amp;return=true"/>
              </a:rPr>
              <a:t>Economic and Social Statistics for Selected Nations</a:t>
            </a:r>
            <a:endParaRPr lang="en-US" b="1"/>
          </a:p>
        </p:txBody>
      </p:sp>
      <p:sp>
        <p:nvSpPr>
          <p:cNvPr id="1088521" name="Text Box 9"/>
          <p:cNvSpPr txBox="1">
            <a:spLocks noChangeArrowheads="1"/>
          </p:cNvSpPr>
          <p:nvPr/>
        </p:nvSpPr>
        <p:spPr bwMode="auto">
          <a:xfrm>
            <a:off x="885825" y="2527300"/>
            <a:ext cx="7315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Low literacy rate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Rapid population growth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8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8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8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8" grpId="0" build="p" autoUpdateAnimBg="0"/>
      <p:bldP spid="1088520" grpId="0"/>
      <p:bldP spid="108852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Weak Property Rights </a:t>
            </a:r>
          </a:p>
        </p:txBody>
      </p:sp>
      <p:sp>
        <p:nvSpPr>
          <p:cNvPr id="626694" name="Text Box 6"/>
          <p:cNvSpPr txBox="1">
            <a:spLocks noChangeArrowheads="1"/>
          </p:cNvSpPr>
          <p:nvPr/>
        </p:nvSpPr>
        <p:spPr bwMode="auto">
          <a:xfrm>
            <a:off x="2667000" y="14478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A weak system of legally protected property rights frequently undermines economic development. </a:t>
            </a:r>
          </a:p>
        </p:txBody>
      </p:sp>
      <p:pic>
        <p:nvPicPr>
          <p:cNvPr id="62669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44780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autoUpdateAnimBg="0"/>
      <p:bldP spid="6266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Weak Property Rights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885825" y="1495425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Economists have found that governments in developing countries generally do not support a system of strong, well-defined property rights.</a:t>
            </a:r>
          </a:p>
        </p:txBody>
      </p:sp>
      <p:sp>
        <p:nvSpPr>
          <p:cNvPr id="628742" name="Text Box 6"/>
          <p:cNvSpPr txBox="1">
            <a:spLocks noChangeArrowheads="1"/>
          </p:cNvSpPr>
          <p:nvPr/>
        </p:nvSpPr>
        <p:spPr bwMode="auto">
          <a:xfrm>
            <a:off x="885825" y="3298825"/>
            <a:ext cx="7315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Without specifically defined private-property rights, individuals cannot exchange land, and no large-scale farming can take place.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There is also little incentive to improve value of the property they farm.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8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8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0" grpId="0" autoUpdateAnimBg="0"/>
      <p:bldP spid="62874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1-End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2-Main Idea</a:t>
            </a:r>
          </a:p>
        </p:txBody>
      </p:sp>
      <p:pic>
        <p:nvPicPr>
          <p:cNvPr id="659464" name="Picture 8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659465" name="Picture 9" descr="GTR2 B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Section Preview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this section, you will learn how foreign investment and aid help nations to develop economically.</a:t>
            </a:r>
            <a:r>
              <a:rPr lang="en-US" sz="2800"/>
              <a:t>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39800" y="5257800"/>
            <a:ext cx="889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2-Key Terms</a:t>
            </a:r>
          </a:p>
        </p:txBody>
      </p:sp>
      <p:pic>
        <p:nvPicPr>
          <p:cNvPr id="661511" name="Picture 7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661512" name="Text Box 8"/>
          <p:cNvSpPr txBox="1">
            <a:spLocks noChangeArrowheads="1"/>
          </p:cNvSpPr>
          <p:nvPr/>
        </p:nvSpPr>
        <p:spPr bwMode="auto">
          <a:xfrm>
            <a:off x="1095375" y="2114550"/>
            <a:ext cx="347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4&amp;return=true"/>
              </a:rPr>
              <a:t>confiscation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5&amp;return=true"/>
              </a:rPr>
              <a:t>foreign aid 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6&amp;return=true"/>
              </a:rPr>
              <a:t>economic assistance 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7&amp;return=true"/>
              </a:rPr>
              <a:t>technical assistance 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8&amp;return=true"/>
              </a:rPr>
              <a:t>military assistance</a:t>
            </a:r>
            <a:r>
              <a:rPr lang="en-US" sz="2400">
                <a:ea typeface="Times New Roman" pitchFamily="18" charset="0"/>
                <a:cs typeface="Arial" charset="0"/>
                <a:hlinkClick r:id="" action="ppaction://customshow?id=18&amp;return=true"/>
              </a:rPr>
              <a:t> 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sp>
        <p:nvSpPr>
          <p:cNvPr id="661514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Content Vocabulary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2" grpId="0" build="p" autoUpdateAnimBg="0" advAuto="0"/>
      <p:bldP spid="6615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Financing Economic Development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The major outside sources of capital for developing nations are foreign investment and aid from developed nations.</a:t>
            </a:r>
            <a:r>
              <a:rPr lang="en-US" sz="2400" b="1"/>
              <a:t> </a:t>
            </a:r>
          </a:p>
        </p:txBody>
      </p:sp>
      <p:pic>
        <p:nvPicPr>
          <p:cNvPr id="66765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autoUpdateAnimBg="0"/>
      <p:bldP spid="66765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6172200" cy="4678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May 14, 2015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United States sends a lot of money (assistance) to other countries in the form of foreign aid. Why? Do you think it is a good idea? Explain in 2 to 3 sentences.</a:t>
            </a:r>
          </a:p>
          <a:p>
            <a:pPr lvl="1"/>
            <a:r>
              <a:rPr lang="en-US" dirty="0" smtClean="0">
                <a:hlinkClick r:id="rId2"/>
              </a:rPr>
              <a:t>How much does the U.S. send to other countries?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491863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Award winners. . . 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6374" y="5518983"/>
            <a:ext cx="43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Tomorrow is the last day to turn in assignments. . . .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7247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Financing Economic Development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6970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The two major outside sources of capital for developing nations are:</a:t>
            </a:r>
          </a:p>
        </p:txBody>
      </p:sp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885825" y="2552700"/>
            <a:ext cx="7315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Investment by foreign businesses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Risks include:</a:t>
            </a:r>
          </a:p>
        </p:txBody>
      </p:sp>
      <p:sp>
        <p:nvSpPr>
          <p:cNvPr id="669704" name="Text Box 8"/>
          <p:cNvSpPr txBox="1">
            <a:spLocks noChangeArrowheads="1"/>
          </p:cNvSpPr>
          <p:nvPr/>
        </p:nvSpPr>
        <p:spPr bwMode="auto">
          <a:xfrm>
            <a:off x="885825" y="3860800"/>
            <a:ext cx="7658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Unstable governments and terrorist groups threaten stability</a:t>
            </a:r>
          </a:p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Foreign businesses may lose their investment through 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  <a:hlinkClick r:id="" action="ppaction://customshow?id=14&amp;return=true"/>
              </a:rPr>
              <a:t>confiscation</a:t>
            </a: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0" grpId="0" autoUpdateAnimBg="0"/>
      <p:bldP spid="669701" grpId="0" build="p" autoUpdateAnimBg="0"/>
      <p:bldP spid="66970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107417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7247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Financing Economic Development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74181" name="Text Box 5"/>
          <p:cNvSpPr txBox="1">
            <a:spLocks noChangeArrowheads="1"/>
          </p:cNvSpPr>
          <p:nvPr/>
        </p:nvSpPr>
        <p:spPr bwMode="auto">
          <a:xfrm>
            <a:off x="885825" y="14351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73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 b="1">
                <a:solidFill>
                  <a:srgbClr val="000000"/>
                </a:solidFill>
                <a:hlinkClick r:id="" action="ppaction://customshow?id=15&amp;return=true"/>
              </a:rPr>
              <a:t>Foreign aid</a:t>
            </a:r>
            <a:r>
              <a:rPr lang="en-US" sz="2800">
                <a:solidFill>
                  <a:srgbClr val="000000"/>
                </a:solidFill>
              </a:rPr>
              <a:t> from developed nations</a:t>
            </a:r>
          </a:p>
        </p:txBody>
      </p:sp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885825" y="207645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Types of foreign aid include:</a:t>
            </a:r>
          </a:p>
        </p:txBody>
      </p:sp>
      <p:sp>
        <p:nvSpPr>
          <p:cNvPr id="1074183" name="Text Box 7"/>
          <p:cNvSpPr txBox="1">
            <a:spLocks noChangeArrowheads="1"/>
          </p:cNvSpPr>
          <p:nvPr/>
        </p:nvSpPr>
        <p:spPr bwMode="auto">
          <a:xfrm>
            <a:off x="885825" y="2762250"/>
            <a:ext cx="73152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  <a:hlinkClick r:id="" action="ppaction://customshow?id=16&amp;return=true"/>
              </a:rPr>
              <a:t>Economic assistance</a:t>
            </a: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  <a:hlinkClick r:id="" action="ppaction://customshow?id=17&amp;return=true"/>
              </a:rPr>
              <a:t>Technical assistance</a:t>
            </a: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  <a:hlinkClick r:id="" action="ppaction://customshow?id=18&amp;return=true"/>
              </a:rPr>
              <a:t>Military assistance</a:t>
            </a: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4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1" grpId="0" autoUpdateAnimBg="0"/>
      <p:bldP spid="1074182" grpId="0" autoUpdateAnimBg="0"/>
      <p:bldP spid="10741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Who Supplies Foreign Aid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The United States devotes a smaller fraction of its GDP to foreign aid than many other countries.</a:t>
            </a:r>
            <a:r>
              <a:rPr lang="en-US" sz="2400" b="1"/>
              <a:t> </a:t>
            </a:r>
          </a:p>
        </p:txBody>
      </p:sp>
      <p:pic>
        <p:nvPicPr>
          <p:cNvPr id="679943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autoUpdateAnimBg="0"/>
      <p:bldP spid="6799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Who Supplies Foreign Aid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Many developed nations, such as the U.S., offer some type of foreign aid to developing nations.</a:t>
            </a: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885825" y="2933700"/>
            <a:ext cx="7772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453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The United States channels much of its foreign aid to other nations through the U.S. Agency for International Development (USAID).</a:t>
            </a:r>
          </a:p>
          <a:p>
            <a:pPr marL="74453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</a:rPr>
              <a:t>Funds are also channeled through United Nations agencies, including the World Bank and the International Monetary Fund (IMF).</a:t>
            </a: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276600" y="5934075"/>
            <a:ext cx="5410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F03B34"/>
                </a:solidFill>
              </a:rPr>
              <a:t>View:</a:t>
            </a:r>
            <a:r>
              <a:rPr lang="en-US" b="1" dirty="0"/>
              <a:t> </a:t>
            </a:r>
            <a:r>
              <a:rPr lang="en-US" b="1" dirty="0">
                <a:hlinkClick r:id="" action="ppaction://customshow?id=8&amp;return=true"/>
              </a:rPr>
              <a:t>Sources of Aid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build="p" autoUpdateAnimBg="0"/>
      <p:bldP spid="6819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Reasons for Giving Foreign Aid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692230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594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Foreign aid is motivated by both humanitarian and political considerations.</a:t>
            </a:r>
          </a:p>
        </p:txBody>
      </p:sp>
      <p:pic>
        <p:nvPicPr>
          <p:cNvPr id="692231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autoUpdateAnimBg="0"/>
      <p:bldP spid="6922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7247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Reasons for Giving Foreign Aid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The basis for giving foreign aid includes:</a:t>
            </a:r>
            <a:endParaRPr lang="en-US" sz="2800"/>
          </a:p>
        </p:txBody>
      </p:sp>
      <p:sp>
        <p:nvSpPr>
          <p:cNvPr id="694277" name="Text Box 5"/>
          <p:cNvSpPr txBox="1">
            <a:spLocks noChangeArrowheads="1"/>
          </p:cNvSpPr>
          <p:nvPr/>
        </p:nvSpPr>
        <p:spPr bwMode="auto">
          <a:xfrm>
            <a:off x="885825" y="2162175"/>
            <a:ext cx="7315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Humanitarianism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Economics—encourages international trade and opportunities for private investment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Politics—stop communism, promoting democracy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Protect national security—foreign aid can promote military alliances</a:t>
            </a:r>
            <a:r>
              <a:rPr lang="en-US" sz="280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6" grpId="0" autoUpdateAnimBg="0"/>
      <p:bldP spid="69427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4-Main Idea</a:t>
            </a:r>
          </a:p>
        </p:txBody>
      </p:sp>
      <p:pic>
        <p:nvPicPr>
          <p:cNvPr id="762888" name="Picture 8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762889" name="Picture 9" descr="GTR2 B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762890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Section Preview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this section, you will learn about the reasons for the rapid growth of China’s economy over the past several years.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0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4-Key Terms</a:t>
            </a:r>
          </a:p>
        </p:txBody>
      </p:sp>
      <p:pic>
        <p:nvPicPr>
          <p:cNvPr id="764935" name="Picture 7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764936" name="Text Box 8"/>
          <p:cNvSpPr txBox="1">
            <a:spLocks noChangeArrowheads="1"/>
          </p:cNvSpPr>
          <p:nvPr/>
        </p:nvSpPr>
        <p:spPr bwMode="auto">
          <a:xfrm>
            <a:off x="1095375" y="2114550"/>
            <a:ext cx="347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21&amp;return=true"/>
              </a:rPr>
              <a:t>five-year plans</a:t>
            </a:r>
            <a:r>
              <a:rPr lang="en-US" sz="2400">
                <a:ea typeface="Times New Roman" pitchFamily="18" charset="0"/>
                <a:cs typeface="Arial" charset="0"/>
                <a:hlinkClick r:id="" action="ppaction://customshow?id=21&amp;return=true"/>
              </a:rPr>
              <a:t> 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sp>
        <p:nvSpPr>
          <p:cNvPr id="764938" name="Text Box 10"/>
          <p:cNvSpPr txBox="1">
            <a:spLocks noChangeArrowheads="1"/>
          </p:cNvSpPr>
          <p:nvPr/>
        </p:nvSpPr>
        <p:spPr bwMode="auto">
          <a:xfrm>
            <a:off x="1095375" y="1504950"/>
            <a:ext cx="708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Content Vocabulary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6" grpId="0" build="p" autoUpdateAnimBg="0" advAuto="0"/>
      <p:bldP spid="76493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Development of China’s Economic System</a:t>
            </a:r>
            <a:endParaRPr lang="en-US" sz="3200" b="1">
              <a:solidFill>
                <a:srgbClr val="E21A22"/>
              </a:solidFill>
            </a:endParaRPr>
          </a:p>
        </p:txBody>
      </p:sp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2667000" y="1963738"/>
            <a:ext cx="5943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China’s rapid economic growth is a result of recent free-market reforms.</a:t>
            </a:r>
            <a:r>
              <a:rPr lang="en-US" sz="2400" b="1"/>
              <a:t> </a:t>
            </a:r>
          </a:p>
        </p:txBody>
      </p:sp>
      <p:pic>
        <p:nvPicPr>
          <p:cNvPr id="771079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944688"/>
            <a:ext cx="1573213" cy="493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 autoUpdateAnimBg="0"/>
      <p:bldP spid="77107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Development of China’s Economic System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885825" y="1905000"/>
            <a:ext cx="731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In 1953, the Chinese government began an economic system based on 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  <a:hlinkClick r:id="" action="ppaction://customshow?id=21&amp;return=true"/>
              </a:rPr>
              <a:t>five-year plans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73126" name="Text Box 6"/>
          <p:cNvSpPr txBox="1">
            <a:spLocks noChangeArrowheads="1"/>
          </p:cNvSpPr>
          <p:nvPr/>
        </p:nvSpPr>
        <p:spPr bwMode="auto">
          <a:xfrm>
            <a:off x="885825" y="3314700"/>
            <a:ext cx="7315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Plan was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eventually transformed to a regional planning system and then to a limited free enterprise.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4" grpId="0" autoUpdateAnimBg="0"/>
      <p:bldP spid="7731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Menu</a:t>
            </a:r>
          </a:p>
        </p:txBody>
      </p:sp>
      <p:pic>
        <p:nvPicPr>
          <p:cNvPr id="5154" name="Picture 34" descr="ETT_ChapterMen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14400"/>
            <a:ext cx="4343400" cy="1023938"/>
          </a:xfrm>
          <a:prstGeom prst="rect">
            <a:avLst/>
          </a:prstGeom>
          <a:noFill/>
        </p:spPr>
      </p:pic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117600" y="1889125"/>
            <a:ext cx="6426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5" action="ppaction://hlinksldjump"/>
              </a:rPr>
              <a:t>Chapter Introduction</a:t>
            </a:r>
            <a:endParaRPr lang="en-US" sz="2400" b="1" u="sng">
              <a:solidFill>
                <a:srgbClr val="0072BC"/>
              </a:solidFill>
            </a:endParaRP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6" action="ppaction://hlinksldjump"/>
              </a:rPr>
              <a:t>Section 1:</a:t>
            </a:r>
            <a:r>
              <a:rPr lang="en-US" sz="2400">
                <a:solidFill>
                  <a:srgbClr val="0072BC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Times New Roman" pitchFamily="18" charset="0"/>
              </a:rPr>
              <a:t>Characteristics of </a:t>
            </a:r>
            <a:br>
              <a:rPr lang="en-US" sz="2400">
                <a:solidFill>
                  <a:srgbClr val="E21A22"/>
                </a:solidFill>
                <a:cs typeface="Times New Roman" pitchFamily="18" charset="0"/>
              </a:rPr>
            </a:br>
            <a:r>
              <a:rPr lang="en-US" sz="2400">
                <a:solidFill>
                  <a:srgbClr val="E21A22"/>
                </a:solidFill>
                <a:cs typeface="Times New Roman" pitchFamily="18" charset="0"/>
              </a:rPr>
              <a:t>Developing Nations</a:t>
            </a:r>
            <a:r>
              <a:rPr lang="en-US" sz="2400">
                <a:solidFill>
                  <a:srgbClr val="E21A22"/>
                </a:solidFill>
              </a:rPr>
              <a:t> </a:t>
            </a: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7" action="ppaction://hlinksldjump"/>
              </a:rPr>
              <a:t>Section 2:</a:t>
            </a:r>
            <a:r>
              <a:rPr lang="en-US" sz="2400">
                <a:solidFill>
                  <a:srgbClr val="0072BC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Times New Roman" pitchFamily="18" charset="0"/>
              </a:rPr>
              <a:t>The Process of Economic Development</a:t>
            </a:r>
            <a:r>
              <a:rPr lang="en-US" sz="2400">
                <a:solidFill>
                  <a:srgbClr val="E21A22"/>
                </a:solidFill>
              </a:rPr>
              <a:t> </a:t>
            </a: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8" action="ppaction://hlinksldjump"/>
              </a:rPr>
              <a:t>Section 3:</a:t>
            </a:r>
            <a:r>
              <a:rPr lang="en-US" sz="2400">
                <a:solidFill>
                  <a:srgbClr val="0072BC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Times New Roman" pitchFamily="18" charset="0"/>
              </a:rPr>
              <a:t>Obstacles to Growth in Developing Nations</a:t>
            </a:r>
            <a:r>
              <a:rPr lang="en-US" sz="2400">
                <a:solidFill>
                  <a:srgbClr val="E21A22"/>
                </a:solidFill>
              </a:rPr>
              <a:t> </a:t>
            </a: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>
                <a:solidFill>
                  <a:srgbClr val="E21A22"/>
                </a:solidFill>
                <a:hlinkClick r:id="rId9" action="ppaction://hlinksldjump"/>
              </a:rPr>
              <a:t>Section 4:</a:t>
            </a:r>
            <a:r>
              <a:rPr lang="en-US" sz="2400" b="1">
                <a:solidFill>
                  <a:srgbClr val="E21A22"/>
                </a:solidFill>
              </a:rPr>
              <a:t>	</a:t>
            </a:r>
            <a:r>
              <a:rPr lang="en-US" sz="2400">
                <a:solidFill>
                  <a:srgbClr val="E21A22"/>
                </a:solidFill>
                <a:cs typeface="Times New Roman" pitchFamily="18" charset="0"/>
              </a:rPr>
              <a:t>Economic Development in </a:t>
            </a:r>
            <a:br>
              <a:rPr lang="en-US" sz="2400">
                <a:solidFill>
                  <a:srgbClr val="E21A22"/>
                </a:solidFill>
                <a:cs typeface="Times New Roman" pitchFamily="18" charset="0"/>
              </a:rPr>
            </a:br>
            <a:r>
              <a:rPr lang="en-US" sz="2400">
                <a:solidFill>
                  <a:srgbClr val="E21A22"/>
                </a:solidFill>
                <a:cs typeface="Times New Roman" pitchFamily="18" charset="0"/>
              </a:rPr>
              <a:t>China</a:t>
            </a:r>
            <a:r>
              <a:rPr lang="en-US" sz="2400">
                <a:solidFill>
                  <a:srgbClr val="E21A22"/>
                </a:solidFill>
              </a:rPr>
              <a:t> </a:t>
            </a:r>
          </a:p>
          <a:p>
            <a:pPr marL="1549400" indent="-1549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sz="2400" b="1" u="sng">
                <a:solidFill>
                  <a:srgbClr val="0072BC"/>
                </a:solidFill>
                <a:hlinkClick r:id="rId10" action="ppaction://hlinksldjump"/>
              </a:rPr>
              <a:t>Visual Summary</a:t>
            </a:r>
            <a:endParaRPr lang="en-US" sz="2400" b="1" u="sng">
              <a:solidFill>
                <a:srgbClr val="0072BC"/>
              </a:solidFill>
            </a:endParaRPr>
          </a:p>
        </p:txBody>
      </p:sp>
      <p:pic>
        <p:nvPicPr>
          <p:cNvPr id="5156" name="Picture 36" descr="ETT-Nav_Forward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0413" y="6384925"/>
            <a:ext cx="473075" cy="473075"/>
          </a:xfrm>
          <a:prstGeom prst="rect">
            <a:avLst/>
          </a:prstGeom>
          <a:noFill/>
        </p:spPr>
      </p:pic>
      <p:pic>
        <p:nvPicPr>
          <p:cNvPr id="5157" name="Picture 37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5158" name="Picture 38" descr="ETT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86325" y="6356350"/>
            <a:ext cx="533400" cy="533400"/>
          </a:xfrm>
          <a:prstGeom prst="rect">
            <a:avLst/>
          </a:prstGeom>
          <a:noFill/>
        </p:spPr>
      </p:pic>
      <p:pic>
        <p:nvPicPr>
          <p:cNvPr id="5160" name="Picture 40" descr="TSVid_logo_Button">
            <a:hlinkClick r:id="rId14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2900" y="5549900"/>
            <a:ext cx="1608138" cy="723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Development of China’s Economic System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0325" name="Text Box 5"/>
          <p:cNvSpPr txBox="1">
            <a:spLocks noChangeArrowheads="1"/>
          </p:cNvSpPr>
          <p:nvPr/>
        </p:nvSpPr>
        <p:spPr bwMode="auto">
          <a:xfrm>
            <a:off x="885825" y="1905000"/>
            <a:ext cx="7315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Due to various reforms in 1978, such as private individuals permitted to rent land for up to 15 years, overall farm productivity increased dramatically.</a:t>
            </a:r>
            <a:endParaRPr lang="en-US" sz="2800"/>
          </a:p>
        </p:txBody>
      </p:sp>
      <p:sp>
        <p:nvSpPr>
          <p:cNvPr id="1080326" name="Text Box 6"/>
          <p:cNvSpPr txBox="1">
            <a:spLocks noChangeArrowheads="1"/>
          </p:cNvSpPr>
          <p:nvPr/>
        </p:nvSpPr>
        <p:spPr bwMode="auto">
          <a:xfrm>
            <a:off x="885825" y="3752850"/>
            <a:ext cx="7315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Rural residents moved to cities to work in factories and offices.</a:t>
            </a:r>
          </a:p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Overseas companies invested in business ventures.</a:t>
            </a:r>
          </a:p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Economic growth remains at 7 to 10 percent per year.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5" grpId="0" build="p" autoUpdateAnimBg="0"/>
      <p:bldP spid="108032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295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The Transition Toward a Mixed Economy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783366" name="Text Box 6"/>
          <p:cNvSpPr txBox="1">
            <a:spLocks noChangeArrowheads="1"/>
          </p:cNvSpPr>
          <p:nvPr/>
        </p:nvSpPr>
        <p:spPr bwMode="auto">
          <a:xfrm>
            <a:off x="2667000" y="1963738"/>
            <a:ext cx="5943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The legal protection of some private property has encouraged the private investment necessary for China’s transition to a mixed economy.</a:t>
            </a:r>
            <a:r>
              <a:rPr lang="en-US" sz="2400" b="1"/>
              <a:t> </a:t>
            </a:r>
          </a:p>
        </p:txBody>
      </p:sp>
      <p:pic>
        <p:nvPicPr>
          <p:cNvPr id="783367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944688"/>
            <a:ext cx="1573213" cy="493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autoUpdateAnimBg="0"/>
      <p:bldP spid="78336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78541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The Transition Toward a Mixed Economy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785412" name="Text Box 4"/>
          <p:cNvSpPr txBox="1">
            <a:spLocks noChangeArrowheads="1"/>
          </p:cNvSpPr>
          <p:nvPr/>
        </p:nvSpPr>
        <p:spPr bwMode="auto">
          <a:xfrm>
            <a:off x="885825" y="18288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Countries shifting from non-capitalist to capitalist systems all face the same problem—how to establish rule of law.</a:t>
            </a:r>
          </a:p>
        </p:txBody>
      </p:sp>
      <p:sp>
        <p:nvSpPr>
          <p:cNvPr id="785413" name="Text Box 5"/>
          <p:cNvSpPr txBox="1">
            <a:spLocks noChangeArrowheads="1"/>
          </p:cNvSpPr>
          <p:nvPr/>
        </p:nvSpPr>
        <p:spPr bwMode="auto">
          <a:xfrm>
            <a:off x="885825" y="3238500"/>
            <a:ext cx="7315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Throughout China there is an atmosphere of lawlessness and unpredictability for anyone in the business world due to a lack of specific property rights.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2" grpId="0" autoUpdateAnimBg="0"/>
      <p:bldP spid="78541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108237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086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The Transition Toward a Mixed Economy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885825" y="18288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As a result of quick economic growth, China is the second biggest producer of undesirable gas emissions in the world. In addition, about 70% of China’s rivers and lakes are polluted.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</a:t>
            </a: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7343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Prospects for China’s Economic Future</a:t>
            </a:r>
            <a:r>
              <a:rPr lang="en-US" sz="3200" b="1">
                <a:solidFill>
                  <a:srgbClr val="E21A22"/>
                </a:solidFill>
              </a:rPr>
              <a:t> </a:t>
            </a:r>
          </a:p>
        </p:txBody>
      </p:sp>
      <p:sp>
        <p:nvSpPr>
          <p:cNvPr id="795654" name="Text Box 6"/>
          <p:cNvSpPr txBox="1">
            <a:spLocks noChangeArrowheads="1"/>
          </p:cNvSpPr>
          <p:nvPr/>
        </p:nvSpPr>
        <p:spPr bwMode="auto">
          <a:xfrm>
            <a:off x="2667000" y="1963738"/>
            <a:ext cx="5943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China has encouraged foreign investment in its economy to promote growth and access to global markets.</a:t>
            </a:r>
            <a:r>
              <a:rPr lang="en-US" sz="2400" b="1"/>
              <a:t> </a:t>
            </a:r>
          </a:p>
        </p:txBody>
      </p:sp>
      <p:pic>
        <p:nvPicPr>
          <p:cNvPr id="795655" name="Picture 7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944688"/>
            <a:ext cx="1573213" cy="493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autoUpdateAnimBg="0"/>
      <p:bldP spid="79565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4-End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 1</a:t>
            </a:r>
          </a:p>
        </p:txBody>
      </p:sp>
      <p:sp>
        <p:nvSpPr>
          <p:cNvPr id="1032196" name="Text Box 4"/>
          <p:cNvSpPr txBox="1">
            <a:spLocks noChangeArrowheads="1"/>
          </p:cNvSpPr>
          <p:nvPr/>
        </p:nvSpPr>
        <p:spPr bwMode="auto">
          <a:xfrm>
            <a:off x="885825" y="828675"/>
            <a:ext cx="7315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/>
              <a:t>Economists use </a:t>
            </a:r>
            <a:r>
              <a:rPr lang="en-US" sz="2800" b="1">
                <a:solidFill>
                  <a:srgbClr val="0868B2"/>
                </a:solidFill>
              </a:rPr>
              <a:t>per capita GDP</a:t>
            </a:r>
            <a:r>
              <a:rPr lang="en-US" sz="2800"/>
              <a:t> as a measure of a nation’s prosperity. There is a huge difference in per capita GDP between developed and developing nations.</a:t>
            </a:r>
          </a:p>
        </p:txBody>
      </p:sp>
      <p:pic>
        <p:nvPicPr>
          <p:cNvPr id="1032199" name="Picture 7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1032200" name="Picture 8" descr="491_GMH_ETT_8747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0988" y="2717800"/>
            <a:ext cx="6024562" cy="33480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 2</a:t>
            </a:r>
          </a:p>
        </p:txBody>
      </p:sp>
      <p:sp>
        <p:nvSpPr>
          <p:cNvPr id="1045507" name="Text Box 3"/>
          <p:cNvSpPr txBox="1">
            <a:spLocks noChangeArrowheads="1"/>
          </p:cNvSpPr>
          <p:nvPr/>
        </p:nvSpPr>
        <p:spPr bwMode="auto">
          <a:xfrm>
            <a:off x="885825" y="828675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/>
              <a:t>Although developing nations receive capital from developed nations in the form of foreign investment and aid, they still face </a:t>
            </a:r>
            <a:r>
              <a:rPr lang="en-US" sz="2800" b="1">
                <a:solidFill>
                  <a:srgbClr val="0868B2"/>
                </a:solidFill>
              </a:rPr>
              <a:t>obstacles to growth</a:t>
            </a:r>
            <a:r>
              <a:rPr lang="en-US" sz="2800"/>
              <a:t>.</a:t>
            </a:r>
          </a:p>
        </p:txBody>
      </p:sp>
      <p:pic>
        <p:nvPicPr>
          <p:cNvPr id="1045509" name="Picture 5" descr="5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50" y="2759075"/>
            <a:ext cx="5657850" cy="3219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 3</a:t>
            </a:r>
          </a:p>
        </p:txBody>
      </p:sp>
      <p:sp>
        <p:nvSpPr>
          <p:cNvPr id="1047555" name="Text Box 3"/>
          <p:cNvSpPr txBox="1">
            <a:spLocks noChangeArrowheads="1"/>
          </p:cNvSpPr>
          <p:nvPr/>
        </p:nvSpPr>
        <p:spPr bwMode="auto">
          <a:xfrm>
            <a:off x="885825" y="828675"/>
            <a:ext cx="73152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/>
              <a:t>China’s </a:t>
            </a:r>
            <a:r>
              <a:rPr lang="en-US" sz="2800" b="1">
                <a:solidFill>
                  <a:srgbClr val="0868B2"/>
                </a:solidFill>
              </a:rPr>
              <a:t>rapid economic growth</a:t>
            </a:r>
            <a:r>
              <a:rPr lang="en-US" sz="2800" b="1"/>
              <a:t> </a:t>
            </a:r>
            <a:r>
              <a:rPr lang="en-US" sz="2800"/>
              <a:t>is a result of recent free-market reforms. An American visitor to Beijing would find that city to be very much like large cities in the United States.</a:t>
            </a:r>
          </a:p>
        </p:txBody>
      </p:sp>
      <p:pic>
        <p:nvPicPr>
          <p:cNvPr id="1047557" name="Picture 5" descr="511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75" y="2667000"/>
            <a:ext cx="3492500" cy="3352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1</a:t>
            </a:r>
          </a:p>
        </p:txBody>
      </p:sp>
      <p:pic>
        <p:nvPicPr>
          <p:cNvPr id="873477" name="Picture 5" descr="491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25" y="1400175"/>
            <a:ext cx="6224588" cy="3840163"/>
          </a:xfrm>
          <a:prstGeom prst="rect">
            <a:avLst/>
          </a:prstGeom>
          <a:noFill/>
        </p:spPr>
      </p:pic>
      <p:pic>
        <p:nvPicPr>
          <p:cNvPr id="873478" name="Picture 6" descr="FIG 19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3" y="742950"/>
            <a:ext cx="6015037" cy="493713"/>
          </a:xfrm>
          <a:prstGeom prst="rect">
            <a:avLst/>
          </a:prstGeom>
          <a:noFill/>
        </p:spPr>
      </p:pic>
      <p:pic>
        <p:nvPicPr>
          <p:cNvPr id="873479" name="Picture 7" descr="Graph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356225"/>
            <a:ext cx="2438400" cy="928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 1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44550" y="1447800"/>
            <a:ext cx="47942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Economists look at a variety of factors to assess the growth and performance of a nation’s economy.</a:t>
            </a:r>
          </a:p>
        </p:txBody>
      </p:sp>
      <p:pic>
        <p:nvPicPr>
          <p:cNvPr id="6157" name="Picture 13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pic>
        <p:nvPicPr>
          <p:cNvPr id="6159" name="Picture 15" descr="BigId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774700"/>
            <a:ext cx="2894013" cy="508000"/>
          </a:xfrm>
          <a:prstGeom prst="rect">
            <a:avLst/>
          </a:prstGeom>
          <a:noFill/>
        </p:spPr>
      </p:pic>
      <p:pic>
        <p:nvPicPr>
          <p:cNvPr id="6160" name="Picture 16" descr="ETT-Nav_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</a:t>
            </a:r>
          </a:p>
        </p:txBody>
      </p:sp>
      <p:pic>
        <p:nvPicPr>
          <p:cNvPr id="106515" name="Picture 19" descr="492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63" y="733425"/>
            <a:ext cx="7148512" cy="47148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4</a:t>
            </a:r>
          </a:p>
        </p:txBody>
      </p:sp>
      <p:pic>
        <p:nvPicPr>
          <p:cNvPr id="859140" name="Picture 4" descr="498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404938"/>
            <a:ext cx="6746875" cy="4672012"/>
          </a:xfrm>
          <a:prstGeom prst="rect">
            <a:avLst/>
          </a:prstGeom>
          <a:noFill/>
        </p:spPr>
      </p:pic>
      <p:pic>
        <p:nvPicPr>
          <p:cNvPr id="859141" name="Picture 5" descr="FIG 19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3" y="746125"/>
            <a:ext cx="5137150" cy="4841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5</a:t>
            </a:r>
          </a:p>
        </p:txBody>
      </p:sp>
      <p:pic>
        <p:nvPicPr>
          <p:cNvPr id="861188" name="Picture 4" descr="5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88" y="1208088"/>
            <a:ext cx="6350000" cy="4330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6</a:t>
            </a:r>
          </a:p>
        </p:txBody>
      </p:sp>
      <p:pic>
        <p:nvPicPr>
          <p:cNvPr id="863236" name="Picture 4" descr="503_GMH_ETT_874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162050"/>
            <a:ext cx="7248525" cy="45767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Trans Menu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1887538" y="685800"/>
            <a:ext cx="502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solidFill>
                  <a:srgbClr val="E21A22"/>
                </a:solidFill>
              </a:rPr>
              <a:t>Economic Concepts Transparencies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1887538" y="2209800"/>
            <a:ext cx="6191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71800" indent="-2971800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b="1">
                <a:hlinkClick r:id="rId4" action="ppaction://hlinksldjump"/>
              </a:rPr>
              <a:t>Transparency 22</a:t>
            </a:r>
            <a:r>
              <a:rPr lang="en-US" sz="2800">
                <a:solidFill>
                  <a:srgbClr val="0868B2"/>
                </a:solidFill>
              </a:rPr>
              <a:t> 	</a:t>
            </a:r>
            <a:r>
              <a:rPr lang="en-US" sz="2800">
                <a:solidFill>
                  <a:srgbClr val="0868B2"/>
                </a:solidFill>
                <a:hlinkClick r:id="rId4" action="ppaction://hlinksldjump"/>
              </a:rPr>
              <a:t>International Aspects of Growth and Stability</a:t>
            </a:r>
            <a:endParaRPr lang="en-US" sz="2800">
              <a:solidFill>
                <a:srgbClr val="0868B2"/>
              </a:solidFill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1439863" y="5846763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a transparency to view.</a:t>
            </a:r>
          </a:p>
        </p:txBody>
      </p:sp>
      <p:pic>
        <p:nvPicPr>
          <p:cNvPr id="203791" name="Picture 15" descr="ETT-Nav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650" y="730250"/>
            <a:ext cx="936625" cy="936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Trans 1</a:t>
            </a:r>
          </a:p>
        </p:txBody>
      </p:sp>
      <p:pic>
        <p:nvPicPr>
          <p:cNvPr id="879625" name="Picture 9" descr="EC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  <p:pic>
        <p:nvPicPr>
          <p:cNvPr id="879626" name="Picture 10" descr="ETT-Nav_Back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875" y="6384925"/>
            <a:ext cx="473075" cy="473075"/>
          </a:xfrm>
          <a:prstGeom prst="rect">
            <a:avLst/>
          </a:prstGeom>
          <a:noFill/>
        </p:spPr>
      </p:pic>
      <p:pic>
        <p:nvPicPr>
          <p:cNvPr id="879627" name="Picture 11" descr="ETT-Nav_Forward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9800" y="6384925"/>
            <a:ext cx="473075" cy="473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1</a:t>
            </a:r>
          </a:p>
        </p:txBody>
      </p:sp>
      <p:pic>
        <p:nvPicPr>
          <p:cNvPr id="875524" name="Picture 4" descr="DF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2</a:t>
            </a:r>
          </a:p>
        </p:txBody>
      </p:sp>
      <p:pic>
        <p:nvPicPr>
          <p:cNvPr id="194567" name="Picture 7" descr="DF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3</a:t>
            </a:r>
          </a:p>
        </p:txBody>
      </p:sp>
      <p:pic>
        <p:nvPicPr>
          <p:cNvPr id="223237" name="Picture 5" descr="DF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4</a:t>
            </a:r>
          </a:p>
        </p:txBody>
      </p:sp>
      <p:pic>
        <p:nvPicPr>
          <p:cNvPr id="601093" name="Picture 5" descr="DF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 2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44550" y="1447800"/>
            <a:ext cx="47942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What do you think it would take to improve economic conditions in less developed nations? In this chapter, read to learn how developing countries are working to become a bigger part of the global economy.</a:t>
            </a:r>
          </a:p>
        </p:txBody>
      </p:sp>
      <p:pic>
        <p:nvPicPr>
          <p:cNvPr id="9226" name="Picture 10" descr="W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800" y="744538"/>
            <a:ext cx="3571875" cy="630237"/>
          </a:xfrm>
          <a:prstGeom prst="rect">
            <a:avLst/>
          </a:prstGeom>
          <a:noFill/>
        </p:spPr>
      </p:pic>
      <p:pic>
        <p:nvPicPr>
          <p:cNvPr id="9227" name="Picture 11" descr="ETT-Nav_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250" y="6384925"/>
            <a:ext cx="473075" cy="473075"/>
          </a:xfrm>
          <a:prstGeom prst="rect">
            <a:avLst/>
          </a:prstGeom>
          <a:noFill/>
        </p:spPr>
      </p:pic>
      <p:sp>
        <p:nvSpPr>
          <p:cNvPr id="2" name="5-Point Star 1"/>
          <p:cNvSpPr/>
          <p:nvPr/>
        </p:nvSpPr>
        <p:spPr>
          <a:xfrm>
            <a:off x="939800" y="5257800"/>
            <a:ext cx="889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Vocab1</a:t>
            </a:r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1435100" y="1524000"/>
            <a:ext cx="6184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developed nations: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nations with relatively high standards of living and economies based more on industry than on agriculture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Vocab2</a:t>
            </a:r>
          </a:p>
        </p:txBody>
      </p:sp>
      <p:sp>
        <p:nvSpPr>
          <p:cNvPr id="951303" name="Text Box 7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developing nations: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nations with little industrial development and relatively low standards of living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Vocab3</a:t>
            </a:r>
          </a:p>
        </p:txBody>
      </p:sp>
      <p:sp>
        <p:nvSpPr>
          <p:cNvPr id="953349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subsistence agriculture: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growing of just enough food by a family to take care of its own needs; no crops are available for export or to feed an industrial workforce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Vocab4</a:t>
            </a: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infant mortality rate: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death rate of infants who die during the first year of life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Vocab5</a:t>
            </a:r>
          </a:p>
        </p:txBody>
      </p:sp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confiscation: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taking over industries by governments without paying for them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Vocab6</a:t>
            </a: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foreign aid: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funds, goods, and services given by governments and private organizations to help other nations and their citizens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Vocab7</a:t>
            </a: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economic assistance: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loans and outright grants of funds or equipment to other nations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Vocab8</a:t>
            </a:r>
          </a:p>
        </p:txBody>
      </p:sp>
      <p:sp>
        <p:nvSpPr>
          <p:cNvPr id="963589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technical assistance: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aid in the form of engineers, teachers, and technicians to teach skills to individuals in other nations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Vocab9</a:t>
            </a: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military assistance: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aid given to a nation’s armed forces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Vocab10</a:t>
            </a: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bureaucracies: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offices and agencies of the government that each deal with a specific area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7" name="Picture 21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1-Main Idea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095375" y="1504950"/>
            <a:ext cx="708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Section Preview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this section, you will learn why many nations have less industrial development and a lower standard of living than the United States.</a:t>
            </a:r>
            <a:r>
              <a:rPr lang="en-US" sz="2800"/>
              <a:t> </a:t>
            </a:r>
          </a:p>
        </p:txBody>
      </p:sp>
      <p:pic>
        <p:nvPicPr>
          <p:cNvPr id="55316" name="Picture 20" descr="ETT-Nav_Back-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4488" y="6384925"/>
            <a:ext cx="473075" cy="473075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939800" y="5257800"/>
            <a:ext cx="889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 build="p" autoUpdateAnimBg="0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Vocab11</a:t>
            </a: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capital flight: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legal or illegal export of currency or money capital from a nation by that nation’s leaders</a:t>
            </a:r>
            <a:endParaRPr lang="en-US" sz="28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Vocab12</a:t>
            </a:r>
          </a:p>
        </p:txBody>
      </p:sp>
      <p:sp>
        <p:nvSpPr>
          <p:cNvPr id="971781" name="Text Box 5"/>
          <p:cNvSpPr txBox="1">
            <a:spLocks noChangeArrowheads="1"/>
          </p:cNvSpPr>
          <p:nvPr/>
        </p:nvSpPr>
        <p:spPr bwMode="auto">
          <a:xfrm>
            <a:off x="1435100" y="1524000"/>
            <a:ext cx="61849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868B2"/>
                </a:solidFill>
                <a:ea typeface="Times New Roman" pitchFamily="18" charset="0"/>
                <a:cs typeface="Arial" charset="0"/>
              </a:rPr>
              <a:t>five-year plans:</a:t>
            </a:r>
            <a:r>
              <a:rPr lang="en-US" sz="28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centralized planning system that used to be the basis for China’s economic system; eventually was transformed to a regional planning system leading to limited free enterprise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59" name="Picture 35" descr="ETT-Nav_DblB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22663"/>
            <a:ext cx="371475" cy="371475"/>
          </a:xfrm>
          <a:prstGeom prst="rect">
            <a:avLst/>
          </a:prstGeom>
          <a:noFill/>
        </p:spPr>
      </p:pic>
      <p:pic>
        <p:nvPicPr>
          <p:cNvPr id="180255" name="Picture 31" descr="ETT-Nav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57450"/>
            <a:ext cx="371475" cy="371475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1295400" y="1206500"/>
            <a:ext cx="7297738" cy="524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Forward</a:t>
            </a:r>
            <a:r>
              <a:rPr lang="en-US" sz="1500" b="1"/>
              <a:t> </a:t>
            </a:r>
            <a:r>
              <a:rPr lang="en-US" sz="1500"/>
              <a:t>button to go to the next slide.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Previous</a:t>
            </a:r>
            <a:r>
              <a:rPr lang="en-US" sz="1500" b="1"/>
              <a:t> </a:t>
            </a:r>
            <a:r>
              <a:rPr lang="en-US" sz="1500"/>
              <a:t>button to return to the previous slide.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Home</a:t>
            </a:r>
            <a:r>
              <a:rPr lang="en-US" sz="1500" b="1"/>
              <a:t> </a:t>
            </a:r>
            <a:r>
              <a:rPr lang="en-US" sz="1500"/>
              <a:t>button to return to the Chapter Menu.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Transparency</a:t>
            </a:r>
            <a:r>
              <a:rPr lang="en-US" sz="1500"/>
              <a:t> button from the Chapter Menu or Chapter Introduction slides to access the Economic Concepts Transparencies that are relevant to this chapter. From within a section, click on this button to access the relevant Daily Focus Skills Transparency.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Return</a:t>
            </a:r>
            <a:r>
              <a:rPr lang="en-US" sz="1500"/>
              <a:t> button in a feature to return to the main presentation.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Economics Online</a:t>
            </a:r>
            <a:r>
              <a:rPr lang="en-US" sz="1500"/>
              <a:t> button to access online textbook features.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Reference Atlas</a:t>
            </a:r>
            <a:r>
              <a:rPr lang="en-US" sz="1500"/>
              <a:t> button to access the Interactive Reference Atlas.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Exit</a:t>
            </a:r>
            <a:r>
              <a:rPr lang="en-US" sz="1500"/>
              <a:t> button or press the </a:t>
            </a:r>
            <a:r>
              <a:rPr lang="en-US" sz="1500" b="1">
                <a:solidFill>
                  <a:srgbClr val="0868B2"/>
                </a:solidFill>
              </a:rPr>
              <a:t>Escape</a:t>
            </a:r>
            <a:r>
              <a:rPr lang="en-US" sz="1500"/>
              <a:t> key [Esc] to end the chapter slide show.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Click the </a:t>
            </a:r>
            <a:r>
              <a:rPr lang="en-US" sz="1500" b="1">
                <a:solidFill>
                  <a:srgbClr val="0868B2"/>
                </a:solidFill>
              </a:rPr>
              <a:t>Help</a:t>
            </a:r>
            <a:r>
              <a:rPr lang="en-US" sz="1500" b="1"/>
              <a:t> </a:t>
            </a:r>
            <a:r>
              <a:rPr lang="en-US" sz="1500"/>
              <a:t>button to access this screen.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500"/>
              <a:t>Links to Presentation Plus! features such as Graphs in Motion, Charts in Motion, and relevant figures from your textbook are located at the bottom of relevant screens. 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847725" y="67627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21A22"/>
                </a:solidFill>
              </a:rPr>
              <a:t>To use this Presentation Plus! product:</a:t>
            </a:r>
          </a:p>
        </p:txBody>
      </p:sp>
      <p:pic>
        <p:nvPicPr>
          <p:cNvPr id="180252" name="Picture 28" descr="ETT-Nav_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028825"/>
            <a:ext cx="371475" cy="371475"/>
          </a:xfrm>
          <a:prstGeom prst="rect">
            <a:avLst/>
          </a:prstGeom>
          <a:noFill/>
        </p:spPr>
      </p:pic>
      <p:pic>
        <p:nvPicPr>
          <p:cNvPr id="180253" name="Picture 29" descr="WG_Nav Test-Ref Atl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350" y="4389438"/>
            <a:ext cx="392113" cy="392112"/>
          </a:xfrm>
          <a:prstGeom prst="rect">
            <a:avLst/>
          </a:prstGeom>
          <a:noFill/>
        </p:spPr>
      </p:pic>
      <p:pic>
        <p:nvPicPr>
          <p:cNvPr id="180254" name="Picture 30" descr="WG_Nav Test-On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5350" y="3957638"/>
            <a:ext cx="392113" cy="392112"/>
          </a:xfrm>
          <a:prstGeom prst="rect">
            <a:avLst/>
          </a:prstGeom>
          <a:noFill/>
        </p:spPr>
      </p:pic>
      <p:pic>
        <p:nvPicPr>
          <p:cNvPr id="180256" name="Picture 32" descr="ETT-Nav_B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600200"/>
            <a:ext cx="371475" cy="371475"/>
          </a:xfrm>
          <a:prstGeom prst="rect">
            <a:avLst/>
          </a:prstGeom>
          <a:noFill/>
        </p:spPr>
      </p:pic>
      <p:pic>
        <p:nvPicPr>
          <p:cNvPr id="180257" name="Picture 33" descr="ETT-Nav_Forwar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1162050"/>
            <a:ext cx="371475" cy="371475"/>
          </a:xfrm>
          <a:prstGeom prst="rect">
            <a:avLst/>
          </a:prstGeom>
          <a:noFill/>
        </p:spPr>
      </p:pic>
      <p:pic>
        <p:nvPicPr>
          <p:cNvPr id="180258" name="Picture 34" descr="ETT-Nav_Hel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5267325"/>
            <a:ext cx="371475" cy="371475"/>
          </a:xfrm>
          <a:prstGeom prst="rect">
            <a:avLst/>
          </a:prstGeom>
          <a:noFill/>
        </p:spPr>
      </p:pic>
      <p:pic>
        <p:nvPicPr>
          <p:cNvPr id="180260" name="Picture 36" descr="ETT-Nav_Exi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2963" y="4795838"/>
            <a:ext cx="442912" cy="4429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Custom Shows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903538" y="1120775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This slide is intentionally blank.</a:t>
            </a:r>
          </a:p>
        </p:txBody>
      </p:sp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2" name="Picture 14" descr="GTR2 B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700088"/>
            <a:ext cx="7753350" cy="561340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1-Key Terms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095375" y="2114550"/>
            <a:ext cx="477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0&amp;return=true"/>
              </a:rPr>
              <a:t>developed nations 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1&amp;return=true"/>
              </a:rPr>
              <a:t>developing nations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2&amp;return=true"/>
              </a:rPr>
              <a:t>subsistence agriculture</a:t>
            </a:r>
            <a:endParaRPr lang="en-US" sz="2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  <a:hlinkClick r:id="" action="ppaction://customshow?id=13&amp;return=true"/>
              </a:rPr>
              <a:t>infant mortality rate</a:t>
            </a:r>
            <a:r>
              <a:rPr lang="en-US" sz="2400">
                <a:ea typeface="Times New Roman" pitchFamily="18" charset="0"/>
                <a:cs typeface="Arial" charset="0"/>
                <a:hlinkClick r:id="" action="ppaction://customshow?id=13&amp;return=true"/>
              </a:rPr>
              <a:t> 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1095375" y="1504950"/>
            <a:ext cx="7086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E21A22"/>
                </a:solidFill>
              </a:rPr>
              <a:t>Content Vocabulary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9" grpId="0" build="p" autoUpdateAnimBg="0" advAuto="0"/>
      <p:bldP spid="993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85825" y="771525"/>
            <a:ext cx="70389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Developed and Developing Nations 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667000" y="1524000"/>
            <a:ext cx="5943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Developed nations have increased their standards of living by moving from agricultural to industrialized economies.</a:t>
            </a:r>
          </a:p>
        </p:txBody>
      </p:sp>
      <p:pic>
        <p:nvPicPr>
          <p:cNvPr id="101389" name="Picture 13" descr="Main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504950"/>
            <a:ext cx="1573213" cy="4937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  <p:bldP spid="10138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1</a:t>
            </a: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885825" y="771525"/>
            <a:ext cx="7877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E21A22"/>
                </a:solidFill>
                <a:cs typeface="Times New Roman" pitchFamily="18" charset="0"/>
              </a:rPr>
              <a:t>Developed and Developing Nations </a:t>
            </a:r>
            <a:r>
              <a:rPr lang="en-US" sz="1600" b="1">
                <a:solidFill>
                  <a:srgbClr val="E21A22"/>
                </a:solidFill>
              </a:rPr>
              <a:t>(cont.)</a:t>
            </a: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885825" y="1504950"/>
            <a:ext cx="731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There are more than 190 nations in the world. 35 are considered 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  <a:hlinkClick r:id="" action="ppaction://customshow?id=10&amp;return=true"/>
              </a:rPr>
              <a:t>developed nations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885825" y="2908300"/>
            <a:ext cx="76485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The U.S., all European countries, Japan, Australia, and New Zealand are examples.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4" grpId="0" autoUpdateAnimBg="0"/>
      <p:bldP spid="33486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1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1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7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4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6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ustom Design">
  <a:themeElements>
    <a:clrScheme name="2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ustom Design">
  <a:themeElements>
    <a:clrScheme name="3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68B2"/>
      </a:hlink>
      <a:folHlink>
        <a:srgbClr val="0868B2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7914</TotalTime>
  <Words>1704</Words>
  <Application>Microsoft Office PowerPoint</Application>
  <PresentationFormat>On-screen Show (4:3)</PresentationFormat>
  <Paragraphs>262</Paragraphs>
  <Slides>63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63</vt:i4>
      </vt:variant>
      <vt:variant>
        <vt:lpstr>Custom Shows</vt:lpstr>
      </vt:variant>
      <vt:variant>
        <vt:i4>23</vt:i4>
      </vt:variant>
    </vt:vector>
  </HeadingPairs>
  <TitlesOfParts>
    <vt:vector size="98" baseType="lpstr">
      <vt:lpstr>Arial</vt:lpstr>
      <vt:lpstr>Times New Roman</vt:lpstr>
      <vt:lpstr>Custom Design</vt:lpstr>
      <vt:lpstr>1_Custom Design</vt:lpstr>
      <vt:lpstr>Default Design</vt:lpstr>
      <vt:lpstr>1_Default Design</vt:lpstr>
      <vt:lpstr>2_Default Design</vt:lpstr>
      <vt:lpstr>4_Custom Design</vt:lpstr>
      <vt:lpstr>6_Custom Design</vt:lpstr>
      <vt:lpstr>2_Custom Design</vt:lpstr>
      <vt:lpstr>3_Custom Design</vt:lpstr>
      <vt:lpstr>7_Custom Design</vt:lpstr>
      <vt:lpstr>Splash Screen</vt:lpstr>
      <vt:lpstr>PowerPoint Presentation</vt:lpstr>
      <vt:lpstr>Chapter Menu</vt:lpstr>
      <vt:lpstr>Chapter Intro 1</vt:lpstr>
      <vt:lpstr>Chapter Intro 2</vt:lpstr>
      <vt:lpstr>Section 1-Main Idea</vt:lpstr>
      <vt:lpstr>Section 1-Key Terms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Section 1-End</vt:lpstr>
      <vt:lpstr>Section 2-Main Idea</vt:lpstr>
      <vt:lpstr>Section 2-Key Terms</vt:lpstr>
      <vt:lpstr>Section 2</vt:lpstr>
      <vt:lpstr>Section 2</vt:lpstr>
      <vt:lpstr>Section 2</vt:lpstr>
      <vt:lpstr>Section 2</vt:lpstr>
      <vt:lpstr>Section 2</vt:lpstr>
      <vt:lpstr>Section 2</vt:lpstr>
      <vt:lpstr>Section 2</vt:lpstr>
      <vt:lpstr>Section 4-Main Idea</vt:lpstr>
      <vt:lpstr>Section 4-Key Terms</vt:lpstr>
      <vt:lpstr>Section 4</vt:lpstr>
      <vt:lpstr>Section 4</vt:lpstr>
      <vt:lpstr>Section 4</vt:lpstr>
      <vt:lpstr>Section 4</vt:lpstr>
      <vt:lpstr>Section 4</vt:lpstr>
      <vt:lpstr>Section 4</vt:lpstr>
      <vt:lpstr>Section 4</vt:lpstr>
      <vt:lpstr>Section 4-End</vt:lpstr>
      <vt:lpstr>VS 1</vt:lpstr>
      <vt:lpstr>VS 2</vt:lpstr>
      <vt:lpstr>VS 3</vt:lpstr>
      <vt:lpstr>Figure 1</vt:lpstr>
      <vt:lpstr>Figure 2</vt:lpstr>
      <vt:lpstr>Figure 4</vt:lpstr>
      <vt:lpstr>Figure 5</vt:lpstr>
      <vt:lpstr>Figure 6</vt:lpstr>
      <vt:lpstr>Concept Trans Menu</vt:lpstr>
      <vt:lpstr>Concept Trans 1</vt:lpstr>
      <vt:lpstr>DFS Trans 1</vt:lpstr>
      <vt:lpstr>DFS Trans 2</vt:lpstr>
      <vt:lpstr>DFS Trans 3</vt:lpstr>
      <vt:lpstr>DFS Trans 4</vt:lpstr>
      <vt:lpstr>Vocab1</vt:lpstr>
      <vt:lpstr>Vocab2</vt:lpstr>
      <vt:lpstr>Vocab3</vt:lpstr>
      <vt:lpstr>Vocab4</vt:lpstr>
      <vt:lpstr>Vocab5</vt:lpstr>
      <vt:lpstr>Vocab6</vt:lpstr>
      <vt:lpstr>Vocab7</vt:lpstr>
      <vt:lpstr>Vocab8</vt:lpstr>
      <vt:lpstr>Vocab9</vt:lpstr>
      <vt:lpstr>Vocab10</vt:lpstr>
      <vt:lpstr>Vocab11</vt:lpstr>
      <vt:lpstr>Vocab12</vt:lpstr>
      <vt:lpstr>Help</vt:lpstr>
      <vt:lpstr>End of Custom Shows</vt:lpstr>
      <vt:lpstr>Help</vt:lpstr>
      <vt:lpstr>Concept Trans</vt:lpstr>
      <vt:lpstr>DFS Trans 1</vt:lpstr>
      <vt:lpstr>DFS Trans 2</vt:lpstr>
      <vt:lpstr>DFS Trans 3</vt:lpstr>
      <vt:lpstr>DFS Trans 4</vt:lpstr>
      <vt:lpstr>Figure 1</vt:lpstr>
      <vt:lpstr>Figure 2</vt:lpstr>
      <vt:lpstr>Figure 4</vt:lpstr>
      <vt:lpstr>Figure 5</vt:lpstr>
      <vt:lpstr>V1</vt:lpstr>
      <vt:lpstr>V2</vt:lpstr>
      <vt:lpstr>V3</vt:lpstr>
      <vt:lpstr>V4</vt:lpstr>
      <vt:lpstr>V5</vt:lpstr>
      <vt:lpstr>V6</vt:lpstr>
      <vt:lpstr>V7</vt:lpstr>
      <vt:lpstr>V8</vt:lpstr>
      <vt:lpstr>V9</vt:lpstr>
      <vt:lpstr>V10</vt:lpstr>
      <vt:lpstr>V11</vt:lpstr>
      <vt:lpstr>V12</vt:lpstr>
      <vt:lpstr>Figure 6</vt:lpstr>
    </vt:vector>
  </TitlesOfParts>
  <Company>Madeira Station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Economics: Today and Tomorrow</dc:title>
  <dc:creator>Glencoe/McGraw-Hill</dc:creator>
  <cp:lastModifiedBy>Debra Wolken</cp:lastModifiedBy>
  <cp:revision>180</cp:revision>
  <dcterms:created xsi:type="dcterms:W3CDTF">2007-02-01T19:00:27Z</dcterms:created>
  <dcterms:modified xsi:type="dcterms:W3CDTF">2015-05-14T13:46:47Z</dcterms:modified>
</cp:coreProperties>
</file>