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348" r:id="rId2"/>
    <p:sldId id="349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4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288" r:id="rId23"/>
    <p:sldId id="289" r:id="rId24"/>
    <p:sldId id="290" r:id="rId25"/>
    <p:sldId id="291" r:id="rId26"/>
    <p:sldId id="331" r:id="rId27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00"/>
    <a:srgbClr val="00006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683" autoAdjust="0"/>
  </p:normalViewPr>
  <p:slideViewPr>
    <p:cSldViewPr>
      <p:cViewPr varScale="1">
        <p:scale>
          <a:sx n="55" d="100"/>
          <a:sy n="55" d="100"/>
        </p:scale>
        <p:origin x="11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919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833" cy="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6" tIns="46633" rIns="93266" bIns="46633" numCol="1" anchor="t" anchorCtr="0" compatLnSpc="1">
            <a:prstTxWarp prst="textNoShape">
              <a:avLst/>
            </a:prstTxWarp>
          </a:bodyPr>
          <a:lstStyle>
            <a:lvl1pPr defTabSz="93201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0" y="1"/>
            <a:ext cx="3026833" cy="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6" tIns="46633" rIns="93266" bIns="46633" numCol="1" anchor="t" anchorCtr="0" compatLnSpc="1">
            <a:prstTxWarp prst="textNoShape">
              <a:avLst/>
            </a:prstTxWarp>
          </a:bodyPr>
          <a:lstStyle>
            <a:lvl1pPr algn="r" defTabSz="93201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6078"/>
            <a:ext cx="3026833" cy="46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6" tIns="46633" rIns="93266" bIns="46633" numCol="1" anchor="b" anchorCtr="0" compatLnSpc="1">
            <a:prstTxWarp prst="textNoShape">
              <a:avLst/>
            </a:prstTxWarp>
          </a:bodyPr>
          <a:lstStyle>
            <a:lvl1pPr defTabSz="93201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0" y="8806078"/>
            <a:ext cx="3026833" cy="46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6" tIns="46633" rIns="93266" bIns="46633" numCol="1" anchor="b" anchorCtr="0" compatLnSpc="1">
            <a:prstTxWarp prst="textNoShape">
              <a:avLst/>
            </a:prstTxWarp>
          </a:bodyPr>
          <a:lstStyle>
            <a:lvl1pPr algn="r" defTabSz="93201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089DE4F-EEB1-4A1A-903C-5408FF761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 userDrawn="1"/>
        </p:nvGrpSpPr>
        <p:grpSpPr bwMode="auto">
          <a:xfrm>
            <a:off x="304800" y="381000"/>
            <a:ext cx="8458200" cy="6096000"/>
            <a:chOff x="192" y="240"/>
            <a:chExt cx="5328" cy="3840"/>
          </a:xfrm>
        </p:grpSpPr>
        <p:sp>
          <p:nvSpPr>
            <p:cNvPr id="5" name="Rectangle 12"/>
            <p:cNvSpPr>
              <a:spLocks noChangeArrowheads="1" noChangeShapeType="1"/>
            </p:cNvSpPr>
            <p:nvPr userDrawn="1"/>
          </p:nvSpPr>
          <p:spPr bwMode="auto">
            <a:xfrm>
              <a:off x="192" y="240"/>
              <a:ext cx="1243" cy="3561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3"/>
            <p:cNvGrpSpPr>
              <a:grpSpLocks/>
            </p:cNvGrpSpPr>
            <p:nvPr userDrawn="1"/>
          </p:nvGrpSpPr>
          <p:grpSpPr bwMode="auto">
            <a:xfrm>
              <a:off x="480" y="336"/>
              <a:ext cx="5040" cy="3744"/>
              <a:chOff x="107789472" y="106527600"/>
              <a:chExt cx="5824728" cy="8083296"/>
            </a:xfrm>
          </p:grpSpPr>
          <p:sp>
            <p:nvSpPr>
              <p:cNvPr id="9" name="Rectangle 14"/>
              <p:cNvSpPr>
                <a:spLocks noChangeArrowheads="1" noChangeShapeType="1"/>
              </p:cNvSpPr>
              <p:nvPr/>
            </p:nvSpPr>
            <p:spPr bwMode="auto">
              <a:xfrm>
                <a:off x="107789472" y="106527600"/>
                <a:ext cx="5824728" cy="8083296"/>
              </a:xfrm>
              <a:prstGeom prst="rect">
                <a:avLst/>
              </a:prstGeom>
              <a:solidFill>
                <a:srgbClr val="FFFFFF"/>
              </a:solidFill>
              <a:ln w="25400" algn="in">
                <a:noFill/>
                <a:miter lim="800000"/>
                <a:headEnd/>
                <a:tailEnd/>
              </a:ln>
              <a:effectLst/>
            </p:spPr>
            <p:txBody>
              <a:bodyPr lIns="36576" tIns="36576" rIns="36576" bIns="36576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5"/>
              <p:cNvSpPr>
                <a:spLocks noChangeArrowheads="1" noChangeShapeType="1"/>
              </p:cNvSpPr>
              <p:nvPr/>
            </p:nvSpPr>
            <p:spPr bwMode="auto">
              <a:xfrm>
                <a:off x="107789472" y="106527600"/>
                <a:ext cx="5824728" cy="233172"/>
              </a:xfrm>
              <a:prstGeom prst="rect">
                <a:avLst/>
              </a:prstGeom>
              <a:solidFill>
                <a:srgbClr val="330033"/>
              </a:soli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lIns="36576" tIns="36576" rIns="36576" bIns="36576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16"/>
            <p:cNvSpPr>
              <a:spLocks noChangeArrowheads="1" noChangeShapeType="1"/>
            </p:cNvSpPr>
            <p:nvPr userDrawn="1"/>
          </p:nvSpPr>
          <p:spPr bwMode="auto">
            <a:xfrm>
              <a:off x="4084" y="264"/>
              <a:ext cx="1436" cy="102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17"/>
            <p:cNvSpPr>
              <a:spLocks noChangeShapeType="1"/>
            </p:cNvSpPr>
            <p:nvPr userDrawn="1"/>
          </p:nvSpPr>
          <p:spPr bwMode="auto">
            <a:xfrm>
              <a:off x="991" y="318"/>
              <a:ext cx="4458" cy="0"/>
            </a:xfrm>
            <a:prstGeom prst="line">
              <a:avLst/>
            </a:prstGeom>
            <a:noFill/>
            <a:ln w="25400" algn="ctr">
              <a:solidFill>
                <a:srgbClr val="330033"/>
              </a:solidFill>
              <a:round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1" name="Picture 4" descr="R:\Templates &amp; Logos\Logos\FEFE Logos from Debra Bowles\FEFE Logo Clear Backgroun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334000"/>
            <a:ext cx="10668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R:\TCAI\Templates &amp; Logos\Logos\TCAI ICON_final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2600"/>
            <a:ext cx="16906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985838"/>
            <a:ext cx="7239000" cy="14446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27413"/>
            <a:ext cx="723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1846263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911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3136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79613"/>
            <a:ext cx="3579813" cy="396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979613"/>
            <a:ext cx="3581400" cy="396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79613"/>
            <a:ext cx="3579813" cy="3963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979613"/>
            <a:ext cx="3581400" cy="3963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7"/>
          <p:cNvGrpSpPr>
            <a:grpSpLocks/>
          </p:cNvGrpSpPr>
          <p:nvPr userDrawn="1"/>
        </p:nvGrpSpPr>
        <p:grpSpPr bwMode="auto">
          <a:xfrm>
            <a:off x="304800" y="304800"/>
            <a:ext cx="8458200" cy="5791200"/>
            <a:chOff x="192" y="240"/>
            <a:chExt cx="5328" cy="3840"/>
          </a:xfrm>
        </p:grpSpPr>
        <p:sp>
          <p:nvSpPr>
            <p:cNvPr id="4114" name="Rectangle 18"/>
            <p:cNvSpPr>
              <a:spLocks noChangeArrowheads="1" noChangeShapeType="1"/>
            </p:cNvSpPr>
            <p:nvPr userDrawn="1"/>
          </p:nvSpPr>
          <p:spPr bwMode="auto">
            <a:xfrm>
              <a:off x="192" y="240"/>
              <a:ext cx="1243" cy="3561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19"/>
            <p:cNvGrpSpPr>
              <a:grpSpLocks/>
            </p:cNvGrpSpPr>
            <p:nvPr userDrawn="1"/>
          </p:nvGrpSpPr>
          <p:grpSpPr bwMode="auto">
            <a:xfrm>
              <a:off x="480" y="336"/>
              <a:ext cx="5040" cy="3744"/>
              <a:chOff x="107789472" y="106527600"/>
              <a:chExt cx="5824728" cy="8083296"/>
            </a:xfrm>
          </p:grpSpPr>
          <p:sp>
            <p:nvSpPr>
              <p:cNvPr id="4116" name="Rectangle 20"/>
              <p:cNvSpPr>
                <a:spLocks noChangeArrowheads="1" noChangeShapeType="1"/>
              </p:cNvSpPr>
              <p:nvPr/>
            </p:nvSpPr>
            <p:spPr bwMode="auto">
              <a:xfrm>
                <a:off x="107789472" y="106527146"/>
                <a:ext cx="5824728" cy="8083750"/>
              </a:xfrm>
              <a:prstGeom prst="rect">
                <a:avLst/>
              </a:prstGeom>
              <a:solidFill>
                <a:srgbClr val="FFFFFF"/>
              </a:solidFill>
              <a:ln w="25400" algn="in">
                <a:noFill/>
                <a:miter lim="800000"/>
                <a:headEnd/>
                <a:tailEnd/>
              </a:ln>
              <a:effectLst/>
            </p:spPr>
            <p:txBody>
              <a:bodyPr lIns="36576" tIns="36576" rIns="36576" bIns="36576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Rectangle 21"/>
              <p:cNvSpPr>
                <a:spLocks noChangeArrowheads="1" noChangeShapeType="1"/>
              </p:cNvSpPr>
              <p:nvPr/>
            </p:nvSpPr>
            <p:spPr bwMode="auto">
              <a:xfrm>
                <a:off x="107789472" y="106527146"/>
                <a:ext cx="5824728" cy="234080"/>
              </a:xfrm>
              <a:prstGeom prst="rect">
                <a:avLst/>
              </a:prstGeom>
              <a:solidFill>
                <a:srgbClr val="330033"/>
              </a:soli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lIns="36576" tIns="36576" rIns="36576" bIns="36576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18" name="Rectangle 22"/>
            <p:cNvSpPr>
              <a:spLocks noChangeArrowheads="1" noChangeShapeType="1"/>
            </p:cNvSpPr>
            <p:nvPr userDrawn="1"/>
          </p:nvSpPr>
          <p:spPr bwMode="auto">
            <a:xfrm>
              <a:off x="4084" y="264"/>
              <a:ext cx="1436" cy="102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 userDrawn="1"/>
          </p:nvSpPr>
          <p:spPr bwMode="auto">
            <a:xfrm>
              <a:off x="991" y="318"/>
              <a:ext cx="4458" cy="0"/>
            </a:xfrm>
            <a:prstGeom prst="line">
              <a:avLst/>
            </a:prstGeom>
            <a:noFill/>
            <a:ln w="25400" algn="ctr">
              <a:solidFill>
                <a:srgbClr val="330033"/>
              </a:solidFill>
              <a:round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79613"/>
            <a:ext cx="7313613" cy="396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Text Box 11"/>
          <p:cNvSpPr txBox="1">
            <a:spLocks noChangeArrowheads="1"/>
          </p:cNvSpPr>
          <p:nvPr userDrawn="1"/>
        </p:nvSpPr>
        <p:spPr bwMode="auto">
          <a:xfrm>
            <a:off x="381000" y="6096000"/>
            <a:ext cx="83820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srgbClr val="000000"/>
                </a:solidFill>
                <a:latin typeface="Centaur" pitchFamily="18" charset="0"/>
                <a:cs typeface="Times New Roman" pitchFamily="18" charset="0"/>
              </a:rPr>
              <a:t>© Family Economics &amp; Financial Education – May 2006 – Get Ready to Take Charge of Your Finances – Checking Account &amp; Debit Card Simulation –  Slide </a:t>
            </a:r>
            <a:fld id="{C19664D2-8BA0-4F0D-B5A7-E631AE2C8D1D}" type="slidenum">
              <a:rPr lang="en-US" sz="800">
                <a:solidFill>
                  <a:srgbClr val="000000"/>
                </a:solidFill>
                <a:latin typeface="Centaur" pitchFamily="18" charset="0"/>
                <a:cs typeface="Times New Roman" pitchFamily="18" charset="0"/>
              </a:rPr>
              <a:pPr algn="ctr">
                <a:defRPr/>
              </a:pPr>
              <a:t>‹#›</a:t>
            </a:fld>
            <a:endParaRPr 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sz="800" dirty="0">
                <a:solidFill>
                  <a:srgbClr val="000000"/>
                </a:solidFill>
                <a:latin typeface="Centaur" pitchFamily="18" charset="0"/>
                <a:cs typeface="Times New Roman" pitchFamily="18" charset="0"/>
              </a:rPr>
              <a:t>Funded by a grant from Take Charge America, Inc. to the Norton School of Family and Consumer Sciences at the University of Arizona</a:t>
            </a:r>
            <a:r>
              <a:rPr lang="en-US" sz="800" dirty="0">
                <a:latin typeface="Centaur" pitchFamily="18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en-US" sz="800" dirty="0">
              <a:latin typeface="Centaur" pitchFamily="18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 userDrawn="1"/>
        </p:nvSpPr>
        <p:spPr bwMode="auto">
          <a:xfrm>
            <a:off x="381000" y="61087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 userDrawn="1"/>
        </p:nvSpPr>
        <p:spPr bwMode="auto">
          <a:xfrm>
            <a:off x="8077200" y="1524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latin typeface="Centaur" pitchFamily="18" charset="0"/>
              </a:rPr>
              <a:t>2.7.3.G1</a:t>
            </a:r>
          </a:p>
        </p:txBody>
      </p:sp>
      <p:pic>
        <p:nvPicPr>
          <p:cNvPr id="2056" name="Picture 21" descr="TCAI Logo Pic clear background"/>
          <p:cNvPicPr>
            <a:picLocks noChangeAspect="1" noChangeArrowheads="1"/>
          </p:cNvPicPr>
          <p:nvPr userDrawn="1"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609600" y="6172200"/>
            <a:ext cx="1001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2" descr="TCA-New-Logo-3-color"/>
          <p:cNvPicPr>
            <a:picLocks noChangeAspect="1" noChangeArrowheads="1"/>
          </p:cNvPicPr>
          <p:nvPr userDrawn="1"/>
        </p:nvPicPr>
        <p:blipFill>
          <a:blip r:embed="rId15" cstate="print">
            <a:grayscl/>
          </a:blip>
          <a:srcRect/>
          <a:stretch>
            <a:fillRect/>
          </a:stretch>
        </p:blipFill>
        <p:spPr bwMode="auto">
          <a:xfrm>
            <a:off x="7620000" y="6248400"/>
            <a:ext cx="11826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C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ve.myvrspot.com/iframe?v=fODIyNjdjNTdkZmExOTAxMGFiZDUwNDVjNWMwMjE5M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Ringer:  Answer these questions:  </a:t>
            </a:r>
          </a:p>
          <a:p>
            <a:pPr lvl="1"/>
            <a:r>
              <a:rPr lang="en-US" dirty="0" smtClean="0"/>
              <a:t>Do you have a checking account?</a:t>
            </a:r>
          </a:p>
          <a:p>
            <a:pPr lvl="2"/>
            <a:r>
              <a:rPr lang="en-US" dirty="0" smtClean="0"/>
              <a:t>How long have you had this checking account? (approx)</a:t>
            </a:r>
          </a:p>
          <a:p>
            <a:pPr lvl="1"/>
            <a:r>
              <a:rPr lang="en-US" dirty="0" smtClean="0"/>
              <a:t>Do you take advantage of online banking?</a:t>
            </a:r>
          </a:p>
          <a:p>
            <a:pPr lvl="2"/>
            <a:r>
              <a:rPr lang="en-US" dirty="0" smtClean="0"/>
              <a:t>What best do you like about online banking?</a:t>
            </a:r>
          </a:p>
          <a:p>
            <a:pPr lvl="1"/>
            <a:r>
              <a:rPr lang="en-US" dirty="0" smtClean="0"/>
              <a:t>If you don’t have a checking account, would you consider opening an account?  </a:t>
            </a:r>
          </a:p>
          <a:p>
            <a:pPr lvl="2"/>
            <a:r>
              <a:rPr lang="en-US" dirty="0" smtClean="0"/>
              <a:t>When?</a:t>
            </a:r>
          </a:p>
          <a:p>
            <a:pPr lvl="2"/>
            <a:r>
              <a:rPr lang="en-US" dirty="0" smtClean="0"/>
              <a:t>Why/Why not?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82296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Memo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Space used to identify the reason for writing a check; optional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Good place to write information requested by a company when paying a bill, generally the account number</a:t>
            </a:r>
          </a:p>
        </p:txBody>
      </p:sp>
      <p:pic>
        <p:nvPicPr>
          <p:cNvPr id="36868" name="Picture 5" descr="me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553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8229600" cy="1600200"/>
          </a:xfrm>
        </p:spPr>
        <p:txBody>
          <a:bodyPr/>
          <a:lstStyle/>
          <a:p>
            <a:pPr eaLnBrk="1" hangingPunct="1"/>
            <a:r>
              <a:rPr lang="en-US" b="1" smtClean="0"/>
              <a:t>Signature</a:t>
            </a:r>
          </a:p>
          <a:p>
            <a:pPr lvl="1" eaLnBrk="1" hangingPunct="1"/>
            <a:r>
              <a:rPr lang="en-US" smtClean="0"/>
              <a:t>The account holder’s signature agreeing to the transaction</a:t>
            </a:r>
          </a:p>
        </p:txBody>
      </p:sp>
      <p:pic>
        <p:nvPicPr>
          <p:cNvPr id="37892" name="Picture 5" descr="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545263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82296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Identification Numbers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First - routing numbers to identify the account’s financial institution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Second - account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Third - check number</a:t>
            </a:r>
          </a:p>
        </p:txBody>
      </p:sp>
      <p:pic>
        <p:nvPicPr>
          <p:cNvPr id="38916" name="Picture 5" descr="id numb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469063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Checking Account Register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313613" cy="3963988"/>
          </a:xfrm>
        </p:spPr>
        <p:txBody>
          <a:bodyPr/>
          <a:lstStyle/>
          <a:p>
            <a:pPr eaLnBrk="1" hangingPunct="1"/>
            <a:r>
              <a:rPr lang="en-US" sz="3000" smtClean="0"/>
              <a:t>Place to record all monetary transactions for a checking account</a:t>
            </a:r>
          </a:p>
          <a:p>
            <a:pPr lvl="2" eaLnBrk="1" hangingPunct="1"/>
            <a:r>
              <a:rPr lang="en-US" sz="2400" smtClean="0"/>
              <a:t>Deposits, checks, ATM use, debit card purchases, additional bank fees</a:t>
            </a:r>
          </a:p>
          <a:p>
            <a:pPr eaLnBrk="1" hangingPunct="1"/>
            <a:r>
              <a:rPr lang="en-US" sz="3000" smtClean="0"/>
              <a:t>Used to keep a running balance of the account</a:t>
            </a:r>
          </a:p>
          <a:p>
            <a:pPr eaLnBrk="1" hangingPunct="1"/>
            <a:r>
              <a:rPr lang="en-US" sz="3000" smtClean="0"/>
              <a:t>Remember  </a:t>
            </a:r>
          </a:p>
          <a:p>
            <a:pPr lvl="1" eaLnBrk="1" hangingPunct="1"/>
            <a:r>
              <a:rPr lang="en-US" smtClean="0"/>
              <a:t>Record every transaction!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/>
            <a:r>
              <a:rPr lang="en-US" b="1" smtClean="0"/>
              <a:t>Date</a:t>
            </a:r>
          </a:p>
          <a:p>
            <a:pPr lvl="1" eaLnBrk="1" hangingPunct="1"/>
            <a:r>
              <a:rPr lang="en-US" smtClean="0"/>
              <a:t>The date the check was written or transaction was made</a:t>
            </a:r>
          </a:p>
        </p:txBody>
      </p:sp>
      <p:pic>
        <p:nvPicPr>
          <p:cNvPr id="46084" name="Picture 6" descr="d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09738"/>
            <a:ext cx="70612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4495800"/>
            <a:ext cx="7773987" cy="1446213"/>
          </a:xfrm>
        </p:spPr>
        <p:txBody>
          <a:bodyPr/>
          <a:lstStyle/>
          <a:p>
            <a:pPr eaLnBrk="1" hangingPunct="1"/>
            <a:r>
              <a:rPr lang="en-US" b="1" smtClean="0"/>
              <a:t>Number</a:t>
            </a:r>
          </a:p>
          <a:p>
            <a:pPr lvl="1" eaLnBrk="1" hangingPunct="1"/>
            <a:r>
              <a:rPr lang="en-US" smtClean="0"/>
              <a:t>The number of the written check; if a debit card or ATM was used, write DC or ATM</a:t>
            </a:r>
          </a:p>
        </p:txBody>
      </p:sp>
      <p:pic>
        <p:nvPicPr>
          <p:cNvPr id="47108" name="Picture 7" descr="numb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14500"/>
            <a:ext cx="7086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95800"/>
            <a:ext cx="7773988" cy="144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Description of Transaction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person/business the check was written to or where the debit card was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Gray line can be used to write the memo</a:t>
            </a:r>
          </a:p>
        </p:txBody>
      </p:sp>
      <p:pic>
        <p:nvPicPr>
          <p:cNvPr id="48132" name="Picture 5" descr="desc of 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25613"/>
            <a:ext cx="7086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4495800"/>
            <a:ext cx="7773987" cy="1446213"/>
          </a:xfrm>
        </p:spPr>
        <p:txBody>
          <a:bodyPr/>
          <a:lstStyle/>
          <a:p>
            <a:pPr eaLnBrk="1" hangingPunct="1"/>
            <a:r>
              <a:rPr lang="en-US" b="1" smtClean="0"/>
              <a:t>Payment/Debit(-)</a:t>
            </a:r>
          </a:p>
          <a:p>
            <a:pPr lvl="1" eaLnBrk="1" hangingPunct="1"/>
            <a:r>
              <a:rPr lang="en-US" smtClean="0"/>
              <a:t>Amount of the transaction</a:t>
            </a:r>
          </a:p>
          <a:p>
            <a:pPr lvl="1" eaLnBrk="1" hangingPunct="1"/>
            <a:r>
              <a:rPr lang="en-US" smtClean="0"/>
              <a:t>Deducted from the balance</a:t>
            </a:r>
          </a:p>
        </p:txBody>
      </p:sp>
      <p:pic>
        <p:nvPicPr>
          <p:cNvPr id="49156" name="Picture 5" descr="pay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086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4495800"/>
            <a:ext cx="7773987" cy="1446213"/>
          </a:xfrm>
        </p:spPr>
        <p:txBody>
          <a:bodyPr/>
          <a:lstStyle/>
          <a:p>
            <a:pPr eaLnBrk="1" hangingPunct="1"/>
            <a:r>
              <a:rPr lang="en-US" b="1" smtClean="0"/>
              <a:t>Deposit/Credit(+)</a:t>
            </a:r>
          </a:p>
          <a:p>
            <a:pPr lvl="1" eaLnBrk="1" hangingPunct="1"/>
            <a:r>
              <a:rPr lang="en-US" smtClean="0"/>
              <a:t>Amount of the transaction</a:t>
            </a:r>
          </a:p>
          <a:p>
            <a:pPr lvl="1" eaLnBrk="1" hangingPunct="1"/>
            <a:r>
              <a:rPr lang="en-US" smtClean="0"/>
              <a:t>Added to the balance</a:t>
            </a:r>
          </a:p>
        </p:txBody>
      </p:sp>
      <p:pic>
        <p:nvPicPr>
          <p:cNvPr id="50180" name="Picture 5" descr="d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086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495800"/>
            <a:ext cx="7773988" cy="1446213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Baskerville Old Face" pitchFamily="18" charset="0"/>
              </a:rPr>
              <a:t>√ </a:t>
            </a:r>
            <a:r>
              <a:rPr lang="en-US" sz="2400" b="1" smtClean="0"/>
              <a:t>T</a:t>
            </a:r>
          </a:p>
          <a:p>
            <a:pPr lvl="1" eaLnBrk="1" hangingPunct="1"/>
            <a:r>
              <a:rPr lang="en-US" sz="2000" smtClean="0"/>
              <a:t>A box used to track whether the check has cleared on the monthly bank statement when reconciling at the end of each month</a:t>
            </a:r>
          </a:p>
        </p:txBody>
      </p:sp>
      <p:pic>
        <p:nvPicPr>
          <p:cNvPr id="51204" name="Picture 5" descr="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0866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need a checking account??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4495800"/>
            <a:ext cx="7773987" cy="1446213"/>
          </a:xfrm>
        </p:spPr>
        <p:txBody>
          <a:bodyPr/>
          <a:lstStyle/>
          <a:p>
            <a:pPr eaLnBrk="1" hangingPunct="1"/>
            <a:r>
              <a:rPr lang="en-US" b="1" smtClean="0"/>
              <a:t>Fee (if any)</a:t>
            </a:r>
          </a:p>
          <a:p>
            <a:pPr lvl="1" eaLnBrk="1" hangingPunct="1"/>
            <a:r>
              <a:rPr lang="en-US" smtClean="0"/>
              <a:t>Any extra fees charged to the account</a:t>
            </a:r>
          </a:p>
          <a:p>
            <a:pPr lvl="1" eaLnBrk="1" hangingPunct="1"/>
            <a:r>
              <a:rPr lang="en-US" smtClean="0"/>
              <a:t>Listed on the bank statement</a:t>
            </a:r>
          </a:p>
        </p:txBody>
      </p:sp>
      <p:pic>
        <p:nvPicPr>
          <p:cNvPr id="52228" name="Picture 5" descr="f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086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Check Register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4495800"/>
            <a:ext cx="7773987" cy="144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Balance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running total of the checking account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Calculated by adding or subtracting each transaction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Keep this updated</a:t>
            </a:r>
          </a:p>
        </p:txBody>
      </p:sp>
      <p:pic>
        <p:nvPicPr>
          <p:cNvPr id="53252" name="Picture 9" descr="Register - Bal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43075"/>
            <a:ext cx="6934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Endorsing a Check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3988" cy="4495800"/>
          </a:xfrm>
        </p:spPr>
        <p:txBody>
          <a:bodyPr/>
          <a:lstStyle/>
          <a:p>
            <a:pPr eaLnBrk="1" hangingPunct="1"/>
            <a:r>
              <a:rPr lang="en-US" sz="3000" b="1" smtClean="0"/>
              <a:t>Endorsement</a:t>
            </a:r>
          </a:p>
          <a:p>
            <a:pPr lvl="1" eaLnBrk="1" hangingPunct="1"/>
            <a:r>
              <a:rPr lang="en-US" smtClean="0"/>
              <a:t>Signature on the back of a check to approve it to be deposited or cashed</a:t>
            </a:r>
          </a:p>
          <a:p>
            <a:pPr lvl="1" eaLnBrk="1" hangingPunct="1"/>
            <a:r>
              <a:rPr lang="en-US" smtClean="0"/>
              <a:t>A check must be endorsed to be deposited</a:t>
            </a:r>
          </a:p>
          <a:p>
            <a:pPr eaLnBrk="1" hangingPunct="1"/>
            <a:r>
              <a:rPr lang="en-US" sz="3000" smtClean="0"/>
              <a:t>Three types</a:t>
            </a:r>
          </a:p>
          <a:p>
            <a:pPr lvl="1" eaLnBrk="1" hangingPunct="1"/>
            <a:r>
              <a:rPr lang="en-US" smtClean="0"/>
              <a:t>Blank</a:t>
            </a:r>
          </a:p>
          <a:p>
            <a:pPr lvl="1" eaLnBrk="1" hangingPunct="1"/>
            <a:r>
              <a:rPr lang="en-US" smtClean="0"/>
              <a:t>Restrictive</a:t>
            </a:r>
          </a:p>
          <a:p>
            <a:pPr lvl="1" eaLnBrk="1" hangingPunct="1"/>
            <a:r>
              <a:rPr lang="en-US" smtClean="0"/>
              <a:t>Special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Blank Endorsement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3579813" cy="3451225"/>
          </a:xfrm>
        </p:spPr>
        <p:txBody>
          <a:bodyPr/>
          <a:lstStyle/>
          <a:p>
            <a:pPr eaLnBrk="1" hangingPunct="1"/>
            <a:r>
              <a:rPr lang="en-US" sz="2400" smtClean="0"/>
              <a:t>Receiver of the check signs his/her name</a:t>
            </a:r>
          </a:p>
          <a:p>
            <a:pPr eaLnBrk="1" hangingPunct="1"/>
            <a:r>
              <a:rPr lang="en-US" sz="2400" smtClean="0"/>
              <a:t>Anyone can cash or deposit the check after has been signed</a:t>
            </a:r>
          </a:p>
        </p:txBody>
      </p:sp>
      <p:pic>
        <p:nvPicPr>
          <p:cNvPr id="15364" name="Picture 7" descr="blank endorseme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5988" y="2082800"/>
            <a:ext cx="3505200" cy="2817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Restrictive Endorsement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5000"/>
            <a:ext cx="3579813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More secure than blank endorsement</a:t>
            </a:r>
          </a:p>
          <a:p>
            <a:pPr eaLnBrk="1" hangingPunct="1"/>
            <a:r>
              <a:rPr lang="en-US" sz="2400" smtClean="0"/>
              <a:t>Receiver writes “for deposit only” and account number above his/her signature</a:t>
            </a:r>
          </a:p>
          <a:p>
            <a:pPr lvl="1" eaLnBrk="1" hangingPunct="1"/>
            <a:r>
              <a:rPr lang="en-US" sz="2000" smtClean="0"/>
              <a:t>Allows the check to only be deposited</a:t>
            </a:r>
          </a:p>
        </p:txBody>
      </p:sp>
      <p:pic>
        <p:nvPicPr>
          <p:cNvPr id="16388" name="Picture 18" descr="rest e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5988" y="1981200"/>
            <a:ext cx="3575050" cy="2709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Special Endorsement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905000"/>
            <a:ext cx="3579813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Receiver signs and writes “pay to the order of (fill in person’s name)”</a:t>
            </a:r>
          </a:p>
          <a:p>
            <a:pPr eaLnBrk="1" hangingPunct="1"/>
            <a:r>
              <a:rPr lang="en-US" sz="2400" smtClean="0"/>
              <a:t>Allows the check to be transferred to a second party</a:t>
            </a:r>
          </a:p>
          <a:p>
            <a:pPr lvl="1" eaLnBrk="1" hangingPunct="1"/>
            <a:r>
              <a:rPr lang="en-US" sz="2000" smtClean="0"/>
              <a:t>Also known as a two-party check</a:t>
            </a:r>
          </a:p>
        </p:txBody>
      </p:sp>
      <p:pic>
        <p:nvPicPr>
          <p:cNvPr id="17412" name="Picture 4" descr="special e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8388" y="1981200"/>
            <a:ext cx="3352800" cy="254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6451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To pay for items using a checking account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check is given as a form of payment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Must be completed and given to the person or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Pre-printed items on a check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Name and address of account holder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Name and address of financial institution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Check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Identification numbers (account, routing)</a:t>
            </a:r>
          </a:p>
        </p:txBody>
      </p:sp>
      <p:pic>
        <p:nvPicPr>
          <p:cNvPr id="29700" name="Picture 4" descr="MCj03194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18192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19600"/>
            <a:ext cx="8153400" cy="1600200"/>
          </a:xfrm>
        </p:spPr>
        <p:txBody>
          <a:bodyPr/>
          <a:lstStyle/>
          <a:p>
            <a:pPr eaLnBrk="1" hangingPunct="1"/>
            <a:r>
              <a:rPr lang="en-US" sz="2400" b="1" smtClean="0"/>
              <a:t>Personal Information</a:t>
            </a:r>
          </a:p>
          <a:p>
            <a:pPr lvl="1" eaLnBrk="1" hangingPunct="1"/>
            <a:r>
              <a:rPr lang="en-US" sz="2000" smtClean="0"/>
              <a:t>Account holder’s name and address</a:t>
            </a:r>
          </a:p>
          <a:p>
            <a:pPr lvl="1" eaLnBrk="1" hangingPunct="1"/>
            <a:r>
              <a:rPr lang="en-US" sz="2000" smtClean="0"/>
              <a:t>May include a phone number, not required</a:t>
            </a:r>
          </a:p>
          <a:p>
            <a:pPr lvl="1" eaLnBrk="1" hangingPunct="1"/>
            <a:r>
              <a:rPr lang="en-US" sz="2000" smtClean="0"/>
              <a:t>DO NOT list a social security number for safety reasons</a:t>
            </a:r>
          </a:p>
        </p:txBody>
      </p:sp>
      <p:pic>
        <p:nvPicPr>
          <p:cNvPr id="30724" name="Picture 4" descr="pers in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553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/>
            <a:r>
              <a:rPr lang="en-US" b="1" smtClean="0"/>
              <a:t>Check Number</a:t>
            </a:r>
          </a:p>
          <a:p>
            <a:pPr lvl="1" eaLnBrk="1" hangingPunct="1"/>
            <a:r>
              <a:rPr lang="en-US" smtClean="0"/>
              <a:t>Numbers used to identify checks</a:t>
            </a:r>
          </a:p>
          <a:p>
            <a:pPr lvl="1" eaLnBrk="1" hangingPunct="1"/>
            <a:r>
              <a:rPr lang="en-US" smtClean="0"/>
              <a:t>Printed chronologically</a:t>
            </a:r>
          </a:p>
        </p:txBody>
      </p:sp>
      <p:pic>
        <p:nvPicPr>
          <p:cNvPr id="31748" name="Picture 6" descr="Check - Numb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553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/>
            <a:r>
              <a:rPr lang="en-US" b="1" smtClean="0"/>
              <a:t>Date</a:t>
            </a:r>
          </a:p>
          <a:p>
            <a:pPr lvl="1" eaLnBrk="1" hangingPunct="1"/>
            <a:r>
              <a:rPr lang="en-US" smtClean="0"/>
              <a:t>The date the check is written</a:t>
            </a:r>
          </a:p>
        </p:txBody>
      </p:sp>
      <p:pic>
        <p:nvPicPr>
          <p:cNvPr id="32772" name="Picture 7" descr="Check - D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553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49775"/>
            <a:ext cx="7313613" cy="1393825"/>
          </a:xfrm>
        </p:spPr>
        <p:txBody>
          <a:bodyPr/>
          <a:lstStyle/>
          <a:p>
            <a:pPr eaLnBrk="1" hangingPunct="1"/>
            <a:r>
              <a:rPr lang="en-US" b="1" smtClean="0"/>
              <a:t>Pay to the Order of</a:t>
            </a:r>
          </a:p>
          <a:p>
            <a:pPr lvl="1" eaLnBrk="1" hangingPunct="1"/>
            <a:r>
              <a:rPr lang="en-US" smtClean="0"/>
              <a:t>The name of the person or business to whom the check is being written</a:t>
            </a:r>
          </a:p>
        </p:txBody>
      </p:sp>
      <p:pic>
        <p:nvPicPr>
          <p:cNvPr id="33796" name="Picture 5" descr="pay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53256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4958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Amount of the Check in Numerals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amount of the check written numerically in the box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Write the cents smaller and underline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Write the numbers directly next the dollar sign to prevent someone else from adding numbers to change the amount</a:t>
            </a:r>
          </a:p>
        </p:txBody>
      </p:sp>
      <p:pic>
        <p:nvPicPr>
          <p:cNvPr id="34820" name="Picture 5" descr="numb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553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/>
              <a:t>Writing a Check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Amount of the Check in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amount of the check written in words on the second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Start at the far left of the line, write the amount in words, followed by ‘and’, and the amount of cents over 100; draw a line from the end of the words to the word ‘dollars’</a:t>
            </a:r>
          </a:p>
        </p:txBody>
      </p:sp>
      <p:pic>
        <p:nvPicPr>
          <p:cNvPr id="35844" name="Picture 5" descr="wo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553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2">
      <a:dk1>
        <a:srgbClr val="000000"/>
      </a:dk1>
      <a:lt1>
        <a:srgbClr val="FFFFFF"/>
      </a:lt1>
      <a:dk2>
        <a:srgbClr val="000099"/>
      </a:dk2>
      <a:lt2>
        <a:srgbClr val="5F5F5F"/>
      </a:lt2>
      <a:accent1>
        <a:srgbClr val="CC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8A00"/>
      </a:accent6>
      <a:hlink>
        <a:srgbClr val="000099"/>
      </a:hlink>
      <a:folHlink>
        <a:srgbClr val="B2B2B2"/>
      </a:folHlink>
    </a:clrScheme>
    <a:fontScheme name="Eclipse">
      <a:majorFont>
        <a:latin typeface="Copperplate Gothic Light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CC9900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00008A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CC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8A00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4077</TotalTime>
  <Words>686</Words>
  <Application>Microsoft Office PowerPoint</Application>
  <PresentationFormat>On-screen Show (4:3)</PresentationFormat>
  <Paragraphs>111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Baskerville Old Face</vt:lpstr>
      <vt:lpstr>Centaur</vt:lpstr>
      <vt:lpstr>Copperplate Gothic Light</vt:lpstr>
      <vt:lpstr>Times New Roman</vt:lpstr>
      <vt:lpstr>Verdana</vt:lpstr>
      <vt:lpstr>Wingdings</vt:lpstr>
      <vt:lpstr>Eclipse</vt:lpstr>
      <vt:lpstr>PowerPoint Presentation</vt:lpstr>
      <vt:lpstr>Do you need a checking account??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Writing a Check</vt:lpstr>
      <vt:lpstr>Checking Account Register</vt:lpstr>
      <vt:lpstr>Check Register</vt:lpstr>
      <vt:lpstr>Check Register</vt:lpstr>
      <vt:lpstr>Check Register</vt:lpstr>
      <vt:lpstr>Check Register</vt:lpstr>
      <vt:lpstr>Check Register</vt:lpstr>
      <vt:lpstr>Check Register</vt:lpstr>
      <vt:lpstr>Check Register</vt:lpstr>
      <vt:lpstr>Check Register</vt:lpstr>
      <vt:lpstr>Endorsing a Check</vt:lpstr>
      <vt:lpstr>Blank Endorsement</vt:lpstr>
      <vt:lpstr>Restrictive Endorsement</vt:lpstr>
      <vt:lpstr>Special Endorsement</vt:lpstr>
      <vt:lpstr>Questions?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meanderson</dc:creator>
  <cp:lastModifiedBy>David Mercer</cp:lastModifiedBy>
  <cp:revision>163</cp:revision>
  <dcterms:created xsi:type="dcterms:W3CDTF">2003-10-23T14:47:25Z</dcterms:created>
  <dcterms:modified xsi:type="dcterms:W3CDTF">2017-10-02T15:17:20Z</dcterms:modified>
</cp:coreProperties>
</file>