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7"/>
  </p:notesMasterIdLst>
  <p:sldIdLst>
    <p:sldId id="266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8" r:id="rId11"/>
    <p:sldId id="263" r:id="rId12"/>
    <p:sldId id="264" r:id="rId13"/>
    <p:sldId id="269" r:id="rId14"/>
    <p:sldId id="265" r:id="rId15"/>
    <p:sldId id="270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05" charset="-52"/>
        <a:ea typeface="ＭＳ Ｐゴシック" pitchFamily="-10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05" charset="-52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05" charset="-52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05" charset="-52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05" charset="-52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-105" charset="-52"/>
        <a:ea typeface="ＭＳ Ｐゴシック" pitchFamily="-10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-105" charset="-52"/>
        <a:ea typeface="ＭＳ Ｐゴシック" pitchFamily="-10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-105" charset="-52"/>
        <a:ea typeface="ＭＳ Ｐゴシック" pitchFamily="-10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-105" charset="-52"/>
        <a:ea typeface="ＭＳ Ｐゴシック" pitchFamily="-10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48" y="47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6CE68E3C-1186-49CE-BA56-6AD1A1A6A8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715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5F0C4D10-E26F-49AA-9165-4EC00EEAB321}" type="slidenum">
              <a:rPr lang="en-US" altLang="en-US" sz="1200">
                <a:latin typeface="Arial" charset="0"/>
              </a:rPr>
              <a:pPr/>
              <a:t>1</a:t>
            </a:fld>
            <a:endParaRPr lang="en-US" alt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144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5577415E-395F-45DE-9A35-268F75AD8FEF}" type="slidenum">
              <a:rPr lang="en-US" altLang="en-US" sz="1200">
                <a:latin typeface="Arial" charset="0"/>
              </a:rPr>
              <a:pPr/>
              <a:t>11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READ TSB p. 114 </a:t>
            </a:r>
          </a:p>
          <a:p>
            <a:pPr eaLnBrk="1" hangingPunct="1"/>
            <a:r>
              <a:rPr lang="en-US" altLang="en-US" dirty="0" smtClean="0"/>
              <a:t>Read WYV p. 114 and use TSB to talk about wording</a:t>
            </a:r>
            <a:r>
              <a:rPr lang="en-US" altLang="en-US" baseline="0" dirty="0" smtClean="0"/>
              <a:t> when discussing objective tests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No: Invitations are not offers. Most advertisements are invitations for someone to make an offer. </a:t>
            </a:r>
          </a:p>
          <a:p>
            <a:pPr eaLnBrk="1" hangingPunct="1"/>
            <a:r>
              <a:rPr lang="en-US" altLang="en-US" dirty="0" smtClean="0"/>
              <a:t>If it asks the </a:t>
            </a:r>
            <a:r>
              <a:rPr lang="en-US" altLang="en-US" dirty="0" err="1" smtClean="0"/>
              <a:t>offeree</a:t>
            </a:r>
            <a:r>
              <a:rPr lang="en-US" altLang="en-US" baseline="0" dirty="0" smtClean="0"/>
              <a:t> to perform an act as a way of accepting “Be the first one at the door to receive a free...”</a:t>
            </a:r>
          </a:p>
          <a:p>
            <a:pPr eaLnBrk="1" hangingPunct="1"/>
            <a:r>
              <a:rPr lang="en-US" altLang="en-US" baseline="0" dirty="0" smtClean="0"/>
              <a:t>OR in an ad that has limited product for numerous people and is clear about the conditions</a:t>
            </a:r>
          </a:p>
        </p:txBody>
      </p:sp>
    </p:spTree>
    <p:extLst>
      <p:ext uri="{BB962C8B-B14F-4D97-AF65-F5344CB8AC3E}">
        <p14:creationId xmlns:p14="http://schemas.microsoft.com/office/powerpoint/2010/main" val="5325324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Can’t sue</a:t>
            </a:r>
            <a:r>
              <a:rPr lang="en-US" baseline="0" dirty="0" smtClean="0"/>
              <a:t> a boy for asking you on a date and not following through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68E3C-1186-49CE-BA56-6AD1A1A6A850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0521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C6E3E324-A186-452F-A9DE-33D4DEF81F05}" type="slidenum">
              <a:rPr lang="en-US" altLang="en-US" sz="1200">
                <a:latin typeface="Arial" charset="0"/>
              </a:rPr>
              <a:pPr/>
              <a:t>13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Contracts must be clear to the </a:t>
            </a:r>
            <a:r>
              <a:rPr lang="en-US" altLang="en-US" dirty="0" err="1" smtClean="0"/>
              <a:t>offeror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offeree</a:t>
            </a:r>
            <a:r>
              <a:rPr lang="en-US" altLang="en-US" dirty="0" smtClean="0"/>
              <a:t>.  Specific terms in a contract must be met or the contract can be broken.</a:t>
            </a:r>
          </a:p>
          <a:p>
            <a:pPr eaLnBrk="1" hangingPunct="1"/>
            <a:r>
              <a:rPr lang="en-US" altLang="en-US" dirty="0" smtClean="0"/>
              <a:t>Then you do not get the</a:t>
            </a:r>
            <a:r>
              <a:rPr lang="en-US" altLang="en-US" baseline="0" dirty="0" smtClean="0"/>
              <a:t> reward: You have not seen or heard about the </a:t>
            </a:r>
            <a:r>
              <a:rPr lang="en-US" altLang="en-US" baseline="0" smtClean="0"/>
              <a:t>reward offer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0584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3F576448-5FF0-458A-BCC2-BC5F897BE395}" type="slidenum">
              <a:rPr lang="en-US" altLang="en-US" sz="1200">
                <a:latin typeface="Arial" charset="0"/>
              </a:rPr>
              <a:pPr/>
              <a:t>2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The </a:t>
            </a:r>
            <a:r>
              <a:rPr lang="en-US" altLang="en-US" dirty="0" err="1" smtClean="0"/>
              <a:t>offerer</a:t>
            </a:r>
            <a:r>
              <a:rPr lang="en-US" altLang="en-US" dirty="0" smtClean="0"/>
              <a:t> starts the ball rolling when considering contracts. The offeree has the choice to accept or reject the offer.</a:t>
            </a:r>
          </a:p>
        </p:txBody>
      </p:sp>
    </p:spTree>
    <p:extLst>
      <p:ext uri="{BB962C8B-B14F-4D97-AF65-F5344CB8AC3E}">
        <p14:creationId xmlns:p14="http://schemas.microsoft.com/office/powerpoint/2010/main" val="495280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EE286F43-7242-4CA6-8FBB-7D23359A9850}" type="slidenum">
              <a:rPr lang="en-US" altLang="en-US" sz="1200">
                <a:latin typeface="Arial" charset="0"/>
              </a:rPr>
              <a:pPr/>
              <a:t>3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Genuine assent means taking action on your own free will.</a:t>
            </a:r>
          </a:p>
        </p:txBody>
      </p:sp>
    </p:spTree>
    <p:extLst>
      <p:ext uri="{BB962C8B-B14F-4D97-AF65-F5344CB8AC3E}">
        <p14:creationId xmlns:p14="http://schemas.microsoft.com/office/powerpoint/2010/main" val="2897954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08DEF890-E8DD-4B4C-8196-FA2AB4AF32CF}" type="slidenum">
              <a:rPr lang="en-US" altLang="en-US" sz="1200">
                <a:latin typeface="Arial" charset="0"/>
              </a:rPr>
              <a:pPr/>
              <a:t>4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Contracting someone to commit a crime or tort is illegal. Examples of unenforceable contracts include hiring a person to kill or burn down a business.</a:t>
            </a:r>
          </a:p>
        </p:txBody>
      </p:sp>
    </p:spTree>
    <p:extLst>
      <p:ext uri="{BB962C8B-B14F-4D97-AF65-F5344CB8AC3E}">
        <p14:creationId xmlns:p14="http://schemas.microsoft.com/office/powerpoint/2010/main" val="2208888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599F3E4F-FCB2-462D-8DC3-CEE12BA8DD55}" type="slidenum">
              <a:rPr lang="en-US" altLang="en-US" sz="1200">
                <a:latin typeface="Arial" charset="0"/>
              </a:rPr>
              <a:pPr/>
              <a:t>5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Employment contract:</a:t>
            </a:r>
            <a:r>
              <a:rPr lang="en-US" altLang="en-US" baseline="0" dirty="0" smtClean="0"/>
              <a:t> Employee receives monetary value, Employer receives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8510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34AC81F4-78E2-469B-A1DB-789CDD9D14C5}" type="slidenum">
              <a:rPr lang="en-US" altLang="en-US" sz="1200">
                <a:latin typeface="Arial" charset="0"/>
              </a:rPr>
              <a:pPr/>
              <a:t>6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7809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0C4BB413-BFF0-4793-9083-950BA4F601D0}" type="slidenum">
              <a:rPr lang="en-US" altLang="en-US" sz="1200">
                <a:latin typeface="Arial" charset="0"/>
              </a:rPr>
              <a:pPr/>
              <a:t>7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Getting something in writing is ALWAYS a good idea.</a:t>
            </a:r>
          </a:p>
        </p:txBody>
      </p:sp>
    </p:spTree>
    <p:extLst>
      <p:ext uri="{BB962C8B-B14F-4D97-AF65-F5344CB8AC3E}">
        <p14:creationId xmlns:p14="http://schemas.microsoft.com/office/powerpoint/2010/main" val="25248837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68E3C-1186-49CE-BA56-6AD1A1A6A850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03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3122A7CD-EEC3-4F78-8E0D-99170C2E1027}" type="slidenum">
              <a:rPr lang="en-US" altLang="en-US" sz="1200">
                <a:latin typeface="Arial" charset="0"/>
              </a:rPr>
              <a:pPr/>
              <a:t>10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/>
              <a:t>Jokes can sometimes be held as legal offers. Entering a legal contract is not a joking matter. 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3385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4495800"/>
            <a:ext cx="68580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5708650"/>
            <a:ext cx="5715000" cy="53975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400800"/>
            <a:ext cx="2362200" cy="381000"/>
          </a:xfrm>
        </p:spPr>
        <p:txBody>
          <a:bodyPr/>
          <a:lstStyle>
            <a:lvl1pPr>
              <a:defRPr/>
            </a:lvl1pPr>
          </a:lstStyle>
          <a:p>
            <a:fld id="{218732FA-0370-410C-9BF9-72DFDBD06A81}" type="datetime1">
              <a:rPr lang="en-US" altLang="en-US"/>
              <a:pPr/>
              <a:t>3/24/2016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81400" y="64008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2011.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4008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24091DFA-4854-4D56-A133-0F9CE2D15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166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B4BE02-DA8C-4A66-A93F-C424EDCE5087}" type="datetime1">
              <a:rPr lang="en-US" altLang="en-US"/>
              <a:pPr/>
              <a:t>3/24/2016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2011.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F0C97E-ADEA-4C33-986F-E9C434D86F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105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228600"/>
            <a:ext cx="20193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9055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793635-74B8-4262-A3D1-FA77E9E18F79}" type="datetime1">
              <a:rPr lang="en-US" altLang="en-US"/>
              <a:pPr/>
              <a:t>3/24/2016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2011.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C3DF73-E7B7-40C5-A5C0-4537BCB4AD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980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+mn-ea"/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+mn-ea"/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+mn-ea"/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+mn-ea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ahoma" charset="0"/>
                <a:ea typeface="+mn-ea"/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+mn-ea"/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+mn-ea"/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+mn-ea"/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+mn-ea"/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+mn-ea"/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Tahoma" charset="0"/>
                  <a:ea typeface="+mn-ea"/>
                </a:endParaRPr>
              </a:p>
            </p:txBody>
          </p:sp>
        </p:grpSp>
      </p:grpSp>
      <p:sp>
        <p:nvSpPr>
          <p:cNvPr id="718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1F8169-E070-4DB4-BEDA-806BF0C291A7}" type="datetime1">
              <a:rPr lang="en-US" altLang="en-US"/>
              <a:pPr/>
              <a:t>3/24/2016</a:t>
            </a:fld>
            <a:endParaRPr lang="en-US" alt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2011. All rights reserved.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D60F5-FB32-4370-B002-AB11E191BD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35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36D798-092A-4F09-B84B-87134BB7657B}" type="datetime1">
              <a:rPr lang="en-US" altLang="en-US"/>
              <a:pPr/>
              <a:t>3/24/2016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2011.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0823DF-5469-4A0C-987C-47AB9E6397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860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3A30C-53C0-4BFC-A8F4-41D8E19874B4}" type="datetime1">
              <a:rPr lang="en-US" altLang="en-US"/>
              <a:pPr/>
              <a:t>3/24/2016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2011. All rights reserved.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D0CF85-9D3C-4B13-AAD3-D024B335A4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0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BFFD50-75D2-470E-9C67-AF43638D94AC}" type="datetime1">
              <a:rPr lang="en-US" altLang="en-US"/>
              <a:pPr/>
              <a:t>3/24/2016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2011.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96E952-328A-449E-A0C7-19705E8ADC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689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D387E-C63F-4FF9-9D81-8B71CC5EA7F4}" type="datetime1">
              <a:rPr lang="en-US" altLang="en-US"/>
              <a:pPr/>
              <a:t>3/24/2016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2011. All rights reserved.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B924A9-0A52-47C8-85CE-B405277667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09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018B00-EFE9-4522-86CC-0F463B007332}" type="datetime1">
              <a:rPr lang="en-US" altLang="en-US"/>
              <a:pPr/>
              <a:t>3/24/2016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2011. All rights reserved.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7FD454-CDCD-4E14-9557-63DC62D986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53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022AFB-B6C2-4153-93DC-B4CB063D114F}" type="datetime1">
              <a:rPr lang="en-US" altLang="en-US"/>
              <a:pPr/>
              <a:t>3/24/2016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2011. All rights reserved.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86C7FF-044E-4A24-A0F6-2EAD6CBC71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679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C5B98C-2B8F-46CB-8FB3-B1DED427AEE6}" type="datetime1">
              <a:rPr lang="en-US" altLang="en-US"/>
              <a:pPr/>
              <a:t>3/24/2016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2011.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D5450F-2F77-4713-9D60-76215D1046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438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D53ED-F1A0-47D6-9DF5-4149C952EDA2}" type="datetime1">
              <a:rPr lang="en-US" altLang="en-US"/>
              <a:pPr/>
              <a:t>3/24/2016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Copyright © Texas Education Agency, 2011. All rights reserved.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EB490A-F616-4162-AC7A-E130F3F41B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036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8077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8077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400800"/>
            <a:ext cx="2286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fld id="{3C6B0B75-A729-4F23-9CF4-19324323F0A9}" type="datetime1">
              <a:rPr lang="en-US" altLang="en-US"/>
              <a:pPr/>
              <a:t>3/24/2016</a:t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r>
              <a:rPr lang="en-US" altLang="en-US"/>
              <a:t>Copyright © Texas Education Agency, 2011. All rights reserved.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75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4298F976-4617-4F85-ACEA-CA53A1496C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pitchFamily="-105" charset="-128"/>
          <a:cs typeface="ＭＳ Ｐゴシック" pitchFamily="-10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-105" charset="-128"/>
          <a:cs typeface="ＭＳ Ｐゴシック" pitchFamily="-10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-105" charset="-128"/>
          <a:cs typeface="ＭＳ Ｐゴシック" pitchFamily="-10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-105" charset="-128"/>
          <a:cs typeface="ＭＳ Ｐゴシック" pitchFamily="-10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ＭＳ Ｐゴシック" pitchFamily="-105" charset="-128"/>
          <a:cs typeface="ＭＳ Ｐゴシック" pitchFamily="-105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" name="Rectangle 1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3EA4E81-735D-47B0-8617-2C04AF31AE45}" type="datetime1">
              <a:rPr lang="en-US" altLang="en-US"/>
              <a:pPr/>
              <a:t>3/24/2016</a:t>
            </a:fld>
            <a:endParaRPr lang="en-US" altLang="en-US"/>
          </a:p>
        </p:txBody>
      </p:sp>
      <p:sp>
        <p:nvSpPr>
          <p:cNvPr id="35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altLang="en-US"/>
              <a:t>Copyright © Texas Education Agency, 2011. All rights reserved.</a:t>
            </a:r>
          </a:p>
        </p:txBody>
      </p:sp>
      <p:sp>
        <p:nvSpPr>
          <p:cNvPr id="36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741E6F6-F3D2-4E37-84FD-E2EC2F9726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15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-105" charset="-128"/>
          <a:cs typeface="ＭＳ Ｐゴシック" pitchFamily="-10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-105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-105" charset="-128"/>
          <a:cs typeface="ＭＳ Ｐゴシック" pitchFamily="-10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-10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-105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-10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-10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-105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-10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Creation of Offers</a:t>
            </a:r>
          </a:p>
        </p:txBody>
      </p:sp>
      <p:sp>
        <p:nvSpPr>
          <p:cNvPr id="1638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28800" y="6400800"/>
            <a:ext cx="5943600" cy="381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r>
              <a:rPr lang="en-US" altLang="en-US" sz="1400">
                <a:latin typeface="Calibri" pitchFamily="-105" charset="0"/>
              </a:rPr>
              <a:t>Copyright © Texas Education Agency, 2013.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j-ea"/>
                <a:cs typeface="Calibri"/>
              </a:rPr>
              <a:t>Requirements of an Offer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n-ea"/>
                <a:cs typeface="Calibri"/>
              </a:rPr>
              <a:t>Must have Contractual Intent</a:t>
            </a:r>
          </a:p>
          <a:p>
            <a:pPr lvl="1" eaLnBrk="1" hangingPunct="1"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Jests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: The law is not concerned with what is actually in the mind of a persona making what might be considered an offer. Jokes can be upheld as offers.</a:t>
            </a:r>
          </a:p>
          <a:p>
            <a:pPr lvl="1" eaLnBrk="1" hangingPunct="1">
              <a:defRPr/>
            </a:pPr>
            <a:r>
              <a:rPr lang="en-US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Statement</a:t>
            </a:r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s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 made in anger or terror are not legally enforceable.</a:t>
            </a: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00" y="6400800"/>
            <a:ext cx="5334000" cy="381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r>
              <a:rPr lang="en-US" altLang="en-US" sz="1400">
                <a:latin typeface="Calibri" pitchFamily="-105" charset="0"/>
              </a:rPr>
              <a:t>Copyright © Texas Education Agency, 2013. All rights reserved.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6A739F3E-3007-40C5-87E0-01843FE6538A}" type="slidenum">
              <a:rPr lang="en-US" altLang="en-US" sz="1400">
                <a:latin typeface="Arial" charset="0"/>
              </a:rPr>
              <a:pPr/>
              <a:t>10</a:t>
            </a:fld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j-ea"/>
                <a:cs typeface="Calibri"/>
              </a:rPr>
              <a:t>Requirements of an Offer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077200" cy="3810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n-ea"/>
                <a:cs typeface="Calibri"/>
              </a:rPr>
              <a:t>Preliminary Negotiations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Communication to induce someone to initiate bargaining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Not seen by the law as an intent to contract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Based on objective tests</a:t>
            </a:r>
          </a:p>
          <a:p>
            <a:pPr lvl="1" eaLnBrk="1" hangingPunct="1"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  <a:latin typeface="Calibri"/>
              <a:cs typeface="Calibri"/>
            </a:endParaRP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Are advertisements offers?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When are advertisements offers?</a:t>
            </a: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00" y="6400800"/>
            <a:ext cx="5257800" cy="381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r>
              <a:rPr lang="en-US" altLang="en-US" sz="1400" dirty="0">
                <a:latin typeface="Calibri" pitchFamily="-105" charset="0"/>
              </a:rPr>
              <a:t>Copyright © Texas Education Agency, 2013. All rights reserved.</a:t>
            </a:r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FB14A563-C2D0-4E67-9E39-9ED5D9E2287A}" type="slidenum">
              <a:rPr lang="en-US" altLang="en-US" sz="1400">
                <a:latin typeface="Arial" charset="0"/>
              </a:rPr>
              <a:pPr/>
              <a:t>11</a:t>
            </a:fld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of an Offer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Social Agreements are Not Enforceable</a:t>
            </a:r>
          </a:p>
          <a:p>
            <a:pPr lvl="1"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Date to the movies</a:t>
            </a:r>
          </a:p>
          <a:p>
            <a:pPr lvl="1"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Dinner date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© Texas Education Agency, 2011. All rights reserved.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23DF-5469-4A0C-987C-47AB9E6397E4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780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j-ea"/>
                <a:cs typeface="Calibri"/>
              </a:rPr>
              <a:t>Other Requirements of an Offer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n-ea"/>
                <a:cs typeface="Calibri"/>
              </a:rPr>
              <a:t>Offer Must Be Communicated to the </a:t>
            </a:r>
            <a:r>
              <a:rPr lang="en-US" sz="28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n-ea"/>
                <a:cs typeface="Calibri"/>
              </a:rPr>
              <a:t>Offeree</a:t>
            </a:r>
            <a:endParaRPr lang="en-US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/>
              <a:ea typeface="+mn-ea"/>
              <a:cs typeface="Calibri"/>
            </a:endParaRP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n-ea"/>
                <a:cs typeface="Calibri"/>
              </a:rPr>
              <a:t>Email, phone, person, fax, etc.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n-ea"/>
                <a:cs typeface="Calibri"/>
              </a:rPr>
              <a:t>Not considered an offer until </a:t>
            </a:r>
            <a:r>
              <a:rPr lang="en-US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n-ea"/>
                <a:cs typeface="Calibri"/>
              </a:rPr>
              <a:t>offeree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n-ea"/>
                <a:cs typeface="Calibri"/>
              </a:rPr>
              <a:t> has seen the offer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/>
              <a:ea typeface="+mn-ea"/>
              <a:cs typeface="Calibri"/>
            </a:endParaRP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Calibri"/>
              <a:ea typeface="+mn-ea"/>
              <a:cs typeface="Calibri"/>
            </a:endParaRP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/>
              <a:ea typeface="+mn-ea"/>
              <a:cs typeface="Calibri"/>
            </a:endParaRP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Calibri"/>
              <a:ea typeface="+mn-ea"/>
              <a:cs typeface="Calibri"/>
            </a:endParaRP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/>
              <a:ea typeface="+mn-ea"/>
              <a:cs typeface="Calibri"/>
            </a:endParaRPr>
          </a:p>
          <a:p>
            <a:pPr lvl="1" eaLnBrk="1" hangingPunct="1">
              <a:buFont typeface="Wingdings" pitchFamily="2" charset="2"/>
              <a:buChar char="Ø"/>
              <a:defRPr/>
            </a:pP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Calibri"/>
              <a:ea typeface="+mn-ea"/>
              <a:cs typeface="Calibri"/>
            </a:endParaRP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n-ea"/>
                <a:cs typeface="Calibri"/>
              </a:rPr>
              <a:t>What if you find this dog and do not see the poster?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Calibri"/>
              <a:ea typeface="+mn-ea"/>
              <a:cs typeface="Calibri"/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400800"/>
            <a:ext cx="5334000" cy="381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r>
              <a:rPr lang="en-US" altLang="en-US" sz="1400" dirty="0">
                <a:latin typeface="Calibri" pitchFamily="-105" charset="0"/>
              </a:rPr>
              <a:t>Copyright © Texas Education Agency, 2013. All rights reserved.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2EAE612C-DE09-473E-BAA9-7BCD5B81A824}" type="slidenum">
              <a:rPr lang="en-US" altLang="en-US" sz="1400">
                <a:latin typeface="Arial" charset="0"/>
              </a:rPr>
              <a:pPr/>
              <a:t>13</a:t>
            </a:fld>
            <a:endParaRPr lang="en-US" altLang="en-US" sz="1400"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3124200"/>
            <a:ext cx="2057400" cy="21520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Requirements of an Offer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Essential Terms Must Be Definite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Essential Terms Must Be Complete</a:t>
            </a:r>
          </a:p>
          <a:p>
            <a:pPr lvl="1" eaLnBrk="1" hangingPunct="1"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Proper legal description of the real estate</a:t>
            </a:r>
          </a:p>
          <a:p>
            <a:pPr lvl="1" eaLnBrk="1" hangingPunct="1"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Price</a:t>
            </a:r>
          </a:p>
          <a:p>
            <a:pPr lvl="1" eaLnBrk="1" hangingPunct="1"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Full terms for payment</a:t>
            </a:r>
          </a:p>
          <a:p>
            <a:pPr lvl="1" eaLnBrk="1" hangingPunct="1"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Date for delivery of possession</a:t>
            </a:r>
          </a:p>
          <a:p>
            <a:pPr lvl="1" eaLnBrk="1" hangingPunct="1"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Date for delivery of the 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deed</a:t>
            </a:r>
          </a:p>
          <a:p>
            <a:pPr lvl="1" eaLnBrk="1" hangingPunct="1"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At Minimum: price, subject matter, and quantity</a:t>
            </a:r>
            <a:endParaRPr lang="en-US" sz="2400" dirty="0">
              <a:effectLst>
                <a:outerShdw blurRad="38100" dist="38100" dir="2700000" algn="tl">
                  <a:srgbClr val="C0C0C0"/>
                </a:outerShdw>
              </a:effectLst>
              <a:latin typeface="Calibri"/>
              <a:cs typeface="Calibri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© Texas Education Agency, 2011. All rights reserved.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23DF-5469-4A0C-987C-47AB9E6397E4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489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j-ea"/>
                <a:cs typeface="Calibri"/>
              </a:rPr>
              <a:t>1. Offer and Acceptance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077200" cy="3429000"/>
          </a:xfrm>
        </p:spPr>
        <p:txBody>
          <a:bodyPr/>
          <a:lstStyle/>
          <a:p>
            <a:pPr eaLnBrk="1" hangingPunct="1">
              <a:buFont typeface="Wingdings" pitchFamily="-105" charset="2"/>
              <a:buChar char="Ø"/>
            </a:pPr>
            <a:r>
              <a:rPr lang="en-US" altLang="en-US" sz="36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-105" charset="0"/>
              </a:rPr>
              <a:t>Offerer</a:t>
            </a:r>
          </a:p>
          <a:p>
            <a:pPr lvl="1" eaLnBrk="1" hangingPunct="1"/>
            <a:r>
              <a:rPr lang="en-US" alt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-105" charset="0"/>
              </a:rPr>
              <a:t>person who makes the offer</a:t>
            </a:r>
          </a:p>
          <a:p>
            <a:pPr eaLnBrk="1" hangingPunct="1">
              <a:buFont typeface="Wingdings" pitchFamily="-105" charset="2"/>
              <a:buChar char="Ø"/>
            </a:pPr>
            <a:r>
              <a:rPr lang="en-US" altLang="en-US" sz="36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-105" charset="0"/>
              </a:rPr>
              <a:t>Offeree</a:t>
            </a:r>
          </a:p>
          <a:p>
            <a:pPr lvl="1" eaLnBrk="1" hangingPunct="1"/>
            <a:r>
              <a:rPr lang="en-US" altLang="en-US" sz="3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-105" charset="0"/>
              </a:rPr>
              <a:t>person to whom the offer is made</a:t>
            </a:r>
          </a:p>
          <a:p>
            <a:pPr eaLnBrk="1" hangingPunct="1"/>
            <a:endParaRPr lang="en-US" altLang="en-US" sz="3600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-105" charset="0"/>
            </a:endParaRPr>
          </a:p>
        </p:txBody>
      </p:sp>
      <p:sp>
        <p:nvSpPr>
          <p:cNvPr id="2048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05000" y="6400800"/>
            <a:ext cx="5867400" cy="381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r>
              <a:rPr lang="en-US" altLang="en-US" sz="1400">
                <a:latin typeface="Calibri" pitchFamily="-105" charset="0"/>
              </a:rPr>
              <a:t>Copyright © Texas Education Agency, 2013. All rights reserved.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9BB7822F-21DB-43EF-B457-96527C37F99E}" type="slidenum">
              <a:rPr lang="en-US" altLang="en-US" sz="1400">
                <a:latin typeface="Arial" charset="0"/>
              </a:rPr>
              <a:pPr/>
              <a:t>2</a:t>
            </a:fld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j-ea"/>
                <a:cs typeface="Calibri"/>
              </a:rPr>
              <a:t>2. Genuine Assent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077200" cy="2819400"/>
          </a:xfrm>
        </p:spPr>
        <p:txBody>
          <a:bodyPr/>
          <a:lstStyle/>
          <a:p>
            <a:pPr eaLnBrk="1" hangingPunct="1">
              <a:buFont typeface="Wingdings" pitchFamily="-105" charset="2"/>
              <a:buChar char="Ø"/>
            </a:pPr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-105" charset="0"/>
              </a:rPr>
              <a:t>The agreement </a:t>
            </a:r>
            <a:r>
              <a:rPr lang="en-US" altLang="en-US" i="1" u="sng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-105" charset="0"/>
              </a:rPr>
              <a:t>MUST NOT </a:t>
            </a:r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-105" charset="0"/>
              </a:rPr>
              <a:t>be based on</a:t>
            </a:r>
          </a:p>
          <a:p>
            <a:pPr lvl="1" eaLnBrk="1" hangingPunct="1"/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-105" charset="0"/>
              </a:rPr>
              <a:t> one party’s deceiving another</a:t>
            </a:r>
          </a:p>
          <a:p>
            <a:pPr lvl="1" eaLnBrk="1" hangingPunct="1"/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-105" charset="0"/>
              </a:rPr>
              <a:t>an important mistake</a:t>
            </a:r>
          </a:p>
          <a:p>
            <a:pPr lvl="1" eaLnBrk="1" hangingPunct="1"/>
            <a:r>
              <a:rPr lang="en-US" altLang="en-US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-105" charset="0"/>
              </a:rPr>
              <a:t>The use of unfair pressure exerted to obtain the offer or acceptance</a:t>
            </a:r>
          </a:p>
          <a:p>
            <a:pPr lvl="1" eaLnBrk="1" hangingPunct="1"/>
            <a:endParaRPr lang="en-US" altLang="en-US" smtClean="0">
              <a:effectLst>
                <a:outerShdw blurRad="38100" dist="38100" dir="2700000" algn="tl">
                  <a:srgbClr val="C0C0C0"/>
                </a:outerShdw>
              </a:effectLst>
              <a:latin typeface="Calibri" pitchFamily="-105" charset="0"/>
            </a:endParaRP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400800"/>
            <a:ext cx="5562600" cy="381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r>
              <a:rPr lang="en-US" altLang="en-US" sz="1400">
                <a:latin typeface="Calibri" pitchFamily="-105" charset="0"/>
              </a:rPr>
              <a:t>Copyright © Texas Education Agency, 2013. All rights reserved.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624EADCE-7609-4CE0-9312-BBAA8E38E6BB}" type="slidenum">
              <a:rPr lang="en-US" altLang="en-US" sz="1400">
                <a:latin typeface="Arial" charset="0"/>
              </a:rPr>
              <a:pPr/>
              <a:t>3</a:t>
            </a:fld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j-ea"/>
                <a:cs typeface="Calibri"/>
              </a:rPr>
              <a:t>3. Legality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077200" cy="1981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n-ea"/>
                <a:cs typeface="Calibri"/>
              </a:rPr>
              <a:t>Agreement cannot involve a crime.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effectLst>
                <a:outerShdw blurRad="38100" dist="38100" dir="2700000" algn="tl">
                  <a:srgbClr val="C0C0C0"/>
                </a:outerShdw>
              </a:effectLst>
              <a:latin typeface="Calibri"/>
              <a:ea typeface="+mn-ea"/>
              <a:cs typeface="Calibri"/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n-ea"/>
                <a:cs typeface="Calibri"/>
              </a:rPr>
              <a:t>Agreement cannot involve a tort.</a:t>
            </a:r>
          </a:p>
        </p:txBody>
      </p:sp>
      <p:pic>
        <p:nvPicPr>
          <p:cNvPr id="24580" name="Picture 6" descr="C:\Users\Dale\AppData\Local\Microsoft\Windows\Temporary Internet Files\Content.IE5\2FDQ1O91\MPj04073340000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24200" y="3657600"/>
            <a:ext cx="3902075" cy="26003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05000" y="6400800"/>
            <a:ext cx="6096000" cy="381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r>
              <a:rPr lang="en-US" altLang="en-US" sz="1400">
                <a:latin typeface="Calibri" pitchFamily="-105" charset="0"/>
              </a:rPr>
              <a:t>Copyright © Texas Education Agency, 2013. All rights reserved.</a:t>
            </a:r>
          </a:p>
        </p:txBody>
      </p:sp>
      <p:sp>
        <p:nvSpPr>
          <p:cNvPr id="2458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6390E134-19C3-4537-8316-BFDF1C029E13}" type="slidenum">
              <a:rPr lang="en-US" altLang="en-US" sz="1400">
                <a:latin typeface="Arial" charset="0"/>
              </a:rPr>
              <a:pPr/>
              <a:t>4</a:t>
            </a:fld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j-ea"/>
                <a:cs typeface="Calibri"/>
              </a:rPr>
              <a:t>4. Consideration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077200" cy="1524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n-ea"/>
                <a:cs typeface="Calibri"/>
              </a:rPr>
              <a:t>Both sides receiving what the law considers value in some form as a result of the transaction</a:t>
            </a:r>
          </a:p>
        </p:txBody>
      </p:sp>
      <p:pic>
        <p:nvPicPr>
          <p:cNvPr id="26628" name="Picture 7" descr="C:\Users\Dale\AppData\Local\Microsoft\Windows\Temporary Internet Files\Content.IE5\43CAL4H1\MPj04090960000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62200" y="3276600"/>
            <a:ext cx="4419600" cy="2941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28800" y="6400800"/>
            <a:ext cx="5943600" cy="381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r>
              <a:rPr lang="en-US" altLang="en-US" sz="1400">
                <a:latin typeface="Calibri" pitchFamily="-105" charset="0"/>
              </a:rPr>
              <a:t>Copyright © Texas Education Agency, 2013. All rights reserved.</a:t>
            </a:r>
          </a:p>
        </p:txBody>
      </p:sp>
      <p:sp>
        <p:nvSpPr>
          <p:cNvPr id="2663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5F6DCFBB-7518-41BB-A630-33C7084A7BDA}" type="slidenum">
              <a:rPr lang="en-US" altLang="en-US" sz="1400">
                <a:latin typeface="Arial" charset="0"/>
              </a:rPr>
              <a:pPr/>
              <a:t>5</a:t>
            </a:fld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j-ea"/>
                <a:cs typeface="Calibri"/>
              </a:rPr>
              <a:t>5. Capacity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n-ea"/>
                <a:cs typeface="Calibri"/>
              </a:rPr>
              <a:t>Parties must have the legal ability to contract for themselves.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n-ea"/>
                <a:cs typeface="Calibri"/>
              </a:rPr>
              <a:t>Parties without capacity: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Not legal age to enter the agreement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Under the influence when signing the contract</a:t>
            </a:r>
          </a:p>
          <a:p>
            <a:pPr lvl="1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alibri"/>
              </a:rPr>
              <a:t>Lack the mental capability to enter the contract</a:t>
            </a: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400800"/>
            <a:ext cx="5791200" cy="381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r>
              <a:rPr lang="en-US" altLang="en-US" sz="1400">
                <a:latin typeface="Calibri" pitchFamily="-105" charset="0"/>
              </a:rPr>
              <a:t>Copyright © Texas Education Agency, 2013. All rights reserved.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44C7C949-30E9-4F93-AB76-C509BFFD36C0}" type="slidenum">
              <a:rPr lang="en-US" altLang="en-US" sz="1400">
                <a:latin typeface="Arial" charset="0"/>
              </a:rPr>
              <a:pPr/>
              <a:t>6</a:t>
            </a:fld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j-ea"/>
                <a:cs typeface="Calibri"/>
              </a:rPr>
              <a:t>6. Proper Form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8077200" cy="9906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ea typeface="+mn-ea"/>
                <a:cs typeface="Calibri"/>
              </a:rPr>
              <a:t>Contracts should be in writing to be enforced by the court of law.</a:t>
            </a:r>
          </a:p>
        </p:txBody>
      </p:sp>
      <p:pic>
        <p:nvPicPr>
          <p:cNvPr id="11270" name="Picture 6" descr="C:\Users\Dale\AppData\Local\Microsoft\Windows\Temporary Internet Files\Content.IE5\B8RRVLIW\MPj04395020000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52600" y="2667000"/>
            <a:ext cx="5334000" cy="35512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0" y="6400800"/>
            <a:ext cx="5486400" cy="381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r>
              <a:rPr lang="en-US" altLang="en-US" sz="1400">
                <a:latin typeface="Calibri" pitchFamily="-105" charset="0"/>
              </a:rPr>
              <a:t>Copyright © Texas Education Agency, 2013. All rights reserved.</a:t>
            </a:r>
          </a:p>
        </p:txBody>
      </p:sp>
      <p:sp>
        <p:nvSpPr>
          <p:cNvPr id="3072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2pPr>
            <a:lvl3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3pPr>
            <a:lvl4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4pPr>
            <a:lvl5pPr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5" charset="-52"/>
                <a:ea typeface="ＭＳ Ｐゴシック" pitchFamily="-105" charset="-128"/>
              </a:defRPr>
            </a:lvl9pPr>
          </a:lstStyle>
          <a:p>
            <a:fld id="{50583F99-BAE8-4BFA-8919-8D23A8BD7E58}" type="slidenum">
              <a:rPr lang="en-US" altLang="en-US" sz="1400">
                <a:latin typeface="Arial" charset="0"/>
              </a:rPr>
              <a:pPr/>
              <a:t>7</a:t>
            </a:fld>
            <a:endParaRPr lang="en-US" altLang="en-US" sz="1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Proposal by an </a:t>
            </a:r>
            <a:r>
              <a:rPr lang="en-US" dirty="0" err="1" smtClean="0"/>
              <a:t>offeror</a:t>
            </a:r>
            <a:r>
              <a:rPr lang="en-US" dirty="0" smtClean="0"/>
              <a:t> to do something, provided the </a:t>
            </a:r>
            <a:r>
              <a:rPr lang="en-US" dirty="0" err="1" smtClean="0"/>
              <a:t>offeree</a:t>
            </a:r>
            <a:r>
              <a:rPr lang="en-US" dirty="0" smtClean="0"/>
              <a:t> does or refrains from doing something in return</a:t>
            </a:r>
          </a:p>
          <a:p>
            <a:endParaRPr lang="en-US" dirty="0"/>
          </a:p>
          <a:p>
            <a:r>
              <a:rPr lang="en-US" dirty="0" smtClean="0"/>
              <a:t>The basis of the bargain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© Texas Education Agency, 2011. All rights reserved.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23DF-5469-4A0C-987C-47AB9E6397E4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591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Offer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 Contractual intent must be present in the offer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2) The offer must be communicated to the </a:t>
            </a:r>
            <a:r>
              <a:rPr lang="en-US" dirty="0" err="1" smtClean="0"/>
              <a:t>offeree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3) The essential terms of the offer must be complete and definite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Copyright © Texas Education Agency, 2011. All rights reserved.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823DF-5469-4A0C-987C-47AB9E6397E4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047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4"/>
  <p:tag name="MMPROD_UIDATA" val="&lt;database version=&quot;7.0&quot;&gt;&lt;object type=&quot;1&quot; unique_id=&quot;10001&quot;&gt;&lt;object type=&quot;8&quot; unique_id=&quot;10446&quot;&gt;&lt;/object&gt;&lt;object type=&quot;2&quot; unique_id=&quot;10447&quot;&gt;&lt;object type=&quot;3&quot; unique_id=&quot;10448&quot;&gt;&lt;property id=&quot;20148&quot; value=&quot;5&quot;/&gt;&lt;property id=&quot;20300&quot; value=&quot;Slide 1 - &amp;quot;Creation of Offers&amp;quot;&quot;/&gt;&lt;property id=&quot;20307&quot; value=&quot;266&quot;/&gt;&lt;/object&gt;&lt;object type=&quot;3&quot; unique_id=&quot;10449&quot;&gt;&lt;property id=&quot;20148&quot; value=&quot;5&quot;/&gt;&lt;property id=&quot;20300&quot; value=&quot;Slide 2&quot;/&gt;&lt;property id=&quot;20307&quot; value=&quot;268&quot;/&gt;&lt;/object&gt;&lt;object type=&quot;3&quot; unique_id=&quot;10450&quot;&gt;&lt;property id=&quot;20148&quot; value=&quot;5&quot;/&gt;&lt;property id=&quot;20300&quot; value=&quot;Slide 3 - &amp;quot;Offer and Acceptance&amp;quot;&quot;/&gt;&lt;property id=&quot;20307&quot; value=&quot;257&quot;/&gt;&lt;/object&gt;&lt;object type=&quot;3&quot; unique_id=&quot;10451&quot;&gt;&lt;property id=&quot;20148&quot; value=&quot;5&quot;/&gt;&lt;property id=&quot;20300&quot; value=&quot;Slide 4 - &amp;quot;Genuine Assent&amp;quot;&quot;/&gt;&lt;property id=&quot;20307&quot; value=&quot;258&quot;/&gt;&lt;/object&gt;&lt;object type=&quot;3&quot; unique_id=&quot;10452&quot;&gt;&lt;property id=&quot;20148&quot; value=&quot;5&quot;/&gt;&lt;property id=&quot;20300&quot; value=&quot;Slide 5 - &amp;quot;Legality&amp;quot;&quot;/&gt;&lt;property id=&quot;20307&quot; value=&quot;259&quot;/&gt;&lt;/object&gt;&lt;object type=&quot;3&quot; unique_id=&quot;10453&quot;&gt;&lt;property id=&quot;20148&quot; value=&quot;5&quot;/&gt;&lt;property id=&quot;20300&quot; value=&quot;Slide 6 - &amp;quot;Consideration&amp;quot;&quot;/&gt;&lt;property id=&quot;20307&quot; value=&quot;260&quot;/&gt;&lt;/object&gt;&lt;object type=&quot;3&quot; unique_id=&quot;10454&quot;&gt;&lt;property id=&quot;20148&quot; value=&quot;5&quot;/&gt;&lt;property id=&quot;20300&quot; value=&quot;Slide 7 - &amp;quot;Capacity&amp;quot;&quot;/&gt;&lt;property id=&quot;20307&quot; value=&quot;261&quot;/&gt;&lt;/object&gt;&lt;object type=&quot;3&quot; unique_id=&quot;10455&quot;&gt;&lt;property id=&quot;20148&quot; value=&quot;5&quot;/&gt;&lt;property id=&quot;20300&quot; value=&quot;Slide 8 - &amp;quot;Writing&amp;quot;&quot;/&gt;&lt;property id=&quot;20307&quot; value=&quot;262&quot;/&gt;&lt;/object&gt;&lt;object type=&quot;3&quot; unique_id=&quot;10456&quot;&gt;&lt;property id=&quot;20148&quot; value=&quot;5&quot;/&gt;&lt;property id=&quot;20300&quot; value=&quot;Slide 9 - &amp;quot;Requirements of an Offer&amp;quot;&quot;/&gt;&lt;property id=&quot;20307&quot; value=&quot;263&quot;/&gt;&lt;/object&gt;&lt;object type=&quot;3&quot; unique_id=&quot;10457&quot;&gt;&lt;property id=&quot;20148&quot; value=&quot;5&quot;/&gt;&lt;property id=&quot;20300&quot; value=&quot;Slide 10 - &amp;quot;Requirements of an Offer&amp;quot;&quot;/&gt;&lt;property id=&quot;20307&quot; value=&quot;264&quot;/&gt;&lt;/object&gt;&lt;object type=&quot;3&quot; unique_id=&quot;10458&quot;&gt;&lt;property id=&quot;20148&quot; value=&quot;5&quot;/&gt;&lt;property id=&quot;20300&quot; value=&quot;Slide 11 - &amp;quot;Other Requirements of an Offer&amp;quot;&quot;/&gt;&lt;property id=&quot;20307&quot; value=&quot;265&quot;/&gt;&lt;/object&gt;&lt;object type=&quot;3&quot; unique_id=&quot;10459&quot;&gt;&lt;property id=&quot;20148&quot; value=&quot;5&quot;/&gt;&lt;property id=&quot;20300&quot; value=&quot;Slide 12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ontract_am_05 PowerPlugs Templates for PowerPoint">
  <a:themeElements>
    <a:clrScheme name="contract_am_05 PowerPlugs Templates for PowerPoint 13">
      <a:dk1>
        <a:srgbClr val="000000"/>
      </a:dk1>
      <a:lt1>
        <a:srgbClr val="FFFFFF"/>
      </a:lt1>
      <a:dk2>
        <a:srgbClr val="8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tract_am_05 PowerPlugs Templates for 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tract_am_05 PowerPlugs Templates for 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ract_am_05 PowerPlugs Templates for 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ract_am_05 PowerPlugs Templates for 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ract_am_05 PowerPlugs Templates for 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ract_am_05 PowerPlugs Templates for 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ract_am_05 PowerPlugs Templates for 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ct_am_05 PowerPlugs Templates for 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ct_am_05 PowerPlugs Templates for 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ct_am_05 PowerPlugs Templates for 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ct_am_05 PowerPlugs Templates for 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ct_am_05 PowerPlugs Templates for 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ct_am_05 PowerPlugs Templates for 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ract_am_05 PowerPlugs Templates for PowerPoint 13">
        <a:dk1>
          <a:srgbClr val="000000"/>
        </a:dk1>
        <a:lt1>
          <a:srgbClr val="FFFFFF"/>
        </a:lt1>
        <a:dk2>
          <a:srgbClr val="8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2_Shimmer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578</TotalTime>
  <Words>834</Words>
  <Application>Microsoft Office PowerPoint</Application>
  <PresentationFormat>On-screen Show (4:3)</PresentationFormat>
  <Paragraphs>124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Calibri</vt:lpstr>
      <vt:lpstr>Tahoma</vt:lpstr>
      <vt:lpstr>Wingdings</vt:lpstr>
      <vt:lpstr>contract_am_05 PowerPlugs Templates for PowerPoint</vt:lpstr>
      <vt:lpstr>2_Shimmer</vt:lpstr>
      <vt:lpstr>Creation of Offers</vt:lpstr>
      <vt:lpstr>1. Offer and Acceptance</vt:lpstr>
      <vt:lpstr>2. Genuine Assent</vt:lpstr>
      <vt:lpstr>3. Legality</vt:lpstr>
      <vt:lpstr>4. Consideration</vt:lpstr>
      <vt:lpstr>5. Capacity</vt:lpstr>
      <vt:lpstr>6. Proper Form</vt:lpstr>
      <vt:lpstr>An Offer</vt:lpstr>
      <vt:lpstr>Offer Elements</vt:lpstr>
      <vt:lpstr>Requirements of an Offer</vt:lpstr>
      <vt:lpstr>Requirements of an Offer</vt:lpstr>
      <vt:lpstr>Requirements of an Offer</vt:lpstr>
      <vt:lpstr>Other Requirements of an Offer</vt:lpstr>
      <vt:lpstr>Other Requirements of an Offer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Elements for a Contract</dc:title>
  <dc:creator>Preferred Customer</dc:creator>
  <cp:lastModifiedBy>David Mercer</cp:lastModifiedBy>
  <cp:revision>36</cp:revision>
  <dcterms:created xsi:type="dcterms:W3CDTF">2013-04-15T02:21:20Z</dcterms:created>
  <dcterms:modified xsi:type="dcterms:W3CDTF">2016-03-24T18:11:53Z</dcterms:modified>
</cp:coreProperties>
</file>