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05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B4466-4707-AE46-8F40-88E26EB06D6A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AAF99-3D88-2241-9D84-22AFA86AC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Read WYV p. 219: </a:t>
            </a:r>
            <a:r>
              <a:rPr lang="en-US" b="0" dirty="0" smtClean="0"/>
              <a:t>No, Declaration of nullity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98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illness, fraud, forced consent, physical</a:t>
            </a:r>
            <a:r>
              <a:rPr lang="en-US" baseline="0" dirty="0" smtClean="0"/>
              <a:t> incapacity to consummate the marriage, lack of consent in underage marriage, bigamy, refusal to have children</a:t>
            </a:r>
          </a:p>
          <a:p>
            <a:r>
              <a:rPr lang="en-US" baseline="0" dirty="0" err="1" smtClean="0"/>
              <a:t>Fraudulant</a:t>
            </a:r>
            <a:r>
              <a:rPr lang="en-US" baseline="0" dirty="0" smtClean="0"/>
              <a:t> grounds: lying about wealth, condition of pregnancy, freedom from disease, willingness to have a child, past marriage, age</a:t>
            </a:r>
          </a:p>
          <a:p>
            <a:r>
              <a:rPr lang="en-US" baseline="0" dirty="0" smtClean="0"/>
              <a:t>Having a first wife and marrying a second, incestuous relationship, mental incompetence (drunk)</a:t>
            </a:r>
          </a:p>
          <a:p>
            <a:r>
              <a:rPr lang="en-US" baseline="0" dirty="0" smtClean="0"/>
              <a:t>BIGAMY IS A CRIME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WYV p. 220</a:t>
            </a:r>
            <a:r>
              <a:rPr lang="en-US" b="1" baseline="0" dirty="0" smtClean="0"/>
              <a:t>: </a:t>
            </a:r>
            <a:r>
              <a:rPr lang="en-US" baseline="0" dirty="0" smtClean="0"/>
              <a:t>Yes, no-fault marriage dissolution</a:t>
            </a:r>
          </a:p>
          <a:p>
            <a:r>
              <a:rPr lang="en-US" baseline="0" dirty="0" smtClean="0"/>
              <a:t>Have students guess divorce rate – TSB p. 220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Adultery, desertion, cruelty against the other</a:t>
            </a:r>
          </a:p>
          <a:p>
            <a:r>
              <a:rPr lang="en-US" dirty="0" smtClean="0"/>
              <a:t>WHAT DO YOU THINK ABOUT DIVORCE?</a:t>
            </a:r>
            <a:r>
              <a:rPr lang="en-US" baseline="0" dirty="0" smtClean="0"/>
              <a:t> SHOULD THERE BE NO FAULT DIVORCES? WOULD SOCIETY BE BETTER IF THERE WEREN’T LEGAL MARRIAGES?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56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alimony?</a:t>
            </a:r>
            <a:r>
              <a:rPr lang="en-US" baseline="0" dirty="0" smtClean="0"/>
              <a:t> Spousal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63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  <a:r>
              <a:rPr lang="en-US" baseline="0" dirty="0" smtClean="0"/>
              <a:t> 50/50 division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5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Whereabouts of children, communication, access to the children, inequality of day-to-day responsibilities,</a:t>
            </a:r>
            <a:r>
              <a:rPr lang="en-US" baseline="0" dirty="0" smtClean="0"/>
              <a:t> etc.</a:t>
            </a:r>
          </a:p>
          <a:p>
            <a:r>
              <a:rPr lang="en-US" baseline="0" dirty="0" smtClean="0"/>
              <a:t>May have “Resort to binding arbitration” part of divorce agreement so these issues don’t always go back to court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8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spouses</a:t>
            </a:r>
            <a:r>
              <a:rPr lang="en-US" baseline="0" dirty="0" smtClean="0"/>
              <a:t> get ordered to pay alimony? Request post-marital alimony</a:t>
            </a:r>
          </a:p>
          <a:p>
            <a:r>
              <a:rPr lang="en-US" baseline="0" dirty="0" smtClean="0"/>
              <a:t>What if they don’t pay alimony or child support? Contempt of court and/or be sent </a:t>
            </a:r>
            <a:r>
              <a:rPr lang="en-US" baseline="0" smtClean="0"/>
              <a:t>to jail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AAF99-3D88-2241-9D84-22AFA86AC9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32461A-250E-4A29-9E9B-599CA3838FA1}" type="datetime1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Divorce and the law of contracts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Tallman</a:t>
            </a:r>
          </a:p>
          <a:p>
            <a:r>
              <a:rPr lang="en-US" dirty="0" smtClean="0"/>
              <a:t>Chapter 12.2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ISSUANCE OF DECREE OF DISSOLUTION OF MARRIAGE</a:t>
            </a:r>
          </a:p>
          <a:p>
            <a:pPr lvl="1"/>
            <a:r>
              <a:rPr lang="en-US" dirty="0" smtClean="0"/>
              <a:t>Form of court order</a:t>
            </a:r>
          </a:p>
          <a:p>
            <a:pPr lvl="1"/>
            <a:r>
              <a:rPr lang="en-US" dirty="0" smtClean="0"/>
              <a:t>Officially declares the the marriage is over</a:t>
            </a:r>
          </a:p>
          <a:p>
            <a:pPr lvl="1"/>
            <a:r>
              <a:rPr lang="en-US" dirty="0" smtClean="0"/>
              <a:t>Also makes final and legally binding the terms of the resolution of the issues that have been developed or needed to be considered in the divorce decree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Nullifying the marriage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b="1" dirty="0" smtClean="0"/>
              <a:t>HOW DO MARRIAGE CONTRACTS END?</a:t>
            </a:r>
          </a:p>
          <a:p>
            <a:pPr marL="285750" indent="-285750">
              <a:lnSpc>
                <a:spcPct val="100000"/>
              </a:lnSpc>
            </a:pPr>
            <a:r>
              <a:rPr lang="en-US" b="1" dirty="0" smtClean="0"/>
              <a:t>Annulment – a legal procedure for declaring that a voidable marriage is null and void</a:t>
            </a:r>
          </a:p>
          <a:p>
            <a:pPr marL="285750" indent="-285750">
              <a:lnSpc>
                <a:spcPct val="100000"/>
              </a:lnSpc>
            </a:pPr>
            <a:r>
              <a:rPr lang="en-US" b="1" dirty="0" smtClean="0"/>
              <a:t>Voidable marriage – A problem that existed from beginning of the supposed union </a:t>
            </a:r>
          </a:p>
          <a:p>
            <a:pPr marL="1028700" lvl="1" indent="-285750"/>
            <a:r>
              <a:rPr lang="en-US" b="1" dirty="0" smtClean="0"/>
              <a:t>LIKE WHAT?</a:t>
            </a:r>
          </a:p>
          <a:p>
            <a:pPr marL="285750" indent="-285750">
              <a:lnSpc>
                <a:spcPct val="100000"/>
              </a:lnSpc>
            </a:pPr>
            <a:r>
              <a:rPr lang="en-US" b="1" dirty="0" smtClean="0"/>
              <a:t>Void marriage – one that is considered invalid from the beginning – seek a</a:t>
            </a:r>
            <a:r>
              <a:rPr lang="en-US" b="1" u="sng" dirty="0" smtClean="0"/>
              <a:t> declaration of nullity</a:t>
            </a:r>
          </a:p>
          <a:p>
            <a:pPr marL="1028700" lvl="1" indent="-285750"/>
            <a:r>
              <a:rPr lang="en-US" b="1" dirty="0" smtClean="0"/>
              <a:t>LIKE WHAT?</a:t>
            </a:r>
          </a:p>
          <a:p>
            <a:pPr marL="1028700" lvl="1" indent="-285750"/>
            <a:r>
              <a:rPr lang="en-US" b="1" dirty="0" smtClean="0"/>
              <a:t>A person who knowingly marries a second spouse while still married to the first is called a </a:t>
            </a:r>
            <a:r>
              <a:rPr lang="en-US" b="1" u="sng" dirty="0" smtClean="0"/>
              <a:t>bigamist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052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the Marriage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Divorce &amp; dissolution – court actions that end the marriage and divide the property and remaining responsibilities between the parties</a:t>
            </a:r>
          </a:p>
          <a:p>
            <a:r>
              <a:rPr lang="en-US" dirty="0" smtClean="0"/>
              <a:t>Since 1990 the divorce rate has declined by 25%...</a:t>
            </a:r>
          </a:p>
          <a:p>
            <a:pPr lvl="1"/>
            <a:r>
              <a:rPr lang="en-US" dirty="0" smtClean="0"/>
              <a:t>...but so has the number of marriages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No-Fault Divorces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requesting spouse does not have to list a grievance</a:t>
            </a:r>
          </a:p>
          <a:p>
            <a:pPr lvl="1"/>
            <a:r>
              <a:rPr lang="en-US" dirty="0" smtClean="0"/>
              <a:t>WHAT ARE COMMON GRIEVANCES?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dissolution is granted after testimony that there is no chance of repairing the marriage relationship</a:t>
            </a:r>
          </a:p>
          <a:p>
            <a:r>
              <a:rPr lang="en-US" dirty="0" smtClean="0"/>
              <a:t>“irreconcilable differences”</a:t>
            </a:r>
          </a:p>
          <a:p>
            <a:r>
              <a:rPr lang="en-US" dirty="0" smtClean="0"/>
              <a:t>Usually takes 6 months for it to be final</a:t>
            </a:r>
          </a:p>
          <a:p>
            <a:r>
              <a:rPr lang="en-US" dirty="0" smtClean="0"/>
              <a:t>Some states require meeting with a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0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– the first step towards divorce</a:t>
            </a:r>
          </a:p>
          <a:p>
            <a:pPr lvl="1"/>
            <a:r>
              <a:rPr lang="en-US" dirty="0" smtClean="0"/>
              <a:t>Maintain separate living quarters but their marital rights and obligations remain intact</a:t>
            </a:r>
          </a:p>
          <a:p>
            <a:pPr lvl="1"/>
            <a:r>
              <a:rPr lang="en-US" dirty="0" smtClean="0"/>
              <a:t>Separation agreement – legal document containing terms covering child custody, child support, alimony, property division</a:t>
            </a:r>
          </a:p>
          <a:p>
            <a:pPr lvl="2"/>
            <a:r>
              <a:rPr lang="en-US" dirty="0" smtClean="0"/>
              <a:t>May become basis for final divorce decree</a:t>
            </a:r>
            <a:endParaRPr lang="en-US" dirty="0"/>
          </a:p>
          <a:p>
            <a:r>
              <a:rPr lang="en-US" dirty="0"/>
              <a:t>COUNSELING – May be required before finalizing divorce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4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185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RESOLUTION OF ISSUES </a:t>
            </a:r>
          </a:p>
          <a:p>
            <a:pPr lvl="1"/>
            <a:r>
              <a:rPr lang="en-US" dirty="0" smtClean="0"/>
              <a:t>Division of property </a:t>
            </a:r>
          </a:p>
          <a:p>
            <a:pPr lvl="2"/>
            <a:r>
              <a:rPr lang="en-US" dirty="0" smtClean="0"/>
              <a:t>Common law states – property brought in by either spouse will remain that spouse’s property and anything earned, inherited, or received during the marriage will remain as property of the spouse who received it</a:t>
            </a:r>
          </a:p>
          <a:p>
            <a:pPr lvl="2"/>
            <a:r>
              <a:rPr lang="en-US" dirty="0" smtClean="0"/>
              <a:t>Community property states – all property (except gifts and inheritance) acquired during the marriage is divided between spouses</a:t>
            </a:r>
          </a:p>
          <a:p>
            <a:pPr lvl="2"/>
            <a:r>
              <a:rPr lang="en-US" dirty="0" smtClean="0"/>
              <a:t>Regardless, judges attempt to distribute property fairly and take conduct, earning power, contributions of each spouse into consideration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RESOLUTION OF ISSUES</a:t>
            </a:r>
          </a:p>
          <a:p>
            <a:pPr lvl="1"/>
            <a:r>
              <a:rPr lang="en-US" dirty="0" smtClean="0"/>
              <a:t>Child Custody and Support</a:t>
            </a:r>
          </a:p>
          <a:p>
            <a:pPr lvl="2"/>
            <a:r>
              <a:rPr lang="en-US" dirty="0" smtClean="0"/>
              <a:t>Welfare of child is the most important consideration in determining custody</a:t>
            </a:r>
          </a:p>
          <a:p>
            <a:pPr lvl="2"/>
            <a:r>
              <a:rPr lang="en-US" dirty="0" smtClean="0"/>
              <a:t>Uniform Marriage and Divorce Act:</a:t>
            </a:r>
          </a:p>
          <a:p>
            <a:pPr lvl="3"/>
            <a:r>
              <a:rPr lang="en-US" dirty="0" smtClean="0"/>
              <a:t>Parent’s wishes</a:t>
            </a:r>
          </a:p>
          <a:p>
            <a:pPr lvl="3"/>
            <a:r>
              <a:rPr lang="en-US" dirty="0" smtClean="0"/>
              <a:t>Child’s wishes</a:t>
            </a:r>
          </a:p>
          <a:p>
            <a:pPr lvl="3"/>
            <a:r>
              <a:rPr lang="en-US" dirty="0" smtClean="0"/>
              <a:t>Child’s relationship with parents, siblings, and others who may affect the child’s best interest</a:t>
            </a:r>
          </a:p>
          <a:p>
            <a:pPr lvl="3"/>
            <a:r>
              <a:rPr lang="en-US" dirty="0" smtClean="0"/>
              <a:t>Child’s adjustment to home, school, and community</a:t>
            </a:r>
          </a:p>
          <a:p>
            <a:pPr lvl="3"/>
            <a:r>
              <a:rPr lang="en-US" dirty="0" smtClean="0"/>
              <a:t>Physical and mental health of all persons concerned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RESOLUTION OF ISSUES</a:t>
            </a:r>
          </a:p>
          <a:p>
            <a:pPr lvl="1"/>
            <a:r>
              <a:rPr lang="en-US" dirty="0"/>
              <a:t>Child Custody and </a:t>
            </a:r>
            <a:r>
              <a:rPr lang="en-US" dirty="0" smtClean="0"/>
              <a:t>Support cont’d</a:t>
            </a:r>
          </a:p>
          <a:p>
            <a:pPr lvl="2"/>
            <a:r>
              <a:rPr lang="en-US" dirty="0" smtClean="0"/>
              <a:t>Joint custody – custody is shared and both parents usually remain more interested and involved</a:t>
            </a:r>
          </a:p>
          <a:p>
            <a:pPr lvl="2"/>
            <a:r>
              <a:rPr lang="en-US" dirty="0" smtClean="0"/>
              <a:t>Child support – monetary payment by a parent to provide a dependent child with appropriate economic maintenance</a:t>
            </a:r>
          </a:p>
          <a:p>
            <a:pPr lvl="2"/>
            <a:r>
              <a:rPr lang="en-US" dirty="0" smtClean="0"/>
              <a:t>What are some issues that may come up once custody is decided?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2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RESOLUTION OF ISSUES</a:t>
            </a:r>
          </a:p>
          <a:p>
            <a:pPr lvl="1"/>
            <a:r>
              <a:rPr lang="en-US" dirty="0" smtClean="0"/>
              <a:t>Alimony</a:t>
            </a:r>
          </a:p>
          <a:p>
            <a:pPr lvl="2"/>
            <a:r>
              <a:rPr lang="en-US" dirty="0" smtClean="0"/>
              <a:t>Support paid by one of the marital partners to the other during separation and after divorce</a:t>
            </a:r>
          </a:p>
          <a:p>
            <a:pPr lvl="2"/>
            <a:r>
              <a:rPr lang="en-US" dirty="0" smtClean="0"/>
              <a:t>Regular intervals or lump sum</a:t>
            </a:r>
          </a:p>
          <a:p>
            <a:pPr lvl="2"/>
            <a:r>
              <a:rPr lang="en-US" dirty="0" smtClean="0"/>
              <a:t>NOT intended to penalize the person ordered to pay it</a:t>
            </a:r>
          </a:p>
          <a:p>
            <a:pPr lvl="2"/>
            <a:r>
              <a:rPr lang="en-US" dirty="0" smtClean="0"/>
              <a:t>Factors considered: income of both spouses, financial resources, earnings outlook, current debts, number of dependents, number of former or subsequent spouses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4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82</TotalTime>
  <Words>776</Words>
  <Application>Microsoft Office PowerPoint</Application>
  <PresentationFormat>On-screen Show (4:3)</PresentationFormat>
  <Paragraphs>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Mistral</vt:lpstr>
      <vt:lpstr>Infusion</vt:lpstr>
      <vt:lpstr>Divorce and the law of contracts</vt:lpstr>
      <vt:lpstr>Nullifying the marriage contract</vt:lpstr>
      <vt:lpstr>Terminating the Marriage Contract</vt:lpstr>
      <vt:lpstr>No-Fault Divorces</vt:lpstr>
      <vt:lpstr>Divorce Procedure</vt:lpstr>
      <vt:lpstr>Divorce Procedure</vt:lpstr>
      <vt:lpstr>Divorce Procedure</vt:lpstr>
      <vt:lpstr>Divorce Procedure</vt:lpstr>
      <vt:lpstr>Divorce Procedure</vt:lpstr>
      <vt:lpstr>Divorce Procedure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Divorce and the law of contracts</dc:title>
  <dc:creator>Bethany Tallman</dc:creator>
  <cp:lastModifiedBy>Joshua Hinrichs</cp:lastModifiedBy>
  <cp:revision>16</cp:revision>
  <dcterms:created xsi:type="dcterms:W3CDTF">2014-02-04T19:21:17Z</dcterms:created>
  <dcterms:modified xsi:type="dcterms:W3CDTF">2014-02-17T15:17:56Z</dcterms:modified>
</cp:coreProperties>
</file>