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CB446-20FB-3D48-B713-DBC318FC0EAD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13AA-A1AA-BF4C-A8FC-C033319D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WYV p. 211 - 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3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Yes, as long as it’s not to excess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7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page</a:t>
            </a:r>
            <a:r>
              <a:rPr lang="en-US" baseline="0" dirty="0" smtClean="0"/>
              <a:t> 215, unconstitutional to make a law against the teaching of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Unless child is legally emancipated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7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all determined</a:t>
            </a:r>
            <a:r>
              <a:rPr lang="en-US" baseline="0" dirty="0" smtClean="0"/>
              <a:t> by society</a:t>
            </a:r>
          </a:p>
          <a:p>
            <a:r>
              <a:rPr lang="en-US" baseline="0" dirty="0" smtClean="0"/>
              <a:t>Parent can be held liable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5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Allowing minor to</a:t>
            </a:r>
            <a:r>
              <a:rPr lang="en-US" baseline="0" dirty="0" smtClean="0"/>
              <a:t> drive under age, drink under age, child pornography, letting your 18 year old have sexual relations with 15 year 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27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 and discuss WYV p. 214</a:t>
            </a:r>
          </a:p>
          <a:p>
            <a:r>
              <a:rPr lang="en-US" dirty="0" smtClean="0"/>
              <a:t>Not always the case – especially</a:t>
            </a:r>
            <a:r>
              <a:rPr lang="en-US" baseline="0" dirty="0" smtClean="0"/>
              <a:t> for the woman in the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79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say that the</a:t>
            </a:r>
            <a:r>
              <a:rPr lang="en-US" baseline="0" dirty="0" smtClean="0"/>
              <a:t> spouse who is in debt from college has to pay off his own debt using his income,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5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 Prenuptial Agreement on p. </a:t>
            </a:r>
            <a:r>
              <a:rPr lang="en-US" smtClean="0"/>
              <a:t>217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state</a:t>
            </a:r>
            <a:r>
              <a:rPr lang="en-US" b="1" baseline="0" dirty="0" smtClean="0"/>
              <a:t> has an age 19 requirement? </a:t>
            </a:r>
            <a:r>
              <a:rPr lang="en-US" b="1" i="1" baseline="0" dirty="0" smtClean="0"/>
              <a:t>NEBRASKA</a:t>
            </a:r>
          </a:p>
          <a:p>
            <a:r>
              <a:rPr lang="en-US" b="1" i="1" u="sng" baseline="0" dirty="0" smtClean="0"/>
              <a:t>Incorrigible</a:t>
            </a:r>
            <a:r>
              <a:rPr lang="en-US" b="1" i="0" u="none" baseline="0" dirty="0" smtClean="0"/>
              <a:t> – </a:t>
            </a:r>
            <a:r>
              <a:rPr lang="en-US" b="0" i="0" u="none" baseline="0" dirty="0" smtClean="0"/>
              <a:t>refuses to accept authority and discipline of adults – fines, probation, counseling, detention, community service</a:t>
            </a:r>
            <a:endParaRPr lang="en-US" b="0" i="1" u="sng" baseline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9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Half or whole blood, biological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3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Illegal</a:t>
            </a:r>
            <a:r>
              <a:rPr lang="en-US" baseline="0" dirty="0" smtClean="0"/>
              <a:t> in most states until late 1970s</a:t>
            </a:r>
          </a:p>
          <a:p>
            <a:r>
              <a:rPr lang="en-US" b="1" baseline="0" dirty="0" smtClean="0"/>
              <a:t>Why might couples choose to cohabitate? </a:t>
            </a:r>
            <a:r>
              <a:rPr lang="en-US" b="0" baseline="0" dirty="0" smtClean="0"/>
              <a:t>Cheaper,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WYV p. 212</a:t>
            </a:r>
          </a:p>
          <a:p>
            <a:r>
              <a:rPr lang="en-US" dirty="0" smtClean="0"/>
              <a:t>What type of damages</a:t>
            </a:r>
            <a:r>
              <a:rPr lang="en-US" baseline="0" dirty="0" smtClean="0"/>
              <a:t> would those be? PUNITIVE DAMAGES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type of damages</a:t>
            </a:r>
            <a:r>
              <a:rPr lang="en-US" baseline="0" dirty="0" smtClean="0"/>
              <a:t> would those be? PUNITIVE DAMAGES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from state</a:t>
            </a:r>
            <a:r>
              <a:rPr lang="en-US" baseline="0" dirty="0" smtClean="0"/>
              <a:t> to state</a:t>
            </a:r>
          </a:p>
          <a:p>
            <a:r>
              <a:rPr lang="en-US" baseline="0" dirty="0" smtClean="0"/>
              <a:t>Blood testing – HIV, aids, rubella, tuberculosis, and sickle-cell anemia</a:t>
            </a:r>
          </a:p>
          <a:p>
            <a:r>
              <a:rPr lang="en-US" baseline="0" dirty="0" smtClean="0"/>
              <a:t>Vegas?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Nebraska does</a:t>
            </a:r>
            <a:r>
              <a:rPr lang="en-US" baseline="0" dirty="0" smtClean="0"/>
              <a:t> not allow common-law marriages</a:t>
            </a:r>
            <a:endParaRPr lang="en-US" dirty="0" smtClean="0"/>
          </a:p>
          <a:p>
            <a:r>
              <a:rPr lang="en-US" dirty="0" smtClean="0"/>
              <a:t>Read Global Issues p. 213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5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Defining marriage as</a:t>
            </a:r>
            <a:r>
              <a:rPr lang="en-US" baseline="0" dirty="0" smtClean="0"/>
              <a:t> solely between a man and a woman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13AA-A1AA-BF4C-A8FC-C033319DBC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12,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Marriage and the Law of Contracts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Tallman</a:t>
            </a:r>
          </a:p>
          <a:p>
            <a:r>
              <a:rPr lang="en-US" dirty="0" smtClean="0"/>
              <a:t>Section 12.1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8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Statutory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for marriage by appearing before the city or town clerk</a:t>
            </a:r>
          </a:p>
          <a:p>
            <a:r>
              <a:rPr lang="en-US" dirty="0" smtClean="0"/>
              <a:t>Few states require blood testing</a:t>
            </a:r>
          </a:p>
          <a:p>
            <a:r>
              <a:rPr lang="en-US" dirty="0" smtClean="0"/>
              <a:t>Waiting periods might be put in place</a:t>
            </a:r>
          </a:p>
          <a:p>
            <a:pPr lvl="1"/>
            <a:r>
              <a:rPr lang="en-US" dirty="0" smtClean="0"/>
              <a:t>24 hours to six days</a:t>
            </a:r>
          </a:p>
          <a:p>
            <a:r>
              <a:rPr lang="en-US" dirty="0" smtClean="0"/>
              <a:t>After the license has been received, any authorized religious or civil official can perform the ceremony</a:t>
            </a:r>
          </a:p>
        </p:txBody>
      </p:sp>
    </p:spTree>
    <p:extLst>
      <p:ext uri="{BB962C8B-B14F-4D97-AF65-F5344CB8AC3E}">
        <p14:creationId xmlns:p14="http://schemas.microsoft.com/office/powerpoint/2010/main" val="10738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Common-Law Marriages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Laws in some states recognize marriage when a man and a woman share common property, and hold themselves as husband and wife over a prolonged period of time *usually 10 years)</a:t>
            </a:r>
          </a:p>
          <a:p>
            <a:pPr lvl="1"/>
            <a:r>
              <a:rPr lang="en-US" dirty="0" smtClean="0"/>
              <a:t>Don’t use legal methods</a:t>
            </a:r>
          </a:p>
          <a:p>
            <a:r>
              <a:rPr lang="en-US" dirty="0" smtClean="0"/>
              <a:t>Most states have outlawed this</a:t>
            </a:r>
          </a:p>
        </p:txBody>
      </p:sp>
    </p:spTree>
    <p:extLst>
      <p:ext uri="{BB962C8B-B14F-4D97-AF65-F5344CB8AC3E}">
        <p14:creationId xmlns:p14="http://schemas.microsoft.com/office/powerpoint/2010/main" val="38738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Offers many rights, duties, and benefits as marriage</a:t>
            </a:r>
          </a:p>
          <a:p>
            <a:endParaRPr lang="en-US" dirty="0"/>
          </a:p>
          <a:p>
            <a:r>
              <a:rPr lang="en-US" dirty="0" smtClean="0"/>
              <a:t>Same-sex marriages</a:t>
            </a:r>
          </a:p>
          <a:p>
            <a:endParaRPr lang="en-US" dirty="0"/>
          </a:p>
          <a:p>
            <a:r>
              <a:rPr lang="en-US" dirty="0" smtClean="0"/>
              <a:t>DOMA (Defense of Marriage Act)</a:t>
            </a:r>
          </a:p>
          <a:p>
            <a:pPr lvl="1"/>
            <a:r>
              <a:rPr lang="en-US" dirty="0" smtClean="0"/>
              <a:t>1996-2013</a:t>
            </a:r>
          </a:p>
          <a:p>
            <a:pPr lvl="1"/>
            <a:r>
              <a:rPr lang="en-US" dirty="0" smtClean="0"/>
              <a:t>Federal act, 41 states have enacted their 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Legally recognized duties</a:t>
            </a:r>
          </a:p>
          <a:p>
            <a:pPr lvl="1"/>
            <a:r>
              <a:rPr lang="en-US" dirty="0" smtClean="0"/>
              <a:t>Procreation</a:t>
            </a:r>
          </a:p>
          <a:p>
            <a:pPr lvl="1"/>
            <a:r>
              <a:rPr lang="en-US" dirty="0" smtClean="0"/>
              <a:t>Raising children</a:t>
            </a:r>
          </a:p>
          <a:p>
            <a:pPr lvl="1"/>
            <a:r>
              <a:rPr lang="en-US" dirty="0" smtClean="0"/>
              <a:t>And filling sexual, economic, and companionship needs</a:t>
            </a:r>
          </a:p>
          <a:p>
            <a:r>
              <a:rPr lang="en-US" dirty="0" smtClean="0"/>
              <a:t>If either spouse is unable to fulfill these duties, the other party can sue for damages for “loss or consortium”</a:t>
            </a:r>
          </a:p>
        </p:txBody>
      </p:sp>
    </p:spTree>
    <p:extLst>
      <p:ext uri="{BB962C8B-B14F-4D97-AF65-F5344CB8AC3E}">
        <p14:creationId xmlns:p14="http://schemas.microsoft.com/office/powerpoint/2010/main" val="16717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Rights and Duties of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Parent Defined:</a:t>
            </a:r>
          </a:p>
          <a:p>
            <a:pPr marL="525780" indent="-457200">
              <a:buAutoNum type="arabicParenR"/>
            </a:pPr>
            <a:r>
              <a:rPr lang="en-US" dirty="0" smtClean="0"/>
              <a:t>The natural father and mother of an individual born of their valid marriage</a:t>
            </a:r>
          </a:p>
          <a:p>
            <a:pPr marL="525780" indent="-457200">
              <a:buAutoNum type="arabicParenR"/>
            </a:pPr>
            <a:r>
              <a:rPr lang="en-US" dirty="0" smtClean="0"/>
              <a:t>An illegitimate child’s natural mother</a:t>
            </a:r>
          </a:p>
          <a:p>
            <a:pPr marL="525780" indent="-457200">
              <a:buAutoNum type="arabicParenR"/>
            </a:pPr>
            <a:r>
              <a:rPr lang="en-US" dirty="0" smtClean="0"/>
              <a:t>A child’s assumed blood father or mother who has expressly acknowledged this relationship and contributed meaningful support to the child</a:t>
            </a:r>
          </a:p>
          <a:p>
            <a:pPr marL="525780" indent="-457200">
              <a:buAutoNum type="arabicParenR"/>
            </a:pPr>
            <a:r>
              <a:rPr lang="en-US" dirty="0" smtClean="0"/>
              <a:t>Individuals who utilize the statutory process of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individuals to legally assume the rights and duties of father and/or mother</a:t>
            </a:r>
          </a:p>
          <a:p>
            <a:endParaRPr lang="en-US" dirty="0"/>
          </a:p>
          <a:p>
            <a:r>
              <a:rPr lang="en-US" dirty="0" smtClean="0"/>
              <a:t>Any parent can have their position taken away by judicial decree and position given to an agency or court-appointed individual</a:t>
            </a:r>
          </a:p>
        </p:txBody>
      </p:sp>
    </p:spTree>
    <p:extLst>
      <p:ext uri="{BB962C8B-B14F-4D97-AF65-F5344CB8AC3E}">
        <p14:creationId xmlns:p14="http://schemas.microsoft.com/office/powerpoint/2010/main" val="3527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Stem from society’s expectation of parents:</a:t>
            </a:r>
          </a:p>
          <a:p>
            <a:pPr lvl="1"/>
            <a:r>
              <a:rPr lang="en-US" dirty="0" smtClean="0"/>
              <a:t>Right to custody</a:t>
            </a:r>
          </a:p>
          <a:p>
            <a:pPr lvl="1"/>
            <a:r>
              <a:rPr lang="en-US" dirty="0" smtClean="0"/>
              <a:t>Right to decide personal issues that arise in the child’s life</a:t>
            </a:r>
          </a:p>
          <a:p>
            <a:pPr lvl="1"/>
            <a:r>
              <a:rPr lang="en-US" dirty="0" smtClean="0"/>
              <a:t>Right to control and allocate the child’s resources (talents, creative productions, income) – has to ultimately benefit the child</a:t>
            </a:r>
          </a:p>
          <a:p>
            <a:pPr lvl="2"/>
            <a:r>
              <a:rPr lang="en-US" dirty="0" smtClean="0"/>
              <a:t>Can a parent quit their job and live off of their child’s income if they are managing their child’s career?</a:t>
            </a:r>
          </a:p>
        </p:txBody>
      </p:sp>
    </p:spTree>
    <p:extLst>
      <p:ext uri="{BB962C8B-B14F-4D97-AF65-F5344CB8AC3E}">
        <p14:creationId xmlns:p14="http://schemas.microsoft.com/office/powerpoint/2010/main" val="37208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to control the education of their children – embedded in US Constitution</a:t>
            </a:r>
          </a:p>
          <a:p>
            <a:pPr lvl="1"/>
            <a:r>
              <a:rPr lang="en-US" dirty="0" smtClean="0"/>
              <a:t>Endorsed explicitly by the USSC in 1920s – so long as the education received is within state standards</a:t>
            </a:r>
          </a:p>
          <a:p>
            <a:pPr lvl="1"/>
            <a:r>
              <a:rPr lang="en-US" dirty="0" smtClean="0"/>
              <a:t>Right to choose another school not change the </a:t>
            </a:r>
            <a:r>
              <a:rPr lang="en-US" dirty="0" smtClean="0"/>
              <a:t>curriculum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24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**Parents have the right to be free from government intervention in the upbringing of their children, ABSENT of abuse and 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Love their children</a:t>
            </a:r>
          </a:p>
          <a:p>
            <a:r>
              <a:rPr lang="en-US" dirty="0" smtClean="0"/>
              <a:t>Nurture</a:t>
            </a:r>
          </a:p>
          <a:p>
            <a:r>
              <a:rPr lang="en-US" dirty="0" smtClean="0"/>
              <a:t>Guide</a:t>
            </a:r>
          </a:p>
          <a:p>
            <a:r>
              <a:rPr lang="en-US" dirty="0" smtClean="0"/>
              <a:t>Maintain</a:t>
            </a:r>
          </a:p>
          <a:p>
            <a:r>
              <a:rPr lang="en-US" dirty="0" smtClean="0"/>
              <a:t>Discipline </a:t>
            </a:r>
          </a:p>
          <a:p>
            <a:r>
              <a:rPr lang="en-US" dirty="0" smtClean="0"/>
              <a:t>Support financially until adulthood </a:t>
            </a:r>
          </a:p>
          <a:p>
            <a:endParaRPr lang="en-US" dirty="0"/>
          </a:p>
          <a:p>
            <a:r>
              <a:rPr lang="en-US" dirty="0" smtClean="0"/>
              <a:t>Prohibit abusive and neglectful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legal union of two persons</a:t>
            </a:r>
          </a:p>
          <a:p>
            <a:endParaRPr lang="en-US" dirty="0"/>
          </a:p>
          <a:p>
            <a:r>
              <a:rPr lang="en-US" dirty="0" smtClean="0"/>
              <a:t>Its effect is on premarital relationships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8" y="3704070"/>
            <a:ext cx="4410364" cy="24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Parents who DON’T fulfill their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a certain age (usually 8 or 10), if the child commits intentional acts that are harmful to others or the property of others, the parents have failed to fulfill his duty</a:t>
            </a:r>
          </a:p>
          <a:p>
            <a:pPr lvl="1"/>
            <a:r>
              <a:rPr lang="en-US" dirty="0" smtClean="0"/>
              <a:t>Vicarious liability!!!!</a:t>
            </a:r>
          </a:p>
          <a:p>
            <a:pPr lvl="1"/>
            <a:endParaRPr lang="en-US" dirty="0"/>
          </a:p>
          <a:p>
            <a:r>
              <a:rPr lang="en-US" dirty="0" smtClean="0"/>
              <a:t>Failure to take reasonable steps to control their child’s behavior – tort of negligent supervision </a:t>
            </a:r>
          </a:p>
          <a:p>
            <a:pPr lvl="1"/>
            <a:r>
              <a:rPr lang="en-US" dirty="0" smtClean="0"/>
              <a:t>Applies to anyone with custody of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3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 to Delinquency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Criminal act to contribute, allow, or encourage a minor to behave in an illegal manner</a:t>
            </a:r>
          </a:p>
          <a:p>
            <a:endParaRPr lang="en-US" dirty="0" smtClean="0"/>
          </a:p>
          <a:p>
            <a:r>
              <a:rPr lang="en-US" dirty="0" smtClean="0"/>
              <a:t>Felony sentence of 5-10 years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Rights and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acquired during marriage is kept in whose name?</a:t>
            </a:r>
          </a:p>
          <a:p>
            <a:pPr lvl="1"/>
            <a:r>
              <a:rPr lang="en-US" dirty="0" smtClean="0"/>
              <a:t>The husband, the wife, or both</a:t>
            </a:r>
          </a:p>
          <a:p>
            <a:pPr lvl="1"/>
            <a:r>
              <a:rPr lang="en-US" dirty="0" smtClean="0"/>
              <a:t>Either spouse can have sole control of the respective earnings and credit</a:t>
            </a:r>
          </a:p>
          <a:p>
            <a:pPr lvl="1"/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Prenuptial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Made if either spouse does not want the other spouse to have claim over certain property in the matter of death or divorce</a:t>
            </a:r>
          </a:p>
          <a:p>
            <a:r>
              <a:rPr lang="en-US" dirty="0" smtClean="0"/>
              <a:t>Useful when one or both are entering into a subsequent marriage and want to reserve the property from a previous marriage for the children of that bond</a:t>
            </a:r>
          </a:p>
          <a:p>
            <a:r>
              <a:rPr lang="en-US" dirty="0" smtClean="0"/>
              <a:t>Can include practically anything:</a:t>
            </a:r>
          </a:p>
          <a:p>
            <a:pPr lvl="1"/>
            <a:r>
              <a:rPr lang="en-US" dirty="0" smtClean="0"/>
              <a:t>When in-laws can visit</a:t>
            </a:r>
          </a:p>
          <a:p>
            <a:pPr lvl="1"/>
            <a:r>
              <a:rPr lang="en-US" dirty="0" smtClean="0"/>
              <a:t>How premarital debts are to be paid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00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Spousal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actions of one spouse may incur liability for the other</a:t>
            </a:r>
          </a:p>
          <a:p>
            <a:pPr lvl="1"/>
            <a:r>
              <a:rPr lang="en-US" dirty="0" smtClean="0"/>
              <a:t>i.e. one parent stays home and one works; the wage-earning spouse is legally responsible for the debts incurred by the other spouse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9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and Premarital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states but 1 require parental consent under the age of 18</a:t>
            </a:r>
          </a:p>
          <a:p>
            <a:endParaRPr lang="en-US" dirty="0"/>
          </a:p>
          <a:p>
            <a:r>
              <a:rPr lang="en-US" dirty="0" smtClean="0"/>
              <a:t>Some states may lift the age requirement if there is a pregnancy</a:t>
            </a:r>
          </a:p>
          <a:p>
            <a:endParaRPr lang="en-US" dirty="0"/>
          </a:p>
          <a:p>
            <a:r>
              <a:rPr lang="en-US" dirty="0" smtClean="0"/>
              <a:t>What if your parents tell you not to date or see a specific person?</a:t>
            </a:r>
          </a:p>
          <a:p>
            <a:pPr lvl="1"/>
            <a:r>
              <a:rPr lang="en-US" dirty="0" smtClean="0"/>
              <a:t>Use “reasonable force”</a:t>
            </a:r>
          </a:p>
          <a:p>
            <a:pPr lvl="1"/>
            <a:r>
              <a:rPr lang="en-US" dirty="0" smtClean="0"/>
              <a:t>Label as “incorrigible” in juvenile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Relatives</a:t>
            </a:r>
          </a:p>
          <a:p>
            <a:endParaRPr lang="en-US" dirty="0"/>
          </a:p>
          <a:p>
            <a:r>
              <a:rPr lang="en-US" dirty="0" smtClean="0"/>
              <a:t>Same sex</a:t>
            </a:r>
          </a:p>
          <a:p>
            <a:endParaRPr lang="en-US" dirty="0"/>
          </a:p>
          <a:p>
            <a:r>
              <a:rPr lang="en-US" dirty="0" smtClean="0"/>
              <a:t>Direct Ancestors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0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Premarital Pregnancy and Child 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Regardless of age, if male is identified, he is responsible to pay his share of medical bill’s and child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264" y="3243118"/>
            <a:ext cx="3121256" cy="28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Cohabitation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man and woman who live together outside of marriage</a:t>
            </a:r>
          </a:p>
          <a:p>
            <a:endParaRPr lang="en-US" dirty="0"/>
          </a:p>
          <a:p>
            <a:r>
              <a:rPr lang="en-US" dirty="0" smtClean="0"/>
              <a:t>5 million couples cohabitating in the US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91" y="4163291"/>
            <a:ext cx="1435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Marital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Proposal of marriage results in a binding contract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563" y="2970198"/>
            <a:ext cx="3188753" cy="31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Breach-of-Promise Lawsuits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Breach-of-promise</a:t>
            </a:r>
          </a:p>
          <a:p>
            <a:pPr lvl="1"/>
            <a:r>
              <a:rPr lang="en-US" dirty="0"/>
              <a:t>If only one </a:t>
            </a:r>
            <a:r>
              <a:rPr lang="en-US" dirty="0" smtClean="0"/>
              <a:t>party </a:t>
            </a:r>
            <a:r>
              <a:rPr lang="en-US" dirty="0"/>
              <a:t>wants out of the contract a breach-of-promise suit may be brought by the other party (monetary damages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Today: usually only when the ex-</a:t>
            </a:r>
            <a:r>
              <a:rPr lang="en-US" dirty="0" err="1" smtClean="0"/>
              <a:t>fiance</a:t>
            </a:r>
            <a:r>
              <a:rPr lang="en-US" dirty="0" smtClean="0"/>
              <a:t> is pregnant</a:t>
            </a:r>
          </a:p>
          <a:p>
            <a:r>
              <a:rPr lang="en-US" dirty="0" smtClean="0"/>
              <a:t>Interference with contractual relations</a:t>
            </a:r>
          </a:p>
          <a:p>
            <a:pPr lvl="1"/>
            <a:r>
              <a:rPr lang="en-US" dirty="0" smtClean="0"/>
              <a:t>If third parties interfere, a few states allow damages</a:t>
            </a:r>
          </a:p>
          <a:p>
            <a:pPr lvl="1"/>
            <a:r>
              <a:rPr lang="en-US" dirty="0" smtClean="0"/>
              <a:t>Not against parents who interfere</a:t>
            </a:r>
          </a:p>
        </p:txBody>
      </p:sp>
    </p:spTree>
    <p:extLst>
      <p:ext uri="{BB962C8B-B14F-4D97-AF65-F5344CB8AC3E}">
        <p14:creationId xmlns:p14="http://schemas.microsoft.com/office/powerpoint/2010/main" val="9985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gifts during premarital time are kept by recipient as they are assumed to have ‘intent, delivery, and acceptance’ except....</a:t>
            </a:r>
          </a:p>
          <a:p>
            <a:pPr lvl="1"/>
            <a:r>
              <a:rPr lang="en-US" dirty="0" smtClean="0"/>
              <a:t>THE RING</a:t>
            </a:r>
          </a:p>
          <a:p>
            <a:pPr lvl="2"/>
            <a:r>
              <a:rPr lang="en-US" dirty="0" smtClean="0"/>
              <a:t>It is said to be directly related to the fulfillment of the marital contract and, therefore, as a gift conditional on the parties actually marrying</a:t>
            </a:r>
          </a:p>
        </p:txBody>
      </p:sp>
    </p:spTree>
    <p:extLst>
      <p:ext uri="{BB962C8B-B14F-4D97-AF65-F5344CB8AC3E}">
        <p14:creationId xmlns:p14="http://schemas.microsoft.com/office/powerpoint/2010/main" val="39669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131</TotalTime>
  <Words>1154</Words>
  <Application>Microsoft Office PowerPoint</Application>
  <PresentationFormat>On-screen Show (4:3)</PresentationFormat>
  <Paragraphs>163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Century Gothic</vt:lpstr>
      <vt:lpstr>Wingdings 2</vt:lpstr>
      <vt:lpstr>Austin</vt:lpstr>
      <vt:lpstr>Marriage and the Law of Contracts</vt:lpstr>
      <vt:lpstr>Marriage</vt:lpstr>
      <vt:lpstr>Age and Premarital Relationships</vt:lpstr>
      <vt:lpstr>Marriage Restrictions</vt:lpstr>
      <vt:lpstr>Premarital Pregnancy and Child Birth</vt:lpstr>
      <vt:lpstr>Cohabitation </vt:lpstr>
      <vt:lpstr>The Marital Contract</vt:lpstr>
      <vt:lpstr>Breach-of-Promise Lawsuits</vt:lpstr>
      <vt:lpstr>What about the ring?</vt:lpstr>
      <vt:lpstr>State Statutory Requirements</vt:lpstr>
      <vt:lpstr>Common-Law Marriages</vt:lpstr>
      <vt:lpstr>Civil Unions</vt:lpstr>
      <vt:lpstr>Marital Consortium</vt:lpstr>
      <vt:lpstr>The Rights and Duties of Parents</vt:lpstr>
      <vt:lpstr>Adoption</vt:lpstr>
      <vt:lpstr>Parental Rights</vt:lpstr>
      <vt:lpstr>Parental Rights</vt:lpstr>
      <vt:lpstr>Parental Rights</vt:lpstr>
      <vt:lpstr>Parental Duties</vt:lpstr>
      <vt:lpstr>Parents who DON’T fulfill their duties</vt:lpstr>
      <vt:lpstr>Contribution to Delinquency</vt:lpstr>
      <vt:lpstr>Property Rights and Duties</vt:lpstr>
      <vt:lpstr>Prenuptial Agreement</vt:lpstr>
      <vt:lpstr>Spousal Liability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 and the Law of Contracts</dc:title>
  <dc:creator>Bethany Tallman</dc:creator>
  <cp:lastModifiedBy>David Mercer</cp:lastModifiedBy>
  <cp:revision>25</cp:revision>
  <dcterms:created xsi:type="dcterms:W3CDTF">2014-01-31T20:30:38Z</dcterms:created>
  <dcterms:modified xsi:type="dcterms:W3CDTF">2016-04-12T14:13:41Z</dcterms:modified>
</cp:coreProperties>
</file>