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sldIdLst>
    <p:sldId id="256" r:id="rId2"/>
    <p:sldId id="302" r:id="rId3"/>
    <p:sldId id="30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30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3"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143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43EBB0D-C5FC-FC4E-A728-7B3040615C8D}" type="datetimeFigureOut">
              <a:rPr lang="en-US" smtClean="0"/>
              <a:pPr/>
              <a:t>4/12/14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A33E4-0AE0-A142-BBAF-4E33A897C0A8}"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F43EBB0D-C5FC-FC4E-A728-7B3040615C8D}" type="datetimeFigureOut">
              <a:rPr lang="en-US" smtClean="0"/>
              <a:pPr/>
              <a:t>4/12/14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A33E4-0AE0-A142-BBAF-4E33A897C0A8}"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F43EBB0D-C5FC-FC4E-A728-7B3040615C8D}" type="datetimeFigureOut">
              <a:rPr lang="en-US" smtClean="0"/>
              <a:pPr/>
              <a:t>4/12/14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A33E4-0AE0-A142-BBAF-4E33A897C0A8}"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43EBB0D-C5FC-FC4E-A728-7B3040615C8D}" type="datetimeFigureOut">
              <a:rPr lang="en-US" smtClean="0"/>
              <a:pPr/>
              <a:t>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33E4-0AE0-A142-BBAF-4E33A897C0A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43EBB0D-C5FC-FC4E-A728-7B3040615C8D}" type="datetimeFigureOut">
              <a:rPr lang="en-US" smtClean="0"/>
              <a:pPr/>
              <a:t>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33E4-0AE0-A142-BBAF-4E33A897C0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43EBB0D-C5FC-FC4E-A728-7B3040615C8D}" type="datetimeFigureOut">
              <a:rPr lang="en-US" smtClean="0"/>
              <a:pPr/>
              <a:t>4/12/14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A33E4-0AE0-A142-BBAF-4E33A897C0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43EBB0D-C5FC-FC4E-A728-7B3040615C8D}" type="datetimeFigureOut">
              <a:rPr lang="en-US" smtClean="0"/>
              <a:pPr/>
              <a:t>4/12/14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A33E4-0AE0-A142-BBAF-4E33A897C0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43EBB0D-C5FC-FC4E-A728-7B3040615C8D}" type="datetimeFigureOut">
              <a:rPr lang="en-US" smtClean="0"/>
              <a:pPr/>
              <a:t>4/12/14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A33E4-0AE0-A142-BBAF-4E33A897C0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43EBB0D-C5FC-FC4E-A728-7B3040615C8D}" type="datetimeFigureOut">
              <a:rPr lang="en-US" smtClean="0"/>
              <a:pPr/>
              <a:t>4/12/14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A33E4-0AE0-A142-BBAF-4E33A897C0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EBB0D-C5FC-FC4E-A728-7B3040615C8D}" type="datetimeFigureOut">
              <a:rPr lang="en-US" smtClean="0"/>
              <a:pPr/>
              <a:t>4/12/14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A33E4-0AE0-A142-BBAF-4E33A897C0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EBB0D-C5FC-FC4E-A728-7B3040615C8D}" type="datetimeFigureOut">
              <a:rPr lang="en-US" smtClean="0"/>
              <a:pPr/>
              <a:t>4/12/14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A33E4-0AE0-A142-BBAF-4E33A897C0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F43EBB0D-C5FC-FC4E-A728-7B3040615C8D}" type="datetimeFigureOut">
              <a:rPr lang="en-US" smtClean="0"/>
              <a:pPr/>
              <a:t>4/12/14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112A33E4-0AE0-A142-BBAF-4E33A897C0A8}"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NeSA</a:t>
            </a:r>
            <a:r>
              <a:rPr lang="en-US" dirty="0" smtClean="0"/>
              <a:t> Review!</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537224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 to cause to be</a:t>
            </a:r>
          </a:p>
          <a:p>
            <a:endParaRPr lang="en-US" dirty="0"/>
          </a:p>
        </p:txBody>
      </p:sp>
    </p:spTree>
    <p:extLst>
      <p:ext uri="{BB962C8B-B14F-4D97-AF65-F5344CB8AC3E}">
        <p14:creationId xmlns:p14="http://schemas.microsoft.com/office/powerpoint/2010/main" val="33972570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repetition of vowel sounds in words?</a:t>
            </a:r>
            <a:endParaRPr lang="en-US" dirty="0"/>
          </a:p>
          <a:p>
            <a:r>
              <a:rPr lang="en-US" dirty="0" smtClean="0"/>
              <a:t>Example: A pr</a:t>
            </a:r>
            <a:r>
              <a:rPr lang="en-US" b="1" dirty="0" smtClean="0"/>
              <a:t>ou</a:t>
            </a:r>
            <a:r>
              <a:rPr lang="en-US" dirty="0" smtClean="0"/>
              <a:t>d r</a:t>
            </a:r>
            <a:r>
              <a:rPr lang="en-US" b="1" dirty="0" smtClean="0"/>
              <a:t>ou</a:t>
            </a:r>
            <a:r>
              <a:rPr lang="en-US" dirty="0" smtClean="0"/>
              <a:t>nd cl</a:t>
            </a:r>
            <a:r>
              <a:rPr lang="en-US" b="1" dirty="0" smtClean="0"/>
              <a:t>ou</a:t>
            </a:r>
            <a:r>
              <a:rPr lang="en-US" dirty="0" smtClean="0"/>
              <a:t>d. </a:t>
            </a:r>
          </a:p>
          <a:p>
            <a:endParaRPr lang="en-US" dirty="0" smtClean="0"/>
          </a:p>
          <a:p>
            <a:endParaRPr lang="en-US" dirty="0"/>
          </a:p>
          <a:p>
            <a:r>
              <a:rPr lang="en-US" dirty="0" smtClean="0"/>
              <a:t>A. Alliteration</a:t>
            </a:r>
          </a:p>
          <a:p>
            <a:r>
              <a:rPr lang="en-US" dirty="0" smtClean="0"/>
              <a:t>B. Irony</a:t>
            </a:r>
          </a:p>
          <a:p>
            <a:r>
              <a:rPr lang="en-US" dirty="0" smtClean="0"/>
              <a:t>Assonance </a:t>
            </a:r>
            <a:endParaRPr lang="en-US" dirty="0"/>
          </a:p>
        </p:txBody>
      </p:sp>
    </p:spTree>
    <p:extLst>
      <p:ext uri="{BB962C8B-B14F-4D97-AF65-F5344CB8AC3E}">
        <p14:creationId xmlns:p14="http://schemas.microsoft.com/office/powerpoint/2010/main" val="8559012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 Assonance!</a:t>
            </a:r>
            <a:endParaRPr lang="en-US" dirty="0"/>
          </a:p>
        </p:txBody>
      </p:sp>
    </p:spTree>
    <p:extLst>
      <p:ext uri="{BB962C8B-B14F-4D97-AF65-F5344CB8AC3E}">
        <p14:creationId xmlns:p14="http://schemas.microsoft.com/office/powerpoint/2010/main" val="27328282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called when…</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present action is temporarily interrupted so the reader can witness past events. Includes: memories, dreams, and stories of the past told by characters. </a:t>
            </a:r>
            <a:endParaRPr lang="en-US" dirty="0" smtClean="0"/>
          </a:p>
          <a:p>
            <a:endParaRPr lang="en-US" dirty="0"/>
          </a:p>
          <a:p>
            <a:r>
              <a:rPr lang="en-US" dirty="0" smtClean="0"/>
              <a:t>A. Metaphor</a:t>
            </a:r>
          </a:p>
          <a:p>
            <a:r>
              <a:rPr lang="en-US" dirty="0" smtClean="0"/>
              <a:t>B. Flashback</a:t>
            </a:r>
          </a:p>
          <a:p>
            <a:r>
              <a:rPr lang="en-US" dirty="0" smtClean="0"/>
              <a:t>C. Foreshadow</a:t>
            </a:r>
            <a:endParaRPr lang="en-US" dirty="0"/>
          </a:p>
          <a:p>
            <a:endParaRPr lang="en-US" dirty="0"/>
          </a:p>
        </p:txBody>
      </p:sp>
    </p:spTree>
    <p:extLst>
      <p:ext uri="{BB962C8B-B14F-4D97-AF65-F5344CB8AC3E}">
        <p14:creationId xmlns:p14="http://schemas.microsoft.com/office/powerpoint/2010/main" val="38623345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B. Flashback!</a:t>
            </a:r>
            <a:endParaRPr lang="en-US" dirty="0"/>
          </a:p>
        </p:txBody>
      </p:sp>
    </p:spTree>
    <p:extLst>
      <p:ext uri="{BB962C8B-B14F-4D97-AF65-F5344CB8AC3E}">
        <p14:creationId xmlns:p14="http://schemas.microsoft.com/office/powerpoint/2010/main" val="12549554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Suffixes-Portable </a:t>
            </a:r>
            <a:endParaRPr lang="en-US" dirty="0"/>
          </a:p>
        </p:txBody>
      </p:sp>
      <p:sp>
        <p:nvSpPr>
          <p:cNvPr id="3" name="Content Placeholder 2"/>
          <p:cNvSpPr>
            <a:spLocks noGrp="1"/>
          </p:cNvSpPr>
          <p:nvPr>
            <p:ph idx="1"/>
          </p:nvPr>
        </p:nvSpPr>
        <p:spPr/>
        <p:txBody>
          <a:bodyPr/>
          <a:lstStyle/>
          <a:p>
            <a:r>
              <a:rPr lang="en-US" dirty="0" smtClean="0"/>
              <a:t>A. being able to be carried from one place to another</a:t>
            </a:r>
          </a:p>
          <a:p>
            <a:r>
              <a:rPr lang="en-US" dirty="0" smtClean="0"/>
              <a:t>B. able to be created again</a:t>
            </a:r>
          </a:p>
          <a:p>
            <a:r>
              <a:rPr lang="en-US" dirty="0" smtClean="0"/>
              <a:t>C. able to be washed</a:t>
            </a:r>
            <a:endParaRPr lang="en-US" dirty="0"/>
          </a:p>
        </p:txBody>
      </p:sp>
    </p:spTree>
    <p:extLst>
      <p:ext uri="{BB962C8B-B14F-4D97-AF65-F5344CB8AC3E}">
        <p14:creationId xmlns:p14="http://schemas.microsoft.com/office/powerpoint/2010/main" val="32371492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being able to be carried from one place to another</a:t>
            </a:r>
          </a:p>
          <a:p>
            <a:endParaRPr lang="en-US" dirty="0"/>
          </a:p>
        </p:txBody>
      </p:sp>
    </p:spTree>
    <p:extLst>
      <p:ext uri="{BB962C8B-B14F-4D97-AF65-F5344CB8AC3E}">
        <p14:creationId xmlns:p14="http://schemas.microsoft.com/office/powerpoint/2010/main" val="20279813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Suffix-effortless</a:t>
            </a:r>
            <a:endParaRPr lang="en-US" dirty="0"/>
          </a:p>
        </p:txBody>
      </p:sp>
      <p:sp>
        <p:nvSpPr>
          <p:cNvPr id="3" name="Content Placeholder 2"/>
          <p:cNvSpPr>
            <a:spLocks noGrp="1"/>
          </p:cNvSpPr>
          <p:nvPr>
            <p:ph idx="1"/>
          </p:nvPr>
        </p:nvSpPr>
        <p:spPr/>
        <p:txBody>
          <a:bodyPr/>
          <a:lstStyle/>
          <a:p>
            <a:r>
              <a:rPr lang="en-US" dirty="0" smtClean="0"/>
              <a:t>A. without money, poor</a:t>
            </a:r>
          </a:p>
          <a:p>
            <a:r>
              <a:rPr lang="en-US" dirty="0" smtClean="0"/>
              <a:t>B. without breath</a:t>
            </a:r>
          </a:p>
          <a:p>
            <a:r>
              <a:rPr lang="en-US" dirty="0" smtClean="0"/>
              <a:t>C. without having to try, easy</a:t>
            </a:r>
            <a:endParaRPr lang="en-US" dirty="0"/>
          </a:p>
        </p:txBody>
      </p:sp>
    </p:spTree>
    <p:extLst>
      <p:ext uri="{BB962C8B-B14F-4D97-AF65-F5344CB8AC3E}">
        <p14:creationId xmlns:p14="http://schemas.microsoft.com/office/powerpoint/2010/main" val="379896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 </a:t>
            </a:r>
            <a:r>
              <a:rPr lang="en-US" dirty="0"/>
              <a:t>without having to try, easy</a:t>
            </a:r>
          </a:p>
          <a:p>
            <a:pPr marL="0" indent="0">
              <a:buNone/>
            </a:pPr>
            <a:endParaRPr lang="en-US" dirty="0"/>
          </a:p>
        </p:txBody>
      </p:sp>
    </p:spTree>
    <p:extLst>
      <p:ext uri="{BB962C8B-B14F-4D97-AF65-F5344CB8AC3E}">
        <p14:creationId xmlns:p14="http://schemas.microsoft.com/office/powerpoint/2010/main" val="38916648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Patterns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McDonalds has the </a:t>
            </a:r>
            <a:r>
              <a:rPr lang="en-US" dirty="0" err="1" smtClean="0"/>
              <a:t>McChicken</a:t>
            </a:r>
            <a:r>
              <a:rPr lang="en-US" dirty="0" smtClean="0"/>
              <a:t>, while burger king does not. However, Burger King does have the chicken fries.</a:t>
            </a:r>
          </a:p>
          <a:p>
            <a:endParaRPr lang="en-US" dirty="0"/>
          </a:p>
          <a:p>
            <a:pPr marL="514350" indent="-514350">
              <a:buAutoNum type="alphaUcPeriod"/>
            </a:pPr>
            <a:r>
              <a:rPr lang="en-US" dirty="0" smtClean="0"/>
              <a:t>Descriptive</a:t>
            </a:r>
          </a:p>
          <a:p>
            <a:pPr marL="514350" indent="-514350">
              <a:buAutoNum type="alphaUcPeriod"/>
            </a:pPr>
            <a:r>
              <a:rPr lang="en-US" dirty="0" smtClean="0"/>
              <a:t>Compare/Contrast</a:t>
            </a:r>
          </a:p>
          <a:p>
            <a:pPr marL="514350" indent="-514350">
              <a:buAutoNum type="alphaUcPeriod"/>
            </a:pPr>
            <a:r>
              <a:rPr lang="en-US" dirty="0" smtClean="0"/>
              <a:t>Cause and Effect</a:t>
            </a:r>
          </a:p>
          <a:p>
            <a:pPr marL="514350" indent="-514350">
              <a:buAutoNum type="alphaUcPeriod"/>
            </a:pPr>
            <a:endParaRPr lang="en-US" dirty="0"/>
          </a:p>
        </p:txBody>
      </p:sp>
    </p:spTree>
    <p:extLst>
      <p:ext uri="{BB962C8B-B14F-4D97-AF65-F5344CB8AC3E}">
        <p14:creationId xmlns:p14="http://schemas.microsoft.com/office/powerpoint/2010/main" val="40198943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Signature Form</a:t>
            </a:r>
            <a:endParaRPr lang="en-US" dirty="0"/>
          </a:p>
        </p:txBody>
      </p:sp>
      <p:sp>
        <p:nvSpPr>
          <p:cNvPr id="3" name="Content Placeholder 2"/>
          <p:cNvSpPr>
            <a:spLocks noGrp="1"/>
          </p:cNvSpPr>
          <p:nvPr>
            <p:ph idx="1"/>
          </p:nvPr>
        </p:nvSpPr>
        <p:spPr/>
        <p:txBody>
          <a:bodyPr>
            <a:normAutofit lnSpcReduction="10000"/>
          </a:bodyPr>
          <a:lstStyle/>
          <a:p>
            <a:r>
              <a:rPr lang="en-US" dirty="0" smtClean="0"/>
              <a:t>Signature:_______________ Date:________________</a:t>
            </a:r>
          </a:p>
          <a:p>
            <a:r>
              <a:rPr lang="en-US" dirty="0" smtClean="0"/>
              <a:t>Signature:_______________ Date:________________</a:t>
            </a:r>
          </a:p>
          <a:p>
            <a:r>
              <a:rPr lang="en-US" dirty="0" smtClean="0"/>
              <a:t>Signature:_______________ Date:________________</a:t>
            </a:r>
          </a:p>
          <a:p>
            <a:r>
              <a:rPr lang="en-US" dirty="0" smtClean="0"/>
              <a:t>Signature:_______________ Date:________________</a:t>
            </a:r>
          </a:p>
          <a:p>
            <a:r>
              <a:rPr lang="en-US" dirty="0" smtClean="0"/>
              <a:t>Signature:_______________ Date:________________</a:t>
            </a:r>
          </a:p>
          <a:p>
            <a:r>
              <a:rPr lang="en-US" dirty="0" err="1" smtClean="0"/>
              <a:t>Quia</a:t>
            </a:r>
            <a:r>
              <a:rPr lang="en-US" dirty="0"/>
              <a:t> Link: http://</a:t>
            </a:r>
            <a:r>
              <a:rPr lang="en-US" dirty="0" err="1"/>
              <a:t>www.quia.com</a:t>
            </a:r>
            <a:r>
              <a:rPr lang="en-US" dirty="0"/>
              <a:t>/profiles/dcox247</a:t>
            </a:r>
          </a:p>
        </p:txBody>
      </p:sp>
    </p:spTree>
    <p:extLst>
      <p:ext uri="{BB962C8B-B14F-4D97-AF65-F5344CB8AC3E}">
        <p14:creationId xmlns:p14="http://schemas.microsoft.com/office/powerpoint/2010/main" val="16046805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 Compare/Contrast</a:t>
            </a:r>
            <a:endParaRPr lang="en-US" dirty="0"/>
          </a:p>
        </p:txBody>
      </p:sp>
    </p:spTree>
    <p:extLst>
      <p:ext uri="{BB962C8B-B14F-4D97-AF65-F5344CB8AC3E}">
        <p14:creationId xmlns:p14="http://schemas.microsoft.com/office/powerpoint/2010/main" val="6291415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Patterns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First, you get out the bread, peanut butter, and jelly. Then you find a knife or spoon, which ever you prefer. Next you spread the peanut butter on both pieces of bread, and spread the jelly on top of the peanut butter. Smash the pieces of bread together, and finally, you have a tasty treat!</a:t>
            </a:r>
          </a:p>
          <a:p>
            <a:r>
              <a:rPr lang="en-US" dirty="0" smtClean="0"/>
              <a:t>A. Sequence</a:t>
            </a:r>
          </a:p>
          <a:p>
            <a:r>
              <a:rPr lang="en-US" dirty="0" smtClean="0"/>
              <a:t>B. Problem/Solution</a:t>
            </a:r>
          </a:p>
          <a:p>
            <a:r>
              <a:rPr lang="en-US" dirty="0" smtClean="0"/>
              <a:t>C. Descriptive</a:t>
            </a:r>
            <a:endParaRPr lang="en-US" dirty="0"/>
          </a:p>
        </p:txBody>
      </p:sp>
    </p:spTree>
    <p:extLst>
      <p:ext uri="{BB962C8B-B14F-4D97-AF65-F5344CB8AC3E}">
        <p14:creationId xmlns:p14="http://schemas.microsoft.com/office/powerpoint/2010/main" val="24208682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Sequence</a:t>
            </a:r>
          </a:p>
          <a:p>
            <a:endParaRPr lang="en-US" dirty="0"/>
          </a:p>
        </p:txBody>
      </p:sp>
    </p:spTree>
    <p:extLst>
      <p:ext uri="{BB962C8B-B14F-4D97-AF65-F5344CB8AC3E}">
        <p14:creationId xmlns:p14="http://schemas.microsoft.com/office/powerpoint/2010/main" val="23850168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Genres</a:t>
            </a:r>
            <a:endParaRPr lang="en-US" dirty="0"/>
          </a:p>
        </p:txBody>
      </p:sp>
      <p:sp>
        <p:nvSpPr>
          <p:cNvPr id="3" name="Content Placeholder 2"/>
          <p:cNvSpPr>
            <a:spLocks noGrp="1"/>
          </p:cNvSpPr>
          <p:nvPr>
            <p:ph idx="1"/>
          </p:nvPr>
        </p:nvSpPr>
        <p:spPr/>
        <p:txBody>
          <a:bodyPr/>
          <a:lstStyle/>
          <a:p>
            <a:r>
              <a:rPr lang="en-US" dirty="0" smtClean="0"/>
              <a:t>A person’s account of his or her own life or part of it.</a:t>
            </a:r>
          </a:p>
          <a:p>
            <a:endParaRPr lang="en-US" dirty="0" smtClean="0"/>
          </a:p>
          <a:p>
            <a:r>
              <a:rPr lang="en-US" dirty="0" smtClean="0"/>
              <a:t>A. Biography</a:t>
            </a:r>
          </a:p>
          <a:p>
            <a:r>
              <a:rPr lang="en-US" dirty="0" smtClean="0"/>
              <a:t>B. Science Fiction</a:t>
            </a:r>
          </a:p>
          <a:p>
            <a:r>
              <a:rPr lang="en-US" dirty="0" smtClean="0"/>
              <a:t>C. Autobiography </a:t>
            </a:r>
            <a:endParaRPr lang="en-US" dirty="0"/>
          </a:p>
        </p:txBody>
      </p:sp>
    </p:spTree>
    <p:extLst>
      <p:ext uri="{BB962C8B-B14F-4D97-AF65-F5344CB8AC3E}">
        <p14:creationId xmlns:p14="http://schemas.microsoft.com/office/powerpoint/2010/main" val="14443563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 Autobiography </a:t>
            </a:r>
          </a:p>
          <a:p>
            <a:endParaRPr lang="en-US" dirty="0"/>
          </a:p>
        </p:txBody>
      </p:sp>
    </p:spTree>
    <p:extLst>
      <p:ext uri="{BB962C8B-B14F-4D97-AF65-F5344CB8AC3E}">
        <p14:creationId xmlns:p14="http://schemas.microsoft.com/office/powerpoint/2010/main" val="1880702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Genres</a:t>
            </a:r>
            <a:endParaRPr lang="en-US" dirty="0"/>
          </a:p>
        </p:txBody>
      </p:sp>
      <p:sp>
        <p:nvSpPr>
          <p:cNvPr id="3" name="Content Placeholder 2"/>
          <p:cNvSpPr>
            <a:spLocks noGrp="1"/>
          </p:cNvSpPr>
          <p:nvPr>
            <p:ph idx="1"/>
          </p:nvPr>
        </p:nvSpPr>
        <p:spPr/>
        <p:txBody>
          <a:bodyPr/>
          <a:lstStyle/>
          <a:p>
            <a:r>
              <a:rPr lang="en-US" dirty="0" smtClean="0"/>
              <a:t> A story or novel that involves a contemporary time period (for when it was written) and realistic characters, events, and theme.</a:t>
            </a:r>
          </a:p>
          <a:p>
            <a:r>
              <a:rPr lang="en-US" dirty="0" smtClean="0"/>
              <a:t>A. Diary</a:t>
            </a:r>
          </a:p>
          <a:p>
            <a:r>
              <a:rPr lang="en-US" dirty="0" smtClean="0"/>
              <a:t>B. Contemporary/ realistic fiction</a:t>
            </a:r>
          </a:p>
          <a:p>
            <a:r>
              <a:rPr lang="en-US" dirty="0" smtClean="0"/>
              <a:t>C. Nonfiction</a:t>
            </a:r>
            <a:endParaRPr lang="en-US" dirty="0"/>
          </a:p>
        </p:txBody>
      </p:sp>
    </p:spTree>
    <p:extLst>
      <p:ext uri="{BB962C8B-B14F-4D97-AF65-F5344CB8AC3E}">
        <p14:creationId xmlns:p14="http://schemas.microsoft.com/office/powerpoint/2010/main" val="4483073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 Contemporary/Realistic Fiction</a:t>
            </a:r>
            <a:endParaRPr lang="en-US" dirty="0"/>
          </a:p>
        </p:txBody>
      </p:sp>
    </p:spTree>
    <p:extLst>
      <p:ext uri="{BB962C8B-B14F-4D97-AF65-F5344CB8AC3E}">
        <p14:creationId xmlns:p14="http://schemas.microsoft.com/office/powerpoint/2010/main" val="27082095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a:t>
            </a:r>
            <a:endParaRPr lang="en-US" dirty="0"/>
          </a:p>
        </p:txBody>
      </p:sp>
      <p:sp>
        <p:nvSpPr>
          <p:cNvPr id="3" name="Content Placeholder 2"/>
          <p:cNvSpPr>
            <a:spLocks noGrp="1"/>
          </p:cNvSpPr>
          <p:nvPr>
            <p:ph idx="1"/>
          </p:nvPr>
        </p:nvSpPr>
        <p:spPr/>
        <p:txBody>
          <a:bodyPr/>
          <a:lstStyle/>
          <a:p>
            <a:r>
              <a:rPr lang="en-US" dirty="0" smtClean="0"/>
              <a:t>An event or result that is the opposite of what is expected or appropriate for the situation.</a:t>
            </a:r>
          </a:p>
          <a:p>
            <a:pPr lvl="1"/>
            <a:r>
              <a:rPr lang="en-US" dirty="0" smtClean="0"/>
              <a:t>Ex. The police officer stole the robber’s lunch. </a:t>
            </a:r>
          </a:p>
          <a:p>
            <a:pPr lvl="1"/>
            <a:endParaRPr lang="en-US" dirty="0"/>
          </a:p>
          <a:p>
            <a:pPr marL="971550" lvl="1" indent="-514350">
              <a:buAutoNum type="alphaUcPeriod"/>
            </a:pPr>
            <a:r>
              <a:rPr lang="en-US" dirty="0" smtClean="0"/>
              <a:t>Irony</a:t>
            </a:r>
          </a:p>
          <a:p>
            <a:pPr marL="971550" lvl="1" indent="-514350">
              <a:buAutoNum type="alphaUcPeriod"/>
            </a:pPr>
            <a:r>
              <a:rPr lang="en-US" dirty="0" smtClean="0"/>
              <a:t>Assonance</a:t>
            </a:r>
          </a:p>
          <a:p>
            <a:pPr marL="971550" lvl="1" indent="-514350">
              <a:buAutoNum type="alphaUcPeriod"/>
            </a:pPr>
            <a:r>
              <a:rPr lang="en-US" dirty="0" smtClean="0"/>
              <a:t>Simile</a:t>
            </a:r>
          </a:p>
        </p:txBody>
      </p:sp>
    </p:spTree>
    <p:extLst>
      <p:ext uri="{BB962C8B-B14F-4D97-AF65-F5344CB8AC3E}">
        <p14:creationId xmlns:p14="http://schemas.microsoft.com/office/powerpoint/2010/main" val="18379873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buFont typeface="Arial"/>
              <a:buChar char="•"/>
            </a:pPr>
            <a:r>
              <a:rPr lang="en-US" dirty="0" smtClean="0"/>
              <a:t>A. </a:t>
            </a:r>
            <a:r>
              <a:rPr lang="en-US" dirty="0"/>
              <a:t>Irony</a:t>
            </a:r>
          </a:p>
          <a:p>
            <a:endParaRPr lang="en-US" dirty="0"/>
          </a:p>
        </p:txBody>
      </p:sp>
    </p:spTree>
    <p:extLst>
      <p:ext uri="{BB962C8B-B14F-4D97-AF65-F5344CB8AC3E}">
        <p14:creationId xmlns:p14="http://schemas.microsoft.com/office/powerpoint/2010/main" val="31809932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a:t>
            </a:r>
            <a:endParaRPr lang="en-US" dirty="0"/>
          </a:p>
        </p:txBody>
      </p:sp>
      <p:sp>
        <p:nvSpPr>
          <p:cNvPr id="3" name="Content Placeholder 2"/>
          <p:cNvSpPr>
            <a:spLocks noGrp="1"/>
          </p:cNvSpPr>
          <p:nvPr>
            <p:ph idx="1"/>
          </p:nvPr>
        </p:nvSpPr>
        <p:spPr/>
        <p:txBody>
          <a:bodyPr>
            <a:normAutofit fontScale="92500"/>
          </a:bodyPr>
          <a:lstStyle/>
          <a:p>
            <a:r>
              <a:rPr lang="en-US" dirty="0" smtClean="0"/>
              <a:t>An expression whose meaning is different from the literal meaning of the words. </a:t>
            </a:r>
          </a:p>
          <a:p>
            <a:pPr lvl="1"/>
            <a:r>
              <a:rPr lang="en-US" dirty="0" smtClean="0"/>
              <a:t>Ex. The math homework yesterday was a piece of cake. </a:t>
            </a:r>
          </a:p>
          <a:p>
            <a:pPr lvl="1"/>
            <a:endParaRPr lang="en-US" dirty="0"/>
          </a:p>
          <a:p>
            <a:pPr marL="971550" lvl="1" indent="-514350">
              <a:buAutoNum type="alphaUcPeriod"/>
            </a:pPr>
            <a:r>
              <a:rPr lang="en-US" dirty="0" smtClean="0"/>
              <a:t>Suspense</a:t>
            </a:r>
          </a:p>
          <a:p>
            <a:pPr marL="971550" lvl="1" indent="-514350">
              <a:buAutoNum type="alphaUcPeriod"/>
            </a:pPr>
            <a:r>
              <a:rPr lang="en-US" dirty="0" smtClean="0"/>
              <a:t>Metaphor</a:t>
            </a:r>
          </a:p>
          <a:p>
            <a:pPr marL="971550" lvl="1" indent="-514350">
              <a:buAutoNum type="alphaUcPeriod"/>
            </a:pPr>
            <a:r>
              <a:rPr lang="en-US" dirty="0" smtClean="0"/>
              <a:t>Idiom</a:t>
            </a:r>
          </a:p>
          <a:p>
            <a:pPr marL="971550" lvl="1" indent="-514350">
              <a:buAutoNum type="alphaUcPeriod"/>
            </a:pPr>
            <a:endParaRPr lang="en-US" dirty="0"/>
          </a:p>
        </p:txBody>
      </p:sp>
    </p:spTree>
    <p:extLst>
      <p:ext uri="{BB962C8B-B14F-4D97-AF65-F5344CB8AC3E}">
        <p14:creationId xmlns:p14="http://schemas.microsoft.com/office/powerpoint/2010/main" val="31118517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802155"/>
            <a:ext cx="7716837" cy="735308"/>
          </a:xfrm>
        </p:spPr>
        <p:txBody>
          <a:bodyPr/>
          <a:lstStyle/>
          <a:p>
            <a:r>
              <a:rPr lang="en-US" dirty="0" smtClean="0"/>
              <a:t>Testing Strategies</a:t>
            </a:r>
            <a:endParaRPr lang="en-US" dirty="0"/>
          </a:p>
        </p:txBody>
      </p:sp>
      <p:sp>
        <p:nvSpPr>
          <p:cNvPr id="3" name="Content Placeholder 2"/>
          <p:cNvSpPr>
            <a:spLocks noGrp="1"/>
          </p:cNvSpPr>
          <p:nvPr>
            <p:ph idx="1"/>
          </p:nvPr>
        </p:nvSpPr>
        <p:spPr>
          <a:xfrm>
            <a:off x="217217" y="1537462"/>
            <a:ext cx="8655262" cy="5130443"/>
          </a:xfrm>
        </p:spPr>
        <p:txBody>
          <a:bodyPr>
            <a:noAutofit/>
          </a:bodyPr>
          <a:lstStyle/>
          <a:p>
            <a:r>
              <a:rPr lang="en-US" sz="1400" dirty="0" smtClean="0"/>
              <a:t>1.Read the Title</a:t>
            </a:r>
          </a:p>
          <a:p>
            <a:r>
              <a:rPr lang="en-US" sz="1400" dirty="0" smtClean="0"/>
              <a:t>2. Read the 1</a:t>
            </a:r>
            <a:r>
              <a:rPr lang="en-US" sz="1400" baseline="30000" dirty="0" smtClean="0"/>
              <a:t>st</a:t>
            </a:r>
            <a:r>
              <a:rPr lang="en-US" sz="1400" dirty="0" smtClean="0"/>
              <a:t> and last paragraph</a:t>
            </a:r>
          </a:p>
          <a:p>
            <a:r>
              <a:rPr lang="en-US" sz="1400" dirty="0" smtClean="0"/>
              <a:t>3. Look over the questions</a:t>
            </a:r>
          </a:p>
          <a:p>
            <a:r>
              <a:rPr lang="en-US" sz="1400" dirty="0" smtClean="0"/>
              <a:t>4. Read the passage</a:t>
            </a:r>
          </a:p>
          <a:p>
            <a:r>
              <a:rPr lang="en-US" sz="1400" dirty="0" smtClean="0"/>
              <a:t>5. Underline or circle any important information that may be useful</a:t>
            </a:r>
          </a:p>
          <a:p>
            <a:r>
              <a:rPr lang="en-US" sz="1400" dirty="0" smtClean="0"/>
              <a:t>6. Stop and summarize what you have read so far.</a:t>
            </a:r>
          </a:p>
          <a:p>
            <a:r>
              <a:rPr lang="en-US" sz="1400" dirty="0" smtClean="0"/>
              <a:t>7. Re-Read the passage</a:t>
            </a:r>
          </a:p>
          <a:p>
            <a:r>
              <a:rPr lang="en-US" sz="1400" dirty="0" smtClean="0"/>
              <a:t>8. Make Predictions </a:t>
            </a:r>
          </a:p>
          <a:p>
            <a:r>
              <a:rPr lang="en-US" sz="1400" dirty="0" smtClean="0"/>
              <a:t>9. Use the elimination process on your answers.</a:t>
            </a:r>
          </a:p>
          <a:p>
            <a:r>
              <a:rPr lang="en-US" sz="1400" dirty="0" smtClean="0"/>
              <a:t>10. Answer the test questions</a:t>
            </a:r>
            <a:endParaRPr lang="en-US" sz="1400" dirty="0"/>
          </a:p>
        </p:txBody>
      </p:sp>
    </p:spTree>
    <p:extLst>
      <p:ext uri="{BB962C8B-B14F-4D97-AF65-F5344CB8AC3E}">
        <p14:creationId xmlns:p14="http://schemas.microsoft.com/office/powerpoint/2010/main" val="41298279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 Idiom </a:t>
            </a:r>
            <a:endParaRPr lang="en-US" dirty="0"/>
          </a:p>
        </p:txBody>
      </p:sp>
    </p:spTree>
    <p:extLst>
      <p:ext uri="{BB962C8B-B14F-4D97-AF65-F5344CB8AC3E}">
        <p14:creationId xmlns:p14="http://schemas.microsoft.com/office/powerpoint/2010/main" val="2241964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Analogies </a:t>
            </a:r>
            <a:endParaRPr lang="en-US" dirty="0"/>
          </a:p>
        </p:txBody>
      </p:sp>
      <p:sp>
        <p:nvSpPr>
          <p:cNvPr id="3" name="Content Placeholder 2"/>
          <p:cNvSpPr>
            <a:spLocks noGrp="1"/>
          </p:cNvSpPr>
          <p:nvPr>
            <p:ph idx="1"/>
          </p:nvPr>
        </p:nvSpPr>
        <p:spPr/>
        <p:txBody>
          <a:bodyPr>
            <a:normAutofit lnSpcReduction="10000"/>
          </a:bodyPr>
          <a:lstStyle/>
          <a:p>
            <a:r>
              <a:rPr lang="en-US" u="sng" dirty="0" smtClean="0"/>
              <a:t>Key</a:t>
            </a:r>
            <a:r>
              <a:rPr lang="en-US" dirty="0" smtClean="0"/>
              <a:t> is to </a:t>
            </a:r>
            <a:r>
              <a:rPr lang="en-US" u="sng" dirty="0" smtClean="0"/>
              <a:t>unlock</a:t>
            </a:r>
            <a:r>
              <a:rPr lang="en-US" dirty="0" smtClean="0"/>
              <a:t> as </a:t>
            </a:r>
            <a:r>
              <a:rPr lang="en-US" u="sng" dirty="0" smtClean="0"/>
              <a:t>pliers</a:t>
            </a:r>
            <a:r>
              <a:rPr lang="en-US" dirty="0" smtClean="0"/>
              <a:t> is to </a:t>
            </a:r>
            <a:r>
              <a:rPr lang="en-US" u="sng" dirty="0" smtClean="0"/>
              <a:t>grip.</a:t>
            </a:r>
          </a:p>
          <a:p>
            <a:endParaRPr lang="en-US" u="sng" dirty="0" smtClean="0"/>
          </a:p>
          <a:p>
            <a:endParaRPr lang="en-US" u="sng" dirty="0"/>
          </a:p>
          <a:p>
            <a:pPr marL="514350" indent="-514350">
              <a:buAutoNum type="alphaUcPeriod"/>
            </a:pPr>
            <a:r>
              <a:rPr lang="en-US" dirty="0" smtClean="0"/>
              <a:t>Homophone</a:t>
            </a:r>
          </a:p>
          <a:p>
            <a:pPr marL="514350" indent="-514350">
              <a:buAutoNum type="alphaUcPeriod"/>
            </a:pPr>
            <a:r>
              <a:rPr lang="en-US" dirty="0" smtClean="0"/>
              <a:t>Synonym</a:t>
            </a:r>
          </a:p>
          <a:p>
            <a:pPr marL="514350" indent="-514350">
              <a:buAutoNum type="alphaUcPeriod"/>
            </a:pPr>
            <a:r>
              <a:rPr lang="en-US" dirty="0" smtClean="0"/>
              <a:t>Object Function</a:t>
            </a:r>
            <a:endParaRPr lang="en-US" dirty="0"/>
          </a:p>
        </p:txBody>
      </p:sp>
    </p:spTree>
    <p:extLst>
      <p:ext uri="{BB962C8B-B14F-4D97-AF65-F5344CB8AC3E}">
        <p14:creationId xmlns:p14="http://schemas.microsoft.com/office/powerpoint/2010/main" val="18935026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 Object </a:t>
            </a:r>
            <a:r>
              <a:rPr lang="en-US" dirty="0"/>
              <a:t>Function</a:t>
            </a:r>
          </a:p>
          <a:p>
            <a:endParaRPr lang="en-US" dirty="0"/>
          </a:p>
        </p:txBody>
      </p:sp>
    </p:spTree>
    <p:extLst>
      <p:ext uri="{BB962C8B-B14F-4D97-AF65-F5344CB8AC3E}">
        <p14:creationId xmlns:p14="http://schemas.microsoft.com/office/powerpoint/2010/main" val="15320627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Analogies </a:t>
            </a:r>
            <a:endParaRPr lang="en-US" dirty="0"/>
          </a:p>
        </p:txBody>
      </p:sp>
      <p:sp>
        <p:nvSpPr>
          <p:cNvPr id="3" name="Content Placeholder 2"/>
          <p:cNvSpPr>
            <a:spLocks noGrp="1"/>
          </p:cNvSpPr>
          <p:nvPr>
            <p:ph idx="1"/>
          </p:nvPr>
        </p:nvSpPr>
        <p:spPr/>
        <p:txBody>
          <a:bodyPr/>
          <a:lstStyle/>
          <a:p>
            <a:r>
              <a:rPr lang="en-US" u="sng" dirty="0" smtClean="0"/>
              <a:t>Navigator</a:t>
            </a:r>
            <a:r>
              <a:rPr lang="en-US" dirty="0" smtClean="0"/>
              <a:t> is to </a:t>
            </a:r>
            <a:r>
              <a:rPr lang="en-US" u="sng" dirty="0" smtClean="0"/>
              <a:t>direct</a:t>
            </a:r>
            <a:r>
              <a:rPr lang="en-US" dirty="0" smtClean="0"/>
              <a:t> as </a:t>
            </a:r>
            <a:r>
              <a:rPr lang="en-US" u="sng" dirty="0" smtClean="0"/>
              <a:t>backpacker</a:t>
            </a:r>
            <a:r>
              <a:rPr lang="en-US" dirty="0" smtClean="0"/>
              <a:t> is to </a:t>
            </a:r>
            <a:r>
              <a:rPr lang="en-US" u="sng" dirty="0" smtClean="0"/>
              <a:t>hike</a:t>
            </a:r>
            <a:r>
              <a:rPr lang="en-US" dirty="0" smtClean="0"/>
              <a:t>.</a:t>
            </a:r>
          </a:p>
          <a:p>
            <a:endParaRPr lang="en-US" dirty="0"/>
          </a:p>
          <a:p>
            <a:pPr marL="514350" indent="-514350">
              <a:buAutoNum type="alphaUcPeriod"/>
            </a:pPr>
            <a:r>
              <a:rPr lang="en-US" dirty="0" smtClean="0"/>
              <a:t>Location</a:t>
            </a:r>
          </a:p>
          <a:p>
            <a:pPr marL="514350" indent="-514350">
              <a:buAutoNum type="alphaUcPeriod"/>
            </a:pPr>
            <a:r>
              <a:rPr lang="en-US" dirty="0" smtClean="0"/>
              <a:t>Doer, Action</a:t>
            </a:r>
          </a:p>
          <a:p>
            <a:pPr marL="514350" indent="-514350">
              <a:buAutoNum type="alphaUcPeriod"/>
            </a:pPr>
            <a:r>
              <a:rPr lang="en-US" dirty="0" smtClean="0"/>
              <a:t>Object Function</a:t>
            </a:r>
            <a:endParaRPr lang="en-US" dirty="0"/>
          </a:p>
        </p:txBody>
      </p:sp>
    </p:spTree>
    <p:extLst>
      <p:ext uri="{BB962C8B-B14F-4D97-AF65-F5344CB8AC3E}">
        <p14:creationId xmlns:p14="http://schemas.microsoft.com/office/powerpoint/2010/main" val="3262437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 Doer, Action</a:t>
            </a:r>
            <a:endParaRPr lang="en-US" dirty="0"/>
          </a:p>
        </p:txBody>
      </p:sp>
    </p:spTree>
    <p:extLst>
      <p:ext uri="{BB962C8B-B14F-4D97-AF65-F5344CB8AC3E}">
        <p14:creationId xmlns:p14="http://schemas.microsoft.com/office/powerpoint/2010/main" val="15594560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Main Idea!</a:t>
            </a:r>
            <a:endParaRPr lang="en-US" dirty="0"/>
          </a:p>
        </p:txBody>
      </p:sp>
      <p:sp>
        <p:nvSpPr>
          <p:cNvPr id="3" name="Content Placeholder 2"/>
          <p:cNvSpPr>
            <a:spLocks noGrp="1"/>
          </p:cNvSpPr>
          <p:nvPr>
            <p:ph idx="1"/>
          </p:nvPr>
        </p:nvSpPr>
        <p:spPr/>
        <p:txBody>
          <a:bodyPr/>
          <a:lstStyle/>
          <a:p>
            <a:r>
              <a:rPr lang="en-US" dirty="0"/>
              <a:t>Native Americans dried strips of meat, pounded it into a paste, and then mixed it with fat. Sometimes they added berries and sugar. Then they pressed it into small cakes. They called these cakes pemmican. Pemmican didn't spoil, and it provided lots of energy for people traveling or going hunting. Today explorers still carry and eat this food.</a:t>
            </a:r>
          </a:p>
          <a:p>
            <a:endParaRPr lang="en-US" dirty="0"/>
          </a:p>
        </p:txBody>
      </p:sp>
    </p:spTree>
    <p:extLst>
      <p:ext uri="{BB962C8B-B14F-4D97-AF65-F5344CB8AC3E}">
        <p14:creationId xmlns:p14="http://schemas.microsoft.com/office/powerpoint/2010/main" val="426638685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Main Idea?</a:t>
            </a:r>
            <a:endParaRPr lang="en-US" dirty="0"/>
          </a:p>
        </p:txBody>
      </p:sp>
      <p:sp>
        <p:nvSpPr>
          <p:cNvPr id="3" name="Content Placeholder 2"/>
          <p:cNvSpPr>
            <a:spLocks noGrp="1"/>
          </p:cNvSpPr>
          <p:nvPr>
            <p:ph idx="1"/>
          </p:nvPr>
        </p:nvSpPr>
        <p:spPr/>
        <p:txBody>
          <a:bodyPr/>
          <a:lstStyle/>
          <a:p>
            <a:r>
              <a:rPr lang="en-US" dirty="0"/>
              <a:t>A. who uses pemmican today</a:t>
            </a:r>
          </a:p>
          <a:p>
            <a:r>
              <a:rPr lang="en-US" dirty="0"/>
              <a:t>B. what can be put into pemmican</a:t>
            </a:r>
          </a:p>
          <a:p>
            <a:r>
              <a:rPr lang="en-US" dirty="0"/>
              <a:t>C. how pemmican was prepared by Native Americans. </a:t>
            </a:r>
          </a:p>
          <a:p>
            <a:endParaRPr lang="en-US" dirty="0"/>
          </a:p>
        </p:txBody>
      </p:sp>
    </p:spTree>
    <p:extLst>
      <p:ext uri="{BB962C8B-B14F-4D97-AF65-F5344CB8AC3E}">
        <p14:creationId xmlns:p14="http://schemas.microsoft.com/office/powerpoint/2010/main" val="37617432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Correct Answer: C. how pemmican was prepared by Native Americans</a:t>
            </a:r>
          </a:p>
          <a:p>
            <a:endParaRPr lang="en-US" dirty="0"/>
          </a:p>
          <a:p>
            <a:endParaRPr lang="en-US" dirty="0"/>
          </a:p>
          <a:p>
            <a:endParaRPr lang="en-US" dirty="0"/>
          </a:p>
          <a:p>
            <a:r>
              <a:rPr lang="en-US" dirty="0"/>
              <a:t>What would be an appropriate title for this passage?</a:t>
            </a:r>
          </a:p>
          <a:p>
            <a:pPr marL="0" indent="0">
              <a:buNone/>
            </a:pPr>
            <a:endParaRPr lang="en-US" dirty="0"/>
          </a:p>
        </p:txBody>
      </p:sp>
    </p:spTree>
    <p:extLst>
      <p:ext uri="{BB962C8B-B14F-4D97-AF65-F5344CB8AC3E}">
        <p14:creationId xmlns:p14="http://schemas.microsoft.com/office/powerpoint/2010/main" val="277985404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Prefixes-</a:t>
            </a:r>
            <a:r>
              <a:rPr lang="en-US" dirty="0"/>
              <a:t>In, </a:t>
            </a:r>
            <a:r>
              <a:rPr lang="en-US" dirty="0" err="1"/>
              <a:t>im</a:t>
            </a:r>
            <a:r>
              <a:rPr lang="en-US" dirty="0"/>
              <a:t> (inject, implant)</a:t>
            </a:r>
          </a:p>
        </p:txBody>
      </p:sp>
      <p:sp>
        <p:nvSpPr>
          <p:cNvPr id="3" name="Content Placeholder 2"/>
          <p:cNvSpPr>
            <a:spLocks noGrp="1"/>
          </p:cNvSpPr>
          <p:nvPr>
            <p:ph idx="1"/>
          </p:nvPr>
        </p:nvSpPr>
        <p:spPr/>
        <p:txBody>
          <a:bodyPr/>
          <a:lstStyle/>
          <a:p>
            <a:r>
              <a:rPr lang="en-US" dirty="0"/>
              <a:t>A. incorrect, bad</a:t>
            </a:r>
          </a:p>
          <a:p>
            <a:r>
              <a:rPr lang="en-US" dirty="0"/>
              <a:t>B. in or into</a:t>
            </a:r>
          </a:p>
          <a:p>
            <a:r>
              <a:rPr lang="en-US" dirty="0"/>
              <a:t>C. before</a:t>
            </a:r>
          </a:p>
          <a:p>
            <a:r>
              <a:rPr lang="en-US" dirty="0"/>
              <a:t>D. across, over, change</a:t>
            </a:r>
          </a:p>
          <a:p>
            <a:endParaRPr lang="en-US" dirty="0"/>
          </a:p>
        </p:txBody>
      </p:sp>
    </p:spTree>
    <p:extLst>
      <p:ext uri="{BB962C8B-B14F-4D97-AF65-F5344CB8AC3E}">
        <p14:creationId xmlns:p14="http://schemas.microsoft.com/office/powerpoint/2010/main" val="14770965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 in or into</a:t>
            </a:r>
          </a:p>
          <a:p>
            <a:pPr marL="0" indent="0">
              <a:buNone/>
            </a:pPr>
            <a:endParaRPr lang="en-US" dirty="0"/>
          </a:p>
        </p:txBody>
      </p:sp>
    </p:spTree>
    <p:extLst>
      <p:ext uri="{BB962C8B-B14F-4D97-AF65-F5344CB8AC3E}">
        <p14:creationId xmlns:p14="http://schemas.microsoft.com/office/powerpoint/2010/main" val="5965788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Main Idea!</a:t>
            </a:r>
            <a:endParaRPr lang="en-US" dirty="0"/>
          </a:p>
        </p:txBody>
      </p:sp>
      <p:sp>
        <p:nvSpPr>
          <p:cNvPr id="3" name="Content Placeholder 2"/>
          <p:cNvSpPr>
            <a:spLocks noGrp="1"/>
          </p:cNvSpPr>
          <p:nvPr>
            <p:ph idx="1"/>
          </p:nvPr>
        </p:nvSpPr>
        <p:spPr/>
        <p:txBody>
          <a:bodyPr>
            <a:normAutofit lnSpcReduction="10000"/>
          </a:bodyPr>
          <a:lstStyle/>
          <a:p>
            <a:r>
              <a:rPr lang="en-US" dirty="0" smtClean="0"/>
              <a:t>Every year hungry deer do millions of dollars worth of damage to young pine trees. Scientists in Washington have found a way to protect the trees. They use a substance called selenium. Selenium produces a bad smell when dissolved. A bit of this element is put in the ground near trees. Rain dissolves the selenium, and the trees absorb it. The bad smell keeps the deer away until the trees are fully grown.</a:t>
            </a:r>
          </a:p>
          <a:p>
            <a:endParaRPr lang="en-US" dirty="0"/>
          </a:p>
        </p:txBody>
      </p:sp>
    </p:spTree>
    <p:extLst>
      <p:ext uri="{BB962C8B-B14F-4D97-AF65-F5344CB8AC3E}">
        <p14:creationId xmlns:p14="http://schemas.microsoft.com/office/powerpoint/2010/main" val="338852704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Prefixes-</a:t>
            </a:r>
            <a:r>
              <a:rPr lang="en-US" dirty="0"/>
              <a:t>Over (overachiever) </a:t>
            </a:r>
          </a:p>
        </p:txBody>
      </p:sp>
      <p:sp>
        <p:nvSpPr>
          <p:cNvPr id="3" name="Content Placeholder 2"/>
          <p:cNvSpPr>
            <a:spLocks noGrp="1"/>
          </p:cNvSpPr>
          <p:nvPr>
            <p:ph idx="1"/>
          </p:nvPr>
        </p:nvSpPr>
        <p:spPr/>
        <p:txBody>
          <a:bodyPr/>
          <a:lstStyle/>
          <a:p>
            <a:r>
              <a:rPr lang="en-US" dirty="0"/>
              <a:t>A. too much, extra</a:t>
            </a:r>
          </a:p>
          <a:p>
            <a:r>
              <a:rPr lang="en-US" dirty="0"/>
              <a:t>B. between, among</a:t>
            </a:r>
          </a:p>
          <a:p>
            <a:r>
              <a:rPr lang="en-US" dirty="0"/>
              <a:t>C. to cause to be</a:t>
            </a:r>
          </a:p>
          <a:p>
            <a:r>
              <a:rPr lang="en-US" dirty="0"/>
              <a:t>D. opposite of, release</a:t>
            </a:r>
          </a:p>
          <a:p>
            <a:endParaRPr lang="en-US" dirty="0"/>
          </a:p>
        </p:txBody>
      </p:sp>
    </p:spTree>
    <p:extLst>
      <p:ext uri="{BB962C8B-B14F-4D97-AF65-F5344CB8AC3E}">
        <p14:creationId xmlns:p14="http://schemas.microsoft.com/office/powerpoint/2010/main" val="360335229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too much, extra</a:t>
            </a:r>
          </a:p>
          <a:p>
            <a:endParaRPr lang="en-US" dirty="0"/>
          </a:p>
        </p:txBody>
      </p:sp>
    </p:spTree>
    <p:extLst>
      <p:ext uri="{BB962C8B-B14F-4D97-AF65-F5344CB8AC3E}">
        <p14:creationId xmlns:p14="http://schemas.microsoft.com/office/powerpoint/2010/main" val="379350513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Suffixes</a:t>
            </a:r>
            <a:endParaRPr lang="en-US" dirty="0"/>
          </a:p>
        </p:txBody>
      </p:sp>
      <p:sp>
        <p:nvSpPr>
          <p:cNvPr id="3" name="Content Placeholder 2"/>
          <p:cNvSpPr>
            <a:spLocks noGrp="1"/>
          </p:cNvSpPr>
          <p:nvPr>
            <p:ph idx="1"/>
          </p:nvPr>
        </p:nvSpPr>
        <p:spPr/>
        <p:txBody>
          <a:bodyPr/>
          <a:lstStyle/>
          <a:p>
            <a:r>
              <a:rPr lang="en-US" dirty="0" smtClean="0"/>
              <a:t>What is the word that describes what someone shows when she looks fancy and well groomed?</a:t>
            </a:r>
          </a:p>
          <a:p>
            <a:pPr marL="0" indent="0">
              <a:buNone/>
            </a:pPr>
            <a:endParaRPr lang="en-US" dirty="0" smtClean="0"/>
          </a:p>
          <a:p>
            <a:pPr marL="514350" indent="-514350">
              <a:buAutoNum type="alphaUcPeriod"/>
            </a:pPr>
            <a:r>
              <a:rPr lang="en-US" dirty="0" smtClean="0"/>
              <a:t>Dominance</a:t>
            </a:r>
          </a:p>
          <a:p>
            <a:pPr marL="514350" indent="-514350">
              <a:buAutoNum type="alphaUcPeriod"/>
            </a:pPr>
            <a:r>
              <a:rPr lang="en-US" dirty="0" smtClean="0"/>
              <a:t>Elegance</a:t>
            </a:r>
          </a:p>
          <a:p>
            <a:pPr marL="514350" indent="-514350">
              <a:buAutoNum type="alphaUcPeriod"/>
            </a:pPr>
            <a:r>
              <a:rPr lang="en-US" dirty="0" smtClean="0"/>
              <a:t>Convenience </a:t>
            </a:r>
            <a:endParaRPr lang="en-US" dirty="0"/>
          </a:p>
        </p:txBody>
      </p:sp>
    </p:spTree>
    <p:extLst>
      <p:ext uri="{BB962C8B-B14F-4D97-AF65-F5344CB8AC3E}">
        <p14:creationId xmlns:p14="http://schemas.microsoft.com/office/powerpoint/2010/main" val="325386113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t>
            </a:r>
            <a:r>
              <a:rPr lang="en-US" dirty="0"/>
              <a:t> Elegance</a:t>
            </a:r>
          </a:p>
          <a:p>
            <a:pPr marL="0" indent="0">
              <a:buNone/>
            </a:pPr>
            <a:endParaRPr lang="en-US" dirty="0"/>
          </a:p>
        </p:txBody>
      </p:sp>
    </p:spTree>
    <p:extLst>
      <p:ext uri="{BB962C8B-B14F-4D97-AF65-F5344CB8AC3E}">
        <p14:creationId xmlns:p14="http://schemas.microsoft.com/office/powerpoint/2010/main" val="32156082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 </a:t>
            </a:r>
            <a:endParaRPr lang="en-US" dirty="0"/>
          </a:p>
        </p:txBody>
      </p:sp>
      <p:sp>
        <p:nvSpPr>
          <p:cNvPr id="3" name="Content Placeholder 2"/>
          <p:cNvSpPr>
            <a:spLocks noGrp="1"/>
          </p:cNvSpPr>
          <p:nvPr>
            <p:ph idx="1"/>
          </p:nvPr>
        </p:nvSpPr>
        <p:spPr/>
        <p:txBody>
          <a:bodyPr/>
          <a:lstStyle/>
          <a:p>
            <a:r>
              <a:rPr lang="en-US" dirty="0" smtClean="0"/>
              <a:t>What is a short </a:t>
            </a:r>
            <a:r>
              <a:rPr lang="en-US" b="1" dirty="0" smtClean="0"/>
              <a:t>Nonfiction</a:t>
            </a:r>
            <a:r>
              <a:rPr lang="en-US" dirty="0" smtClean="0"/>
              <a:t> piece of writing published in a </a:t>
            </a:r>
            <a:r>
              <a:rPr lang="en-US" b="1" dirty="0" smtClean="0"/>
              <a:t>Newspaper?</a:t>
            </a:r>
          </a:p>
          <a:p>
            <a:endParaRPr lang="en-US" b="1" dirty="0"/>
          </a:p>
          <a:p>
            <a:pPr marL="514350" indent="-514350">
              <a:buAutoNum type="alphaUcPeriod"/>
            </a:pPr>
            <a:r>
              <a:rPr lang="en-US" dirty="0" smtClean="0"/>
              <a:t>Newspaper Article</a:t>
            </a:r>
          </a:p>
          <a:p>
            <a:pPr marL="514350" indent="-514350">
              <a:buAutoNum type="alphaUcPeriod"/>
            </a:pPr>
            <a:r>
              <a:rPr lang="en-US" dirty="0" smtClean="0"/>
              <a:t>Historical Fiction</a:t>
            </a:r>
          </a:p>
          <a:p>
            <a:pPr marL="514350" indent="-514350">
              <a:buAutoNum type="alphaUcPeriod"/>
            </a:pPr>
            <a:r>
              <a:rPr lang="en-US" dirty="0" smtClean="0"/>
              <a:t>Magazine Article</a:t>
            </a:r>
            <a:endParaRPr lang="en-US" dirty="0"/>
          </a:p>
        </p:txBody>
      </p:sp>
    </p:spTree>
    <p:extLst>
      <p:ext uri="{BB962C8B-B14F-4D97-AF65-F5344CB8AC3E}">
        <p14:creationId xmlns:p14="http://schemas.microsoft.com/office/powerpoint/2010/main" val="172993794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Newspaper Article</a:t>
            </a:r>
            <a:endParaRPr lang="en-US" dirty="0"/>
          </a:p>
        </p:txBody>
      </p:sp>
    </p:spTree>
    <p:extLst>
      <p:ext uri="{BB962C8B-B14F-4D97-AF65-F5344CB8AC3E}">
        <p14:creationId xmlns:p14="http://schemas.microsoft.com/office/powerpoint/2010/main" val="288999233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a:t>
            </a:r>
            <a:endParaRPr lang="en-US" dirty="0"/>
          </a:p>
        </p:txBody>
      </p:sp>
      <p:sp>
        <p:nvSpPr>
          <p:cNvPr id="3" name="Content Placeholder 2"/>
          <p:cNvSpPr>
            <a:spLocks noGrp="1"/>
          </p:cNvSpPr>
          <p:nvPr>
            <p:ph idx="1"/>
          </p:nvPr>
        </p:nvSpPr>
        <p:spPr/>
        <p:txBody>
          <a:bodyPr/>
          <a:lstStyle/>
          <a:p>
            <a:r>
              <a:rPr lang="en-US" dirty="0" smtClean="0"/>
              <a:t>The use of specific objects to represent something abstract or universal?</a:t>
            </a:r>
          </a:p>
          <a:p>
            <a:endParaRPr lang="en-US" dirty="0"/>
          </a:p>
          <a:p>
            <a:pPr marL="514350" indent="-514350">
              <a:buAutoNum type="alphaUcPeriod"/>
            </a:pPr>
            <a:r>
              <a:rPr lang="en-US" dirty="0" smtClean="0"/>
              <a:t>Symbolism</a:t>
            </a:r>
          </a:p>
          <a:p>
            <a:pPr marL="514350" indent="-514350">
              <a:buAutoNum type="alphaUcPeriod"/>
            </a:pPr>
            <a:r>
              <a:rPr lang="en-US" dirty="0" smtClean="0"/>
              <a:t>Onomatopoeia</a:t>
            </a:r>
          </a:p>
          <a:p>
            <a:pPr marL="514350" indent="-514350">
              <a:buAutoNum type="alphaUcPeriod"/>
            </a:pPr>
            <a:r>
              <a:rPr lang="en-US" dirty="0" smtClean="0"/>
              <a:t>Foreshadow</a:t>
            </a:r>
            <a:endParaRPr lang="en-US" dirty="0"/>
          </a:p>
        </p:txBody>
      </p:sp>
    </p:spTree>
    <p:extLst>
      <p:ext uri="{BB962C8B-B14F-4D97-AF65-F5344CB8AC3E}">
        <p14:creationId xmlns:p14="http://schemas.microsoft.com/office/powerpoint/2010/main" val="40694283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Symbolism</a:t>
            </a:r>
            <a:endParaRPr lang="en-US" dirty="0"/>
          </a:p>
        </p:txBody>
      </p:sp>
    </p:spTree>
    <p:extLst>
      <p:ext uri="{BB962C8B-B14F-4D97-AF65-F5344CB8AC3E}">
        <p14:creationId xmlns:p14="http://schemas.microsoft.com/office/powerpoint/2010/main" val="211705996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869000"/>
            <a:ext cx="7716837" cy="818866"/>
          </a:xfrm>
        </p:spPr>
        <p:txBody>
          <a:bodyPr/>
          <a:lstStyle/>
          <a:p>
            <a:r>
              <a:rPr lang="en-US" dirty="0" smtClean="0"/>
              <a:t>Testing Strategies</a:t>
            </a:r>
            <a:endParaRPr lang="en-US" dirty="0"/>
          </a:p>
        </p:txBody>
      </p:sp>
      <p:sp>
        <p:nvSpPr>
          <p:cNvPr id="3" name="Content Placeholder 2"/>
          <p:cNvSpPr>
            <a:spLocks noGrp="1"/>
          </p:cNvSpPr>
          <p:nvPr>
            <p:ph idx="1"/>
          </p:nvPr>
        </p:nvSpPr>
        <p:spPr>
          <a:xfrm>
            <a:off x="712788" y="1687866"/>
            <a:ext cx="7716838" cy="4712934"/>
          </a:xfrm>
        </p:spPr>
        <p:txBody>
          <a:bodyPr>
            <a:normAutofit fontScale="70000" lnSpcReduction="20000"/>
          </a:bodyPr>
          <a:lstStyle/>
          <a:p>
            <a:r>
              <a:rPr lang="en-US" dirty="0" smtClean="0"/>
              <a:t>1.</a:t>
            </a:r>
          </a:p>
          <a:p>
            <a:r>
              <a:rPr lang="en-US" dirty="0" smtClean="0"/>
              <a:t> 2. Read the 1</a:t>
            </a:r>
            <a:r>
              <a:rPr lang="en-US" baseline="30000" dirty="0" smtClean="0"/>
              <a:t>st</a:t>
            </a:r>
            <a:r>
              <a:rPr lang="en-US" dirty="0" smtClean="0"/>
              <a:t> and last paragraph</a:t>
            </a:r>
          </a:p>
          <a:p>
            <a:r>
              <a:rPr lang="en-US" dirty="0" smtClean="0"/>
              <a:t>3</a:t>
            </a:r>
            <a:r>
              <a:rPr lang="en-US" dirty="0"/>
              <a:t>. </a:t>
            </a:r>
            <a:endParaRPr lang="en-US" dirty="0" smtClean="0"/>
          </a:p>
          <a:p>
            <a:r>
              <a:rPr lang="en-US" dirty="0" smtClean="0"/>
              <a:t>4. Read the passage</a:t>
            </a:r>
          </a:p>
          <a:p>
            <a:r>
              <a:rPr lang="en-US" dirty="0" smtClean="0"/>
              <a:t>5</a:t>
            </a:r>
            <a:r>
              <a:rPr lang="en-US" dirty="0"/>
              <a:t>. </a:t>
            </a:r>
            <a:endParaRPr lang="en-US" dirty="0" smtClean="0"/>
          </a:p>
          <a:p>
            <a:r>
              <a:rPr lang="en-US" dirty="0" smtClean="0"/>
              <a:t>6</a:t>
            </a:r>
            <a:r>
              <a:rPr lang="en-US" dirty="0"/>
              <a:t>. Stop and summarize what you have read so far.</a:t>
            </a:r>
          </a:p>
          <a:p>
            <a:r>
              <a:rPr lang="en-US" dirty="0"/>
              <a:t>7. </a:t>
            </a:r>
            <a:endParaRPr lang="en-US" dirty="0" smtClean="0"/>
          </a:p>
          <a:p>
            <a:r>
              <a:rPr lang="en-US" dirty="0" smtClean="0"/>
              <a:t>8</a:t>
            </a:r>
            <a:r>
              <a:rPr lang="en-US" dirty="0"/>
              <a:t>. Make Predictions </a:t>
            </a:r>
          </a:p>
          <a:p>
            <a:r>
              <a:rPr lang="en-US" dirty="0"/>
              <a:t>9. </a:t>
            </a:r>
            <a:endParaRPr lang="en-US" dirty="0" smtClean="0"/>
          </a:p>
          <a:p>
            <a:r>
              <a:rPr lang="en-US" dirty="0" smtClean="0"/>
              <a:t>10</a:t>
            </a:r>
            <a:r>
              <a:rPr lang="en-US" dirty="0"/>
              <a:t>. Answer the test questions</a:t>
            </a:r>
          </a:p>
          <a:p>
            <a:endParaRPr lang="en-US" dirty="0"/>
          </a:p>
        </p:txBody>
      </p:sp>
    </p:spTree>
    <p:extLst>
      <p:ext uri="{BB962C8B-B14F-4D97-AF65-F5344CB8AC3E}">
        <p14:creationId xmlns:p14="http://schemas.microsoft.com/office/powerpoint/2010/main" val="1812774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Main Idea?</a:t>
            </a:r>
            <a:endParaRPr lang="en-US" dirty="0"/>
          </a:p>
        </p:txBody>
      </p:sp>
      <p:sp>
        <p:nvSpPr>
          <p:cNvPr id="3" name="Content Placeholder 2"/>
          <p:cNvSpPr>
            <a:spLocks noGrp="1"/>
          </p:cNvSpPr>
          <p:nvPr>
            <p:ph idx="1"/>
          </p:nvPr>
        </p:nvSpPr>
        <p:spPr/>
        <p:txBody>
          <a:bodyPr/>
          <a:lstStyle/>
          <a:p>
            <a:r>
              <a:rPr lang="en-US" dirty="0" smtClean="0"/>
              <a:t>A. what Selenium is</a:t>
            </a:r>
          </a:p>
          <a:p>
            <a:r>
              <a:rPr lang="en-US" dirty="0" smtClean="0"/>
              <a:t>B. how trees can be protected from deer</a:t>
            </a:r>
          </a:p>
          <a:p>
            <a:r>
              <a:rPr lang="en-US" dirty="0" smtClean="0"/>
              <a:t>C. how Selenium produces a bad smell. </a:t>
            </a:r>
          </a:p>
          <a:p>
            <a:endParaRPr lang="en-US" dirty="0"/>
          </a:p>
        </p:txBody>
      </p:sp>
    </p:spTree>
    <p:extLst>
      <p:ext uri="{BB962C8B-B14F-4D97-AF65-F5344CB8AC3E}">
        <p14:creationId xmlns:p14="http://schemas.microsoft.com/office/powerpoint/2010/main" val="32035828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Correct Answer: B. how trees can be protected from deer.</a:t>
            </a:r>
          </a:p>
          <a:p>
            <a:endParaRPr lang="en-US" dirty="0" smtClean="0"/>
          </a:p>
          <a:p>
            <a:endParaRPr lang="en-US" dirty="0" smtClean="0"/>
          </a:p>
          <a:p>
            <a:endParaRPr lang="en-US" dirty="0" smtClean="0"/>
          </a:p>
          <a:p>
            <a:r>
              <a:rPr lang="en-US" dirty="0" smtClean="0"/>
              <a:t>What would be an appropriate title for this passage?</a:t>
            </a:r>
          </a:p>
          <a:p>
            <a:endParaRPr lang="en-US" dirty="0"/>
          </a:p>
        </p:txBody>
      </p:sp>
    </p:spTree>
    <p:extLst>
      <p:ext uri="{BB962C8B-B14F-4D97-AF65-F5344CB8AC3E}">
        <p14:creationId xmlns:p14="http://schemas.microsoft.com/office/powerpoint/2010/main" val="14173364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
            </a:r>
            <a:endParaRPr lang="en-US" dirty="0"/>
          </a:p>
        </p:txBody>
      </p:sp>
      <p:sp>
        <p:nvSpPr>
          <p:cNvPr id="3" name="Content Placeholder 2"/>
          <p:cNvSpPr>
            <a:spLocks noGrp="1"/>
          </p:cNvSpPr>
          <p:nvPr>
            <p:ph idx="1"/>
          </p:nvPr>
        </p:nvSpPr>
        <p:spPr/>
        <p:txBody>
          <a:bodyPr/>
          <a:lstStyle/>
          <a:p>
            <a:r>
              <a:rPr lang="en-US" dirty="0" smtClean="0"/>
              <a:t>What are our 7 prefixes that mean not??</a:t>
            </a:r>
          </a:p>
          <a:p>
            <a:endParaRPr lang="en-US" dirty="0"/>
          </a:p>
        </p:txBody>
      </p:sp>
      <p:sp>
        <p:nvSpPr>
          <p:cNvPr id="4" name="TextBox 3"/>
          <p:cNvSpPr txBox="1"/>
          <p:nvPr/>
        </p:nvSpPr>
        <p:spPr>
          <a:xfrm>
            <a:off x="3651106" y="4978453"/>
            <a:ext cx="3478887" cy="461665"/>
          </a:xfrm>
          <a:prstGeom prst="rect">
            <a:avLst/>
          </a:prstGeom>
          <a:noFill/>
        </p:spPr>
        <p:txBody>
          <a:bodyPr wrap="none" rtlCol="0">
            <a:spAutoFit/>
          </a:bodyPr>
          <a:lstStyle/>
          <a:p>
            <a:r>
              <a:rPr lang="en-US" sz="2400" i="1" dirty="0" smtClean="0">
                <a:solidFill>
                  <a:schemeClr val="accent5">
                    <a:lumMod val="75000"/>
                  </a:schemeClr>
                </a:solidFill>
              </a:rPr>
              <a:t>Hint: 4 eyes and </a:t>
            </a:r>
            <a:r>
              <a:rPr lang="en-US" sz="2400" i="1" dirty="0" err="1" smtClean="0">
                <a:solidFill>
                  <a:schemeClr val="accent5">
                    <a:lumMod val="75000"/>
                  </a:schemeClr>
                </a:solidFill>
              </a:rPr>
              <a:t>u,n,d</a:t>
            </a:r>
            <a:endParaRPr lang="en-US" sz="2400" i="1" dirty="0">
              <a:solidFill>
                <a:schemeClr val="accent5">
                  <a:lumMod val="75000"/>
                </a:schemeClr>
              </a:solidFill>
            </a:endParaRPr>
          </a:p>
        </p:txBody>
      </p:sp>
    </p:spTree>
    <p:extLst>
      <p:ext uri="{BB962C8B-B14F-4D97-AF65-F5344CB8AC3E}">
        <p14:creationId xmlns:p14="http://schemas.microsoft.com/office/powerpoint/2010/main" val="990091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NON</a:t>
            </a:r>
          </a:p>
          <a:p>
            <a:r>
              <a:rPr lang="en-US" dirty="0" smtClean="0"/>
              <a:t>DIS </a:t>
            </a:r>
          </a:p>
          <a:p>
            <a:r>
              <a:rPr lang="en-US" dirty="0" smtClean="0"/>
              <a:t>UN </a:t>
            </a:r>
          </a:p>
          <a:p>
            <a:r>
              <a:rPr lang="en-US" dirty="0" smtClean="0"/>
              <a:t>IR </a:t>
            </a:r>
          </a:p>
          <a:p>
            <a:r>
              <a:rPr lang="en-US" dirty="0" smtClean="0"/>
              <a:t>IL </a:t>
            </a:r>
          </a:p>
          <a:p>
            <a:r>
              <a:rPr lang="en-US" dirty="0" smtClean="0"/>
              <a:t>IN</a:t>
            </a:r>
          </a:p>
          <a:p>
            <a:r>
              <a:rPr lang="en-US" dirty="0" smtClean="0"/>
              <a:t>IM</a:t>
            </a:r>
          </a:p>
          <a:p>
            <a:endParaRPr lang="en-US" dirty="0"/>
          </a:p>
        </p:txBody>
      </p:sp>
    </p:spTree>
    <p:extLst>
      <p:ext uri="{BB962C8B-B14F-4D97-AF65-F5344CB8AC3E}">
        <p14:creationId xmlns:p14="http://schemas.microsoft.com/office/powerpoint/2010/main" val="31416103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 </a:t>
            </a:r>
            <a:r>
              <a:rPr lang="en-US" dirty="0" err="1" smtClean="0"/>
              <a:t>Em</a:t>
            </a:r>
            <a:r>
              <a:rPr lang="en-US" dirty="0" smtClean="0"/>
              <a:t> (enrage, entangle)</a:t>
            </a:r>
            <a:endParaRPr lang="en-US" dirty="0"/>
          </a:p>
        </p:txBody>
      </p:sp>
      <p:sp>
        <p:nvSpPr>
          <p:cNvPr id="3" name="Content Placeholder 2"/>
          <p:cNvSpPr>
            <a:spLocks noGrp="1"/>
          </p:cNvSpPr>
          <p:nvPr>
            <p:ph idx="1"/>
          </p:nvPr>
        </p:nvSpPr>
        <p:spPr/>
        <p:txBody>
          <a:bodyPr/>
          <a:lstStyle/>
          <a:p>
            <a:r>
              <a:rPr lang="en-US" dirty="0" smtClean="0"/>
              <a:t>A. again, back</a:t>
            </a:r>
          </a:p>
          <a:p>
            <a:r>
              <a:rPr lang="en-US" dirty="0" smtClean="0"/>
              <a:t>B. under, below</a:t>
            </a:r>
          </a:p>
          <a:p>
            <a:r>
              <a:rPr lang="en-US" dirty="0" smtClean="0"/>
              <a:t>C. too much, extra</a:t>
            </a:r>
          </a:p>
          <a:p>
            <a:r>
              <a:rPr lang="en-US" dirty="0" smtClean="0"/>
              <a:t>D. to cause to be</a:t>
            </a:r>
          </a:p>
          <a:p>
            <a:endParaRPr lang="en-US" dirty="0"/>
          </a:p>
        </p:txBody>
      </p:sp>
    </p:spTree>
    <p:extLst>
      <p:ext uri="{BB962C8B-B14F-4D97-AF65-F5344CB8AC3E}">
        <p14:creationId xmlns:p14="http://schemas.microsoft.com/office/powerpoint/2010/main" val="30745552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938</TotalTime>
  <Words>1091</Words>
  <Application>Microsoft Macintosh PowerPoint</Application>
  <PresentationFormat>On-screen Show (4:3)</PresentationFormat>
  <Paragraphs>184</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Sky</vt:lpstr>
      <vt:lpstr>NeSA Review!</vt:lpstr>
      <vt:lpstr>Parent Signature Form</vt:lpstr>
      <vt:lpstr>Testing Strategies</vt:lpstr>
      <vt:lpstr>Find the Main Idea!</vt:lpstr>
      <vt:lpstr>What was the Main Idea?</vt:lpstr>
      <vt:lpstr>PowerPoint Presentation</vt:lpstr>
      <vt:lpstr>“Not”</vt:lpstr>
      <vt:lpstr>PowerPoint Presentation</vt:lpstr>
      <vt:lpstr>En, Em (enrage, entangle)</vt:lpstr>
      <vt:lpstr>PowerPoint Presentation</vt:lpstr>
      <vt:lpstr>What is….</vt:lpstr>
      <vt:lpstr>PowerPoint Presentation</vt:lpstr>
      <vt:lpstr>What is it called when…</vt:lpstr>
      <vt:lpstr>PowerPoint Presentation</vt:lpstr>
      <vt:lpstr>Suffixes-Portable </vt:lpstr>
      <vt:lpstr>PowerPoint Presentation</vt:lpstr>
      <vt:lpstr>Suffix-effortless</vt:lpstr>
      <vt:lpstr>PowerPoint Presentation</vt:lpstr>
      <vt:lpstr>Organizational Patterns</vt:lpstr>
      <vt:lpstr>PowerPoint Presentation</vt:lpstr>
      <vt:lpstr>Organizational Patterns</vt:lpstr>
      <vt:lpstr>PowerPoint Presentation</vt:lpstr>
      <vt:lpstr>Genres</vt:lpstr>
      <vt:lpstr>PowerPoint Presentation</vt:lpstr>
      <vt:lpstr>Genres</vt:lpstr>
      <vt:lpstr>PowerPoint Presentation</vt:lpstr>
      <vt:lpstr>What is…</vt:lpstr>
      <vt:lpstr>PowerPoint Presentation</vt:lpstr>
      <vt:lpstr>What is…</vt:lpstr>
      <vt:lpstr>PowerPoint Presentation</vt:lpstr>
      <vt:lpstr>Analogies </vt:lpstr>
      <vt:lpstr>PowerPoint Presentation</vt:lpstr>
      <vt:lpstr>Analogies </vt:lpstr>
      <vt:lpstr>PowerPoint Presentation</vt:lpstr>
      <vt:lpstr>Find the Main Idea!</vt:lpstr>
      <vt:lpstr>What is the Main Idea?</vt:lpstr>
      <vt:lpstr>PowerPoint Presentation</vt:lpstr>
      <vt:lpstr>Prefixes-In, im (inject, implant)</vt:lpstr>
      <vt:lpstr>PowerPoint Presentation</vt:lpstr>
      <vt:lpstr>Prefixes-Over (overachiever) </vt:lpstr>
      <vt:lpstr>PowerPoint Presentation</vt:lpstr>
      <vt:lpstr>Suffixes</vt:lpstr>
      <vt:lpstr>PowerPoint Presentation</vt:lpstr>
      <vt:lpstr>Genera </vt:lpstr>
      <vt:lpstr>PowerPoint Presentation</vt:lpstr>
      <vt:lpstr>What is…</vt:lpstr>
      <vt:lpstr>PowerPoint Presentation</vt:lpstr>
      <vt:lpstr>Testing Strategies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NeSA Review!</dc:title>
  <dc:creator>Marissa Whalen</dc:creator>
  <cp:lastModifiedBy>LPS LPS</cp:lastModifiedBy>
  <cp:revision>13</cp:revision>
  <dcterms:created xsi:type="dcterms:W3CDTF">2012-04-18T15:02:05Z</dcterms:created>
  <dcterms:modified xsi:type="dcterms:W3CDTF">2014-04-12T14:33:57Z</dcterms:modified>
</cp:coreProperties>
</file>